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82" r:id="rId6"/>
    <p:sldId id="286" r:id="rId7"/>
    <p:sldId id="287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B8C8891-34B0-4315-B2CA-C1A9D6CF11E7}">
          <p14:sldIdLst>
            <p14:sldId id="256"/>
            <p14:sldId id="282"/>
            <p14:sldId id="286"/>
            <p14:sldId id="287"/>
            <p14:sldId id="262"/>
          </p14:sldIdLst>
        </p14:section>
        <p14:section name="Ikonit (Piilotetut diat)" id="{47F08E0F-3CDB-441A-85D8-2F179258EBD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62E2C-E858-4F66-93FC-1D13B89FDA6D}" v="5" dt="2021-12-13T08:48:12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0013" autoAdjust="0"/>
  </p:normalViewPr>
  <p:slideViewPr>
    <p:cSldViewPr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317F-183F-4E64-B5FF-4E66053C43B1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87E-E774-4D0E-993A-711F6CA95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5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6D2EC4-DF0A-4A6E-9EAE-98312E9E9713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61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3DCB-8D62-4C36-9268-C48D14F969A4}" type="datetime1">
              <a:rPr lang="fi-FI" smtClean="0"/>
              <a:t>15.12.2021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46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352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352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02EB-AAAE-45CF-96AB-997E7D36C376}" type="datetime1">
              <a:rPr lang="fi-FI" smtClean="0"/>
              <a:t>15.12.2021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8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502C6C33-CF5F-46D1-9C73-57DA54FA5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3C23E-B7A3-44D3-BEA4-43FC8A5EC6E8}" type="datetime1">
              <a:rPr lang="fi-FI" smtClean="0"/>
              <a:t>15.12.2021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9F4B2EF5-9605-4DAD-9139-FB01266F96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59779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874-96F3-49BF-98EB-D1FE1D48BA74}" type="datetime1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57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7E43-04BD-476E-B747-EC346D9C51FA}" type="datetime1">
              <a:rPr lang="fi-FI" smtClean="0"/>
              <a:t>15.12.2021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4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5F429C-ADD6-4A24-AF59-586FEE0BE2EB}" type="datetime1">
              <a:rPr lang="fi-FI" smtClean="0"/>
              <a:t>15.12.2021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0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B0E6-C235-45F6-96DB-D5D818666A9E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0F9235DB-A16E-4135-AE5F-458EEABF1F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157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D03406-1252-46B3-8683-B83B7957EB96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B981C22B-F669-4644-BD4B-FC328C20A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15904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D0E1-AAED-4FCF-AD10-F4CF3EA71987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0CEDE1A-01C8-4248-A8EA-F0CBB530B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8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378E-E416-46DC-9655-53C2C7E222B1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7AB2CB-F112-4919-B236-03BE910620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07EAAF9-1D99-4C59-8E96-53E2693BD2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726580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0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95FBBD-FA6C-4A56-95FA-16284D8BE7E4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5B8B8D58-D866-4F2D-BEE3-35CE9BFE78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547A7EDC-BF4F-49DB-A931-665E34AE6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292200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0DB4-7850-48BE-AC32-48BE7983BA79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83436E7-42B1-40E9-83CC-238DC2841F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52BA846-3872-4A09-BE11-930A681BE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822066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A43DAA27-7AFF-4D25-8F8E-9B98554DF5E2}" type="datetime1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56C4FC77-91B2-47BE-BD4B-1166CBC8F6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353470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164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2AADB-8D75-472E-A3D1-9D28EA8D2094}" type="datetime1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DE2FCC49-BE0A-4B5E-9C17-3EF8ECC2D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E478F1C5-7ADD-4DE3-A7FF-12647331EC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58101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F3484C89-D233-4B02-BA43-C33A99F2D067}" type="datetime1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5" name="Sisällön paikkamerkki 7">
            <a:extLst>
              <a:ext uri="{FF2B5EF4-FFF2-40B4-BE49-F238E27FC236}">
                <a16:creationId xmlns:a16="http://schemas.microsoft.com/office/drawing/2014/main" id="{18DB47D6-0F8B-44CE-92B6-7A994D7836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2786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0000" y="1620000"/>
            <a:ext cx="9144000" cy="1602000"/>
          </a:xfrm>
        </p:spPr>
        <p:txBody>
          <a:bodyPr anchor="b">
            <a:noAutofit/>
          </a:bodyPr>
          <a:lstStyle>
            <a:lvl1pPr algn="l"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420000"/>
            <a:ext cx="9144000" cy="194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41F2-951C-4B42-9459-028E311D7C45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53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8E86-F8F1-45F9-933B-CDF73F3A2457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30DE35EF-BFC3-4998-A8E3-0E8BD13F9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5EFBB43-BD6D-474D-B8C7-64F2FD9EE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5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67BF39-5BD9-4F4C-9F6E-4DB80753F1B2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48B5DCD-62BB-4FB4-B03B-AF29E4B6F9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764D627-AE31-47AD-9381-A85966862E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63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B895-F604-47AB-AABC-498C7EE228B6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51811A3-F475-493B-BB5E-8FFDDDEF2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BF38944-8202-44A1-88C9-9680BB3B4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67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B015C7-7C93-4E5D-99A0-79180B1619FB}" type="datetime1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id="{A2B80603-8D74-4EE3-B33A-6A5F7758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6F6A5D65-7AC8-4906-A242-87ACEBC2BE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223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935FFD-6543-4F06-ABEC-5AAAD19B51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/>
          <a:lstStyle/>
          <a:p>
            <a:fld id="{E15975FC-5676-481F-8E11-50A51AB55CBF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479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2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45C916F2-BC37-4B9A-AA21-78E1391CE062}" type="datetime1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1393B830-6EB4-42FA-9241-D9B2A94400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0014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63F14D-E1A7-4712-A48A-75986CF20FD4}" type="datetime1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rgbClr val="73C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pic>
        <p:nvPicPr>
          <p:cNvPr id="14" name="Graphic 21">
            <a:extLst>
              <a:ext uri="{FF2B5EF4-FFF2-40B4-BE49-F238E27FC236}">
                <a16:creationId xmlns:a16="http://schemas.microsoft.com/office/drawing/2014/main" id="{79E970AF-0630-4EB6-B4CB-73A96E6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FED0647D-53C3-4C94-8B4F-4BFDE6DB21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46591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 2">
    <p:bg bwMode="auto"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806BD55D-6D66-4F36-88FF-5F7B2BFA3221}" type="datetime1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3C502503-E8A0-4864-9527-DED986A2D6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84521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E0136-4284-40F3-A491-1052BD25FFB5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93DA291B-1AA9-41EA-93A9-0819CF4F3D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200400" cy="631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D740DB8F-161F-4F10-B00A-6235ADC1C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101579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E10D9E-8B24-44C4-A585-0B6B8D4A20D8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1CC1CEFF-EA8B-4FB0-ADA5-2320E288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6760"/>
            <a:ext cx="3276000" cy="648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089AB23D-AEC6-4A96-9FEF-2A9680E6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3226860"/>
            <a:ext cx="3276000" cy="1188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3A512865-5476-4CDC-ACCD-A7A2402E6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627" y="0"/>
            <a:ext cx="12198626" cy="6318000"/>
          </a:xfrm>
          <a:custGeom>
            <a:avLst/>
            <a:gdLst>
              <a:gd name="connsiteX0" fmla="*/ 0 w 12198626"/>
              <a:gd name="connsiteY0" fmla="*/ 0 h 6318000"/>
              <a:gd name="connsiteX1" fmla="*/ 12198626 w 12198626"/>
              <a:gd name="connsiteY1" fmla="*/ 0 h 6318000"/>
              <a:gd name="connsiteX2" fmla="*/ 12198626 w 12198626"/>
              <a:gd name="connsiteY2" fmla="*/ 6318000 h 6318000"/>
              <a:gd name="connsiteX3" fmla="*/ 0 w 12198626"/>
              <a:gd name="connsiteY3" fmla="*/ 6318000 h 6318000"/>
              <a:gd name="connsiteX4" fmla="*/ 0 w 12198626"/>
              <a:gd name="connsiteY4" fmla="*/ 4561310 h 6318000"/>
              <a:gd name="connsiteX5" fmla="*/ 3960208 w 12198626"/>
              <a:gd name="connsiteY5" fmla="*/ 4561310 h 6318000"/>
              <a:gd name="connsiteX6" fmla="*/ 3960208 w 12198626"/>
              <a:gd name="connsiteY6" fmla="*/ 2296690 h 6318000"/>
              <a:gd name="connsiteX7" fmla="*/ 0 w 12198626"/>
              <a:gd name="connsiteY7" fmla="*/ 2296690 h 6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626" h="6318000">
                <a:moveTo>
                  <a:pt x="0" y="0"/>
                </a:moveTo>
                <a:lnTo>
                  <a:pt x="12198626" y="0"/>
                </a:lnTo>
                <a:lnTo>
                  <a:pt x="12198626" y="6318000"/>
                </a:lnTo>
                <a:lnTo>
                  <a:pt x="0" y="6318000"/>
                </a:lnTo>
                <a:lnTo>
                  <a:pt x="0" y="4561310"/>
                </a:lnTo>
                <a:lnTo>
                  <a:pt x="3960208" y="4561310"/>
                </a:lnTo>
                <a:lnTo>
                  <a:pt x="3960208" y="2296690"/>
                </a:lnTo>
                <a:lnTo>
                  <a:pt x="0" y="2296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12" name="Sisällön paikkamerkki 7">
            <a:extLst>
              <a:ext uri="{FF2B5EF4-FFF2-40B4-BE49-F238E27FC236}">
                <a16:creationId xmlns:a16="http://schemas.microsoft.com/office/drawing/2014/main" id="{CB3CD3C3-887E-4A13-9653-47DF916D3B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5003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DC1B303-39D4-4A03-93A9-5463997B6F63}"/>
              </a:ext>
            </a:extLst>
          </p:cNvPr>
          <p:cNvSpPr/>
          <p:nvPr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453BA4-E543-43D8-9760-EF65271CB8A8}" type="datetime1">
              <a:rPr lang="fi-FI" smtClean="0"/>
              <a:t>15.12.2021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28D4263-475E-4DDC-B58C-239DA54A5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6"/>
            <a:ext cx="6072188" cy="5394324"/>
          </a:xfrm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0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384061C0-EE82-4C43-A222-7B3121AC86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28771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DB2E-3F6F-4591-89F8-2820B21C6776}" type="datetime1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0232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32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32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376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376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76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20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0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20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Sisällön paikkamerkki 7">
            <a:extLst>
              <a:ext uri="{FF2B5EF4-FFF2-40B4-BE49-F238E27FC236}">
                <a16:creationId xmlns:a16="http://schemas.microsoft.com/office/drawing/2014/main" id="{F59C83E5-19B1-4E7B-B952-98BEC48647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6898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2C73-4C50-4E09-B240-291892BF3378}" type="datetime1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596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96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96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772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772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772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48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8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124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24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124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D44698C1-F778-4A11-85EB-0988FEDE5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17462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786-E79E-4165-8EFD-FFB6975C2FF2}" type="datetime1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43907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3907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3907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84744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4744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4744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5581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581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581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6416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6416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6416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FBA1D09F-CAFF-4E8D-88CB-F120BF2486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8790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07253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7252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2608CFFA-D0D8-4409-BF2D-8EE2D2E31E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86118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1D6C-C561-47D9-A4E3-FDB9E37AB9F2}" type="datetime1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0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8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8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6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14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4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518862FA-300C-4B44-BB83-87F12BA25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860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T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665141"/>
            <a:ext cx="9144000" cy="1222859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CFFE6-984E-4377-A1AF-3957F99D29FC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2DA74A0C-4330-4CC0-866A-1A48694B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78DD-F5F3-4C65-8B8A-F729EC52241E}" type="datetime1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6968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78A1195E-72DC-442D-B06A-73BC7E9F8A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90078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4B24-56CB-490F-838A-C385F14259E5}" type="datetime1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88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14887B-E1B4-4ADC-AB17-B95509ACBC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0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1256376-912B-41A9-BD2E-6F76E2818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E0F0E0-E3E4-4F5E-A68A-0FB0FDF753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17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CBA749B-8BA4-4604-A72B-CBE274A831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17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DA87CB9-3BA0-4474-9F1C-7F4C8029E6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94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928B48-3BB4-4A61-B0D8-85C355DC7C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94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AECF5C3-9E2C-442D-B41B-76CD46EFEF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71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27232E9-1AFD-499F-A05F-6BD9946E65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1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87E78CB-E577-4DA8-9DFE-C3233931D4C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4DF624E-BADD-4C89-8DE8-4363FC88FDD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48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2" name="Sisällön paikkamerkki 7">
            <a:extLst>
              <a:ext uri="{FF2B5EF4-FFF2-40B4-BE49-F238E27FC236}">
                <a16:creationId xmlns:a16="http://schemas.microsoft.com/office/drawing/2014/main" id="{C2D77B0C-2BBF-40B6-A869-BF755C561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3887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BB1A40-6690-4DEF-9796-1BD03276D75E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786DAC7E-0FF0-448A-8470-09C15C8F72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6457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C9082-CD61-4F8F-9F87-6301734BF6B0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349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742AEEFC-C043-436C-98F8-846CD4774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7634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00" y="3934800"/>
            <a:ext cx="9144000" cy="129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>
                <a:solidFill>
                  <a:srgbClr val="73C4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60BCEA-62B1-4032-BDB3-04E6D0811BED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40000" y="3835195"/>
            <a:ext cx="5544000" cy="396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903409-2045-4383-832E-2C6550DA8FE0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4233884"/>
            <a:ext cx="5544000" cy="324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0000" y="4559640"/>
            <a:ext cx="5544000" cy="93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8F568702-A02F-458C-A2B1-A8081DFB024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6100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ST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2844000"/>
            <a:ext cx="9144000" cy="1656000"/>
          </a:xfrm>
        </p:spPr>
        <p:txBody>
          <a:bodyPr anchor="t">
            <a:no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www-osoite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522800" y="4521600"/>
            <a:ext cx="9144000" cy="165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Contact information: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1C438A-AE46-480B-80F7-54D9F938BEB6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F7260095-F304-40F1-8470-05F5BC9A8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CE1290D7-6D22-4777-9350-3C9C69B78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B81ABD-87FC-4D89-A691-943E5D64921C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AF3FF9-87C0-4952-AA28-EF7D9D30B387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4111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A77945-C8F2-47B6-A1C2-B7F62DF81A7A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90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573BD8-3AEB-4658-93F2-E4C1C9048ABF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55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63486CB-C017-4373-9EF4-D3E4621BACAF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438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11088000" cy="39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408000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A0528E9-0694-4AB8-AF39-83A7E4D655B1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48000" y="6408000"/>
            <a:ext cx="7164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642400" y="0"/>
            <a:ext cx="540000" cy="54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618F5EB9-17DB-45EA-A201-D9064444CDF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10842000" y="63241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2375F5-7725-4BB5-BCAD-A3B22F5A3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KKTPP testauksen kriteerit ja aikataulu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8506BEE9-CE7A-4D88-A4F6-9F67CF450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Kuntien ja kuntayhtymien tilinpäätöstiedot palveluluokkakohtaisesti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1EF49E-781E-4886-A51A-B8F08134F6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2224" y="6021288"/>
            <a:ext cx="1715776" cy="5760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C59685-89B7-489F-AF35-6CAC0E13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A701-2150-4CA7-8800-D1A494F4E187}" type="datetime1">
              <a:rPr lang="fi-FI" smtClean="0"/>
              <a:t>15.12.2021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DFC1ED-7B24-431A-8D8A-A7381F91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Hanna Ahola, Valtiokonttori</a:t>
            </a:r>
          </a:p>
          <a:p>
            <a:r>
              <a:rPr lang="fi-FI" dirty="0"/>
              <a:t>14.12.2021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97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9447B-7FC7-4A51-A2FE-3E781F87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016792"/>
          </a:xfrm>
        </p:spPr>
        <p:txBody>
          <a:bodyPr/>
          <a:lstStyle/>
          <a:p>
            <a:r>
              <a:rPr lang="fi-FI" dirty="0"/>
              <a:t>KKTPP testauksen aikataulu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8CBF6E-0CDF-4BD9-89E6-CFD97841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62054"/>
            <a:ext cx="11088000" cy="3483170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Kuntien ja kuntayhtymien tilinpäätöstiedot palveluluokkakohtaisesti (KKTPP) -raportointikokonaisuuden testaus on suositeltavaa kaikille kunnille ja kuntayhtymille.</a:t>
            </a:r>
          </a:p>
          <a:p>
            <a:r>
              <a:rPr lang="fi-FI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Testaus tulee suorittaa 28.2.2022 mennessä</a:t>
            </a:r>
            <a: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Kuntatalouden tietopalvelun testipalvelussa.</a:t>
            </a:r>
          </a:p>
          <a:p>
            <a:r>
              <a:rPr lang="fi-FI" dirty="0">
                <a:solidFill>
                  <a:srgbClr val="333333"/>
                </a:solidFill>
                <a:latin typeface="Roboto" panose="02000000000000000000" pitchFamily="2" charset="0"/>
              </a:rPr>
              <a:t>KKTPP-raportoinnista ohjeistettu Aura-käsikirjan luvussa 7.8</a:t>
            </a:r>
            <a:endParaRPr lang="fi-FI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3589B1-2E06-472C-A7C7-627F33EF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42DC0B-DD20-4CC9-9814-A880E5AD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Hanna Ahola, Valtiokonttori</a:t>
            </a:r>
          </a:p>
        </p:txBody>
      </p:sp>
    </p:spTree>
    <p:extLst>
      <p:ext uri="{BB962C8B-B14F-4D97-AF65-F5344CB8AC3E}">
        <p14:creationId xmlns:p14="http://schemas.microsoft.com/office/powerpoint/2010/main" val="56262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9447B-7FC7-4A51-A2FE-3E781F87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8" y="540000"/>
            <a:ext cx="11088000" cy="944784"/>
          </a:xfrm>
        </p:spPr>
        <p:txBody>
          <a:bodyPr/>
          <a:lstStyle/>
          <a:p>
            <a:r>
              <a:rPr lang="fi-FI" dirty="0"/>
              <a:t>KKTPP testauksen kriteerit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8CBF6E-0CDF-4BD9-89E6-CFD97841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38" y="1466490"/>
            <a:ext cx="11088000" cy="4626806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Testaus tulee suorittaa 28.2.2022 mennessä.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Testiaineistona tulee käyttää mahdollisimman aitoa vuoden 2021 aineistoa.</a:t>
            </a:r>
            <a:endParaRPr lang="fi-FI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Testaus tulee kohdistaa vuodelle 2021. Raportointijakson alkamispäivämäärä ja päättymispäivämäärä 1.1.2021 – 31.12.2021.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Aineisto tulee myös hyväksyä testipalvelussa.</a:t>
            </a:r>
            <a:endParaRPr lang="fi-FI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Huomaathan, että KKTPP aineiston lataus testipalveluun saattaa kestää 20-30 minuuttia.</a:t>
            </a:r>
            <a:endParaRPr lang="fi-FI" dirty="0"/>
          </a:p>
          <a:p>
            <a:pPr lvl="1"/>
            <a:endParaRPr lang="fi-FI" dirty="0"/>
          </a:p>
          <a:p>
            <a:pPr marL="504000" lvl="2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3589B1-2E06-472C-A7C7-627F33EF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42DC0B-DD20-4CC9-9814-A880E5AD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Hanna Ahola, Valtiokonttori</a:t>
            </a:r>
          </a:p>
        </p:txBody>
      </p:sp>
    </p:spTree>
    <p:extLst>
      <p:ext uri="{BB962C8B-B14F-4D97-AF65-F5344CB8AC3E}">
        <p14:creationId xmlns:p14="http://schemas.microsoft.com/office/powerpoint/2010/main" val="382194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9447B-7FC7-4A51-A2FE-3E781F87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8" y="540000"/>
            <a:ext cx="11088000" cy="944784"/>
          </a:xfrm>
        </p:spPr>
        <p:txBody>
          <a:bodyPr/>
          <a:lstStyle/>
          <a:p>
            <a:r>
              <a:rPr lang="fi-FI" dirty="0"/>
              <a:t>Testipalvelussa aktivoidut tarkastukset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8CBF6E-0CDF-4BD9-89E6-CFD97841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40" y="1466490"/>
            <a:ext cx="11088000" cy="4626806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Pakollisiin soluihin (keltaiset solut) pitää olla raportoitu arvo. Nolla kelpaa arvoksi, mutta tyhjä ei.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Summakentissä ilmoitettu arvo ja tietopalvelun laskema arvo pitää täsmätä.</a:t>
            </a:r>
          </a:p>
          <a:p>
            <a:r>
              <a:rPr lang="fi-FI" dirty="0">
                <a:solidFill>
                  <a:srgbClr val="333333"/>
                </a:solidFill>
                <a:latin typeface="Roboto" panose="02000000000000000000" pitchFamily="2" charset="0"/>
              </a:rPr>
              <a:t>Kummatkin automaattiset tarkastukset ovat virheitä, joten vaatii korjauksen lähdeaineistoon ja aineiston uudelleen lähetyksen.</a:t>
            </a:r>
            <a:endParaRPr lang="fi-FI" dirty="0"/>
          </a:p>
          <a:p>
            <a:pPr marL="504000" lvl="2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3589B1-2E06-472C-A7C7-627F33EF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42DC0B-DD20-4CC9-9814-A880E5AD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0302" y="6408000"/>
            <a:ext cx="7164000" cy="360000"/>
          </a:xfrm>
        </p:spPr>
        <p:txBody>
          <a:bodyPr/>
          <a:lstStyle/>
          <a:p>
            <a:r>
              <a:rPr lang="fi-FI" dirty="0"/>
              <a:t>Hanna Ahola, Valtiokonttori</a:t>
            </a:r>
          </a:p>
        </p:txBody>
      </p:sp>
    </p:spTree>
    <p:extLst>
      <p:ext uri="{BB962C8B-B14F-4D97-AF65-F5344CB8AC3E}">
        <p14:creationId xmlns:p14="http://schemas.microsoft.com/office/powerpoint/2010/main" val="392930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E62C2-D5CE-4D1C-872C-78C42B1A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800" y="1206046"/>
            <a:ext cx="5616000" cy="1836000"/>
          </a:xfrm>
        </p:spPr>
        <p:txBody>
          <a:bodyPr anchor="b">
            <a:normAutofit/>
          </a:bodyPr>
          <a:lstStyle/>
          <a:p>
            <a:r>
              <a:rPr lang="fi-FI" dirty="0"/>
              <a:t>Kiitos!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51C8A4-6F2F-4E8E-BE09-4A8453B9B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4800" y="3180101"/>
            <a:ext cx="5616000" cy="54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Hanna Ahola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301D04-B3EA-4E1B-A725-1D945C78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73BDE7-DD4A-4847-8D12-F40604EF3858}" type="datetime1">
              <a:rPr lang="fi-FI" smtClean="0"/>
              <a:pPr>
                <a:spcAft>
                  <a:spcPts val="600"/>
                </a:spcAft>
              </a:pPr>
              <a:t>15.12.2021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725412-F37A-4A16-BEBB-D93EE24C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Hanna Ahola, Valtiokonttori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FE61CFD-9DDF-453C-BCA3-45035F946EC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04800" y="3628279"/>
            <a:ext cx="5616000" cy="435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Taloushallintoasiantuntija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5404ADC-A08F-4FB4-931A-899ED1997C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4800" y="4144237"/>
            <a:ext cx="5616000" cy="162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hanna.ahola@valtiokonttori.fi</a:t>
            </a:r>
          </a:p>
          <a:p>
            <a:pPr>
              <a:spcAft>
                <a:spcPts val="600"/>
              </a:spcAft>
            </a:pPr>
            <a:r>
              <a:rPr lang="fi-FI"/>
              <a:t>Puh. 0295 502 010</a:t>
            </a:r>
          </a:p>
          <a:p>
            <a:pPr>
              <a:spcAft>
                <a:spcPts val="600"/>
              </a:spcAft>
            </a:pPr>
            <a:endParaRPr lang="fi-FI"/>
          </a:p>
          <a:p>
            <a:pPr>
              <a:spcAft>
                <a:spcPts val="600"/>
              </a:spcAft>
            </a:pPr>
            <a:endParaRPr lang="fi-FI"/>
          </a:p>
        </p:txBody>
      </p:sp>
      <p:pic>
        <p:nvPicPr>
          <p:cNvPr id="11" name="Kuvan paikkamerkki 10" descr="Kuva, joka sisältää kohteen henkilö, vaatetus, nainen, puku&#10;&#10;Kuvaus luotu automaattisesti">
            <a:extLst>
              <a:ext uri="{FF2B5EF4-FFF2-40B4-BE49-F238E27FC236}">
                <a16:creationId xmlns:a16="http://schemas.microsoft.com/office/drawing/2014/main" id="{471E0B04-F7D0-47B4-A9C7-7178CCAEB8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20495"/>
          <a:stretch/>
        </p:blipFill>
        <p:spPr>
          <a:xfrm>
            <a:off x="2160000" y="2278800"/>
            <a:ext cx="2340000" cy="2340000"/>
          </a:xfrm>
          <a:noFill/>
        </p:spPr>
      </p:pic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411569E-6F79-449D-BD17-0F4574A2949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75725" y="6408000"/>
            <a:ext cx="1800225" cy="36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95836"/>
      </p:ext>
    </p:extLst>
  </p:cSld>
  <p:clrMapOvr>
    <a:masterClrMapping/>
  </p:clrMapOvr>
</p:sld>
</file>

<file path=ppt/theme/theme1.xml><?xml version="1.0" encoding="utf-8"?>
<a:theme xmlns:a="http://schemas.openxmlformats.org/drawingml/2006/main" name="1 Valtiokonttori">
  <a:themeElements>
    <a:clrScheme name="Valtiokonttori">
      <a:dk1>
        <a:sysClr val="windowText" lastClr="000000"/>
      </a:dk1>
      <a:lt1>
        <a:sysClr val="window" lastClr="FFFFFF"/>
      </a:lt1>
      <a:dk2>
        <a:srgbClr val="10497F"/>
      </a:dk2>
      <a:lt2>
        <a:srgbClr val="A7B8B4"/>
      </a:lt2>
      <a:accent1>
        <a:srgbClr val="10497F"/>
      </a:accent1>
      <a:accent2>
        <a:srgbClr val="73C4C3"/>
      </a:accent2>
      <a:accent3>
        <a:srgbClr val="FD9E81"/>
      </a:accent3>
      <a:accent4>
        <a:srgbClr val="E1DE28"/>
      </a:accent4>
      <a:accent5>
        <a:srgbClr val="004E57"/>
      </a:accent5>
      <a:accent6>
        <a:srgbClr val="D6E342"/>
      </a:accent6>
      <a:hlink>
        <a:srgbClr val="004E57"/>
      </a:hlink>
      <a:folHlink>
        <a:srgbClr val="FD9E81"/>
      </a:folHlink>
    </a:clrScheme>
    <a:fontScheme name="Valtiokontt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nainen">
      <a:srgbClr val="ED1C24"/>
    </a:custClr>
    <a:custClr name="Keltainen">
      <a:srgbClr val="FCF065"/>
    </a:custClr>
    <a:custClr name="Kaavioväri 1">
      <a:srgbClr val="84E4D8"/>
    </a:custClr>
    <a:custClr name="Kaavioväri 2">
      <a:srgbClr val="006265"/>
    </a:custClr>
    <a:custClr name="Kaavioväri 3">
      <a:srgbClr val="A7B8B4"/>
    </a:custClr>
    <a:custClr name="Kaavioväri 4">
      <a:srgbClr val="C3E142"/>
    </a:custClr>
    <a:custClr name="Kaavioväri 5">
      <a:srgbClr val="000000"/>
    </a:custClr>
    <a:custClr name="Kaavioväri 6">
      <a:srgbClr val="F39F41"/>
    </a:custClr>
    <a:custClr name="Kaavioväri 7">
      <a:srgbClr val="AA0061"/>
    </a:custClr>
    <a:custClr name="Kaavioväri 8">
      <a:srgbClr val="0095C8"/>
    </a:custClr>
    <a:custClr name="Kaavioväri 9">
      <a:srgbClr val="DA291C"/>
    </a:custClr>
  </a:custClrLst>
  <a:extLst>
    <a:ext uri="{05A4C25C-085E-4340-85A3-A5531E510DB2}">
      <thm15:themeFamily xmlns:thm15="http://schemas.microsoft.com/office/thememl/2012/main" name="1 Valtiokonttori.potx" id="{D06F3C96-565F-46B7-AD16-70CBB01AEFA2}" vid="{CB6EAD1F-A38B-429A-A1EA-5FE0BDCCEF0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360420EB16248BC6E17B406474914" ma:contentTypeVersion="4" ma:contentTypeDescription="Create a new document." ma:contentTypeScope="" ma:versionID="2a5ffca2a3ab1907265821ce0309a770">
  <xsd:schema xmlns:xsd="http://www.w3.org/2001/XMLSchema" xmlns:xs="http://www.w3.org/2001/XMLSchema" xmlns:p="http://schemas.microsoft.com/office/2006/metadata/properties" xmlns:ns2="928daf4e-c61a-442e-9f5d-d1b065e33a74" targetNamespace="http://schemas.microsoft.com/office/2006/metadata/properties" ma:root="true" ma:fieldsID="d9474d04fbea43ad668a1349cf7423a5" ns2:_="">
    <xsd:import namespace="928daf4e-c61a-442e-9f5d-d1b065e33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daf4e-c61a-442e-9f5d-d1b065e33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B7EAE3-E436-4D07-B393-EF265AE55B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daf4e-c61a-442e-9f5d-d1b065e33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A1E6E4-EFBF-4564-B9A3-C2D20F1F7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35886A-42F4-4237-81CC-AB1B7EB7D2F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185</Words>
  <Application>Microsoft Office PowerPoint</Application>
  <PresentationFormat>Laajakuva</PresentationFormat>
  <Paragraphs>39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Roboto</vt:lpstr>
      <vt:lpstr>1 Valtiokonttori</vt:lpstr>
      <vt:lpstr>KKTPP testauksen kriteerit ja aikataulu</vt:lpstr>
      <vt:lpstr>KKTPP testauksen aikataulu</vt:lpstr>
      <vt:lpstr>KKTPP testauksen kriteerit</vt:lpstr>
      <vt:lpstr>Testipalvelussa aktivoidut tarkastukset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Tarkastushavainnot ja kommentointi tietopalvelussa</dc:title>
  <dc:creator>Ahola Hanna (VK)</dc:creator>
  <cp:lastModifiedBy>Pitkänen Kaisa (VK)</cp:lastModifiedBy>
  <cp:revision>39</cp:revision>
  <dcterms:created xsi:type="dcterms:W3CDTF">2020-09-16T08:10:23Z</dcterms:created>
  <dcterms:modified xsi:type="dcterms:W3CDTF">2021-12-15T08:59:45Z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0x010100396360420EB16248BC6E17B406474914</vt:lpwstr>
  </property>
</Properties>
</file>