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408" r:id="rId6"/>
    <p:sldId id="420" r:id="rId7"/>
    <p:sldId id="409" r:id="rId8"/>
    <p:sldId id="410" r:id="rId9"/>
    <p:sldId id="41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B8C8891-34B0-4315-B2CA-C1A9D6CF11E7}">
          <p14:sldIdLst>
            <p14:sldId id="256"/>
            <p14:sldId id="408"/>
            <p14:sldId id="420"/>
            <p14:sldId id="409"/>
            <p14:sldId id="410"/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317F-183F-4E64-B5FF-4E66053C43B1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87E-E774-4D0E-993A-711F6CA95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5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61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46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352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352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8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502C6C33-CF5F-46D1-9C73-57DA54FA5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9F4B2EF5-9605-4DAD-9139-FB01266F96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59779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57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4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0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0F9235DB-A16E-4135-AE5F-458EEABF1F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157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B981C22B-F669-4644-BD4B-FC328C20A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15904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0CEDE1A-01C8-4248-A8EA-F0CBB530B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8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7AB2CB-F112-4919-B236-03BE910620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07EAAF9-1D99-4C59-8E96-53E2693BD2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726580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0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5B8B8D58-D866-4F2D-BEE3-35CE9BFE78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547A7EDC-BF4F-49DB-A931-665E34AE6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292200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83436E7-42B1-40E9-83CC-238DC2841F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52BA846-3872-4A09-BE11-930A681BE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822066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56C4FC77-91B2-47BE-BD4B-1166CBC8F6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353470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164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DE2FCC49-BE0A-4B5E-9C17-3EF8ECC2D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E478F1C5-7ADD-4DE3-A7FF-12647331EC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58101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5" name="Sisällön paikkamerkki 7">
            <a:extLst>
              <a:ext uri="{FF2B5EF4-FFF2-40B4-BE49-F238E27FC236}">
                <a16:creationId xmlns:a16="http://schemas.microsoft.com/office/drawing/2014/main" id="{18DB47D6-0F8B-44CE-92B6-7A994D7836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2786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0000" y="1620000"/>
            <a:ext cx="9144000" cy="1602000"/>
          </a:xfrm>
        </p:spPr>
        <p:txBody>
          <a:bodyPr anchor="b">
            <a:noAutofit/>
          </a:bodyPr>
          <a:lstStyle>
            <a:lvl1pPr algn="l"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420000"/>
            <a:ext cx="9144000" cy="194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53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30DE35EF-BFC3-4998-A8E3-0E8BD13F9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5EFBB43-BD6D-474D-B8C7-64F2FD9EE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5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48B5DCD-62BB-4FB4-B03B-AF29E4B6F9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764D627-AE31-47AD-9381-A85966862E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63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51811A3-F475-493B-BB5E-8FFDDDEF2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BF38944-8202-44A1-88C9-9680BB3B4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67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id="{A2B80603-8D74-4EE3-B33A-6A5F7758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6F6A5D65-7AC8-4906-A242-87ACEBC2BE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223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935FFD-6543-4F06-ABEC-5AAAD19B51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479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2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1393B830-6EB4-42FA-9241-D9B2A94400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0014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rgbClr val="73C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pic>
        <p:nvPicPr>
          <p:cNvPr id="14" name="Graphic 21">
            <a:extLst>
              <a:ext uri="{FF2B5EF4-FFF2-40B4-BE49-F238E27FC236}">
                <a16:creationId xmlns:a16="http://schemas.microsoft.com/office/drawing/2014/main" id="{79E970AF-0630-4EB6-B4CB-73A96E6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FED0647D-53C3-4C94-8B4F-4BFDE6DB21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46591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 2">
    <p:bg bwMode="auto"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3C502503-E8A0-4864-9527-DED986A2D6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84521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93DA291B-1AA9-41EA-93A9-0819CF4F3D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200400" cy="631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D740DB8F-161F-4F10-B00A-6235ADC1C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101579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1CC1CEFF-EA8B-4FB0-ADA5-2320E288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6760"/>
            <a:ext cx="3276000" cy="648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089AB23D-AEC6-4A96-9FEF-2A9680E6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3226860"/>
            <a:ext cx="3276000" cy="1188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3A512865-5476-4CDC-ACCD-A7A2402E6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627" y="0"/>
            <a:ext cx="12198626" cy="6318000"/>
          </a:xfrm>
          <a:custGeom>
            <a:avLst/>
            <a:gdLst>
              <a:gd name="connsiteX0" fmla="*/ 0 w 12198626"/>
              <a:gd name="connsiteY0" fmla="*/ 0 h 6318000"/>
              <a:gd name="connsiteX1" fmla="*/ 12198626 w 12198626"/>
              <a:gd name="connsiteY1" fmla="*/ 0 h 6318000"/>
              <a:gd name="connsiteX2" fmla="*/ 12198626 w 12198626"/>
              <a:gd name="connsiteY2" fmla="*/ 6318000 h 6318000"/>
              <a:gd name="connsiteX3" fmla="*/ 0 w 12198626"/>
              <a:gd name="connsiteY3" fmla="*/ 6318000 h 6318000"/>
              <a:gd name="connsiteX4" fmla="*/ 0 w 12198626"/>
              <a:gd name="connsiteY4" fmla="*/ 4561310 h 6318000"/>
              <a:gd name="connsiteX5" fmla="*/ 3960208 w 12198626"/>
              <a:gd name="connsiteY5" fmla="*/ 4561310 h 6318000"/>
              <a:gd name="connsiteX6" fmla="*/ 3960208 w 12198626"/>
              <a:gd name="connsiteY6" fmla="*/ 2296690 h 6318000"/>
              <a:gd name="connsiteX7" fmla="*/ 0 w 12198626"/>
              <a:gd name="connsiteY7" fmla="*/ 2296690 h 6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626" h="6318000">
                <a:moveTo>
                  <a:pt x="0" y="0"/>
                </a:moveTo>
                <a:lnTo>
                  <a:pt x="12198626" y="0"/>
                </a:lnTo>
                <a:lnTo>
                  <a:pt x="12198626" y="6318000"/>
                </a:lnTo>
                <a:lnTo>
                  <a:pt x="0" y="6318000"/>
                </a:lnTo>
                <a:lnTo>
                  <a:pt x="0" y="4561310"/>
                </a:lnTo>
                <a:lnTo>
                  <a:pt x="3960208" y="4561310"/>
                </a:lnTo>
                <a:lnTo>
                  <a:pt x="3960208" y="2296690"/>
                </a:lnTo>
                <a:lnTo>
                  <a:pt x="0" y="2296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12" name="Sisällön paikkamerkki 7">
            <a:extLst>
              <a:ext uri="{FF2B5EF4-FFF2-40B4-BE49-F238E27FC236}">
                <a16:creationId xmlns:a16="http://schemas.microsoft.com/office/drawing/2014/main" id="{CB3CD3C3-887E-4A13-9653-47DF916D3B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5003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DC1B303-39D4-4A03-93A9-5463997B6F63}"/>
              </a:ext>
            </a:extLst>
          </p:cNvPr>
          <p:cNvSpPr/>
          <p:nvPr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28D4263-475E-4DDC-B58C-239DA54A5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6"/>
            <a:ext cx="6072188" cy="5394324"/>
          </a:xfrm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0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384061C0-EE82-4C43-A222-7B3121AC86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28771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0232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32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32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376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376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76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20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0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20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Sisällön paikkamerkki 7">
            <a:extLst>
              <a:ext uri="{FF2B5EF4-FFF2-40B4-BE49-F238E27FC236}">
                <a16:creationId xmlns:a16="http://schemas.microsoft.com/office/drawing/2014/main" id="{F59C83E5-19B1-4E7B-B952-98BEC48647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6898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596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96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96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772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772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772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48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8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124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24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124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D44698C1-F778-4A11-85EB-0988FEDE5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17462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43907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3907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3907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84744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4744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4744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5581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581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581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6416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6416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6416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FBA1D09F-CAFF-4E8D-88CB-F120BF2486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8790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07253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7252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2608CFFA-D0D8-4409-BF2D-8EE2D2E31E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86118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0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8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8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6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14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4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518862FA-300C-4B44-BB83-87F12BA25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860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T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665141"/>
            <a:ext cx="9144000" cy="1222859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noFill/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2DA74A0C-4330-4CC0-866A-1A48694B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6968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78A1195E-72DC-442D-B06A-73BC7E9F8A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90078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Ruuskanen, Virtanen, Valtiokonttori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88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14887B-E1B4-4ADC-AB17-B95509ACBC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0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1256376-912B-41A9-BD2E-6F76E2818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E0F0E0-E3E4-4F5E-A68A-0FB0FDF753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17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CBA749B-8BA4-4604-A72B-CBE274A831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17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DA87CB9-3BA0-4474-9F1C-7F4C8029E6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94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928B48-3BB4-4A61-B0D8-85C355DC7C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94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AECF5C3-9E2C-442D-B41B-76CD46EFEF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71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27232E9-1AFD-499F-A05F-6BD9946E65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1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87E78CB-E577-4DA8-9DFE-C3233931D4C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4DF624E-BADD-4C89-8DE8-4363FC88FDD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48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2" name="Sisällön paikkamerkki 7">
            <a:extLst>
              <a:ext uri="{FF2B5EF4-FFF2-40B4-BE49-F238E27FC236}">
                <a16:creationId xmlns:a16="http://schemas.microsoft.com/office/drawing/2014/main" id="{C2D77B0C-2BBF-40B6-A869-BF755C561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3887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786DAC7E-0FF0-448A-8470-09C15C8F72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6457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349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742AEEFC-C043-436C-98F8-846CD4774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7634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00" y="3934800"/>
            <a:ext cx="9144000" cy="129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>
                <a:solidFill>
                  <a:srgbClr val="73C4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40000" y="3835195"/>
            <a:ext cx="5544000" cy="396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4233884"/>
            <a:ext cx="5544000" cy="324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0000" y="4559640"/>
            <a:ext cx="5544000" cy="93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8F568702-A02F-458C-A2B1-A8081DFB024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6100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ST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2844000"/>
            <a:ext cx="9144000" cy="1656000"/>
          </a:xfrm>
        </p:spPr>
        <p:txBody>
          <a:bodyPr anchor="t">
            <a:no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www-osoite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522800" y="4521600"/>
            <a:ext cx="9144000" cy="165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Contact information: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F7260095-F304-40F1-8470-05F5BC9A8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CE1290D7-6D22-4777-9350-3C9C69B78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4111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90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55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438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11088000" cy="39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408000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21.9.2021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48000" y="6408000"/>
            <a:ext cx="7164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Ruuskanen, Virtanen, Valtiokonttori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642400" y="0"/>
            <a:ext cx="540000" cy="54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618F5EB9-17DB-45EA-A201-D9064444CDF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10842000" y="63241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oindata.fi/data/dataset/292ee797-c133-437e-95a1-dbc82a873f8f/resource/e19aa391-0e10-4338-9eeb-10830bc98a41/download/kt27082021.zip" TargetMode="External"/><Relationship Id="rId2" Type="http://schemas.openxmlformats.org/officeDocument/2006/relationships/hyperlink" Target="https://www.avoindata.fi/data/dataset/292ee797-c133-437e-95a1-dbc82a873f8f/resource/3d506dca-d80b-4073-bb68-6db50cb74401/download/taulukkomallit_tabellmall_27082021.zi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voindata.fi/data/dataset/292ee797-c133-437e-95a1-dbc82a873f8f/resource/0883eac6-b107-4510-81f8-87d9907ead9e/download/sbr-dpm-2021-08-27.zi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odistot.suomi.fi/extension;registryCode=sbr-fi-code-lists;schemeCode=PA-2021-1;extensionCode=PA11" TargetMode="External"/><Relationship Id="rId2" Type="http://schemas.openxmlformats.org/officeDocument/2006/relationships/hyperlink" Target="https://koodistot.suomi.fi/extension;registryCode=sbr-fi-code-lists;schemeCode=MC-2021-1;extensionCode=MC9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m.fi/documents/10623/90687149/Liite+1.+Muutokset+tilikaudelle+2022.pdf/ae626f2c-8055-4691-5f88-5099bd8f2d8f/Liite+1.+Muutokset+tilikaudelle+2022.pdf?t=163127414915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2375F5-7725-4BB5-BCAD-A3B22F5A3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591" y="1773000"/>
            <a:ext cx="9144000" cy="2979000"/>
          </a:xfrm>
        </p:spPr>
        <p:txBody>
          <a:bodyPr/>
          <a:lstStyle/>
          <a:p>
            <a:r>
              <a:rPr lang="fi-FI" sz="6000" dirty="0"/>
              <a:t>Kuntien/kuntayhtymien talousraportoinnin muutokset tilikaudelle 2022</a:t>
            </a:r>
            <a:endParaRPr lang="fi-FI" sz="6000" dirty="0">
              <a:cs typeface="Arial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C59685-89B7-489F-AF35-6CAC0E13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21.9.2021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DFC1ED-7B24-431A-8D8A-A7381F91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Virtanen, Valtiokonttori</a:t>
            </a:r>
          </a:p>
        </p:txBody>
      </p:sp>
    </p:spTree>
    <p:extLst>
      <p:ext uri="{BB962C8B-B14F-4D97-AF65-F5344CB8AC3E}">
        <p14:creationId xmlns:p14="http://schemas.microsoft.com/office/powerpoint/2010/main" val="129197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A2D759-1C0A-4538-AE95-AFD8B245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i-FI" sz="3600" dirty="0"/>
              <a:t>Tietosisältö – taksonomia ja taulukkomallit avoindata.fi-sivustolla</a:t>
            </a:r>
            <a:endParaRPr lang="en-US" sz="37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CC0275-26BE-419F-8B1D-E917BB9A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8.12.2021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609158-E5E9-499A-B18E-ECBD3D1E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Atte </a:t>
            </a:r>
            <a:r>
              <a:rPr lang="en-US" sz="1000" dirty="0">
                <a:solidFill>
                  <a:schemeClr val="tx1">
                    <a:tint val="75000"/>
                  </a:schemeClr>
                </a:solidFill>
              </a:rPr>
              <a:t>Virtanen </a:t>
            </a:r>
            <a:r>
              <a:rPr lang="en-US" sz="1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Valtiokonttori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2A1675A-09FF-41F9-8F80-0396D42E6402}"/>
              </a:ext>
            </a:extLst>
          </p:cNvPr>
          <p:cNvSpPr/>
          <p:nvPr/>
        </p:nvSpPr>
        <p:spPr>
          <a:xfrm>
            <a:off x="733426" y="2194101"/>
            <a:ext cx="8602934" cy="317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Tilikauden 2022 </a:t>
            </a:r>
            <a:r>
              <a:rPr lang="fi-FI" sz="2800" dirty="0">
                <a:hlinkClick r:id="rId2"/>
              </a:rPr>
              <a:t>taulukkomallit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hlinkClick r:id="rId3"/>
              </a:rPr>
              <a:t>Kuntatalouden tietopalvelun </a:t>
            </a:r>
            <a:r>
              <a:rPr lang="fi-FI" sz="2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raportointikokonaisuudet ja tietokenttien määritykset 27-08-2021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333333"/>
                </a:solidFill>
                <a:latin typeface="Source Sans Pro" panose="020B0503030403020204" pitchFamily="34" charset="0"/>
                <a:hlinkClick r:id="rId4"/>
              </a:rPr>
              <a:t>Taksonomia ja DPM-kanta </a:t>
            </a:r>
            <a:endParaRPr lang="fi-FI" sz="2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411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D4455E-8A8D-4CA9-BD00-3F23EA17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8292304" cy="1232816"/>
          </a:xfrm>
        </p:spPr>
        <p:txBody>
          <a:bodyPr/>
          <a:lstStyle/>
          <a:p>
            <a:r>
              <a:rPr lang="fi-FI" dirty="0"/>
              <a:t>Uudet versiot raportointikokonaisuuksista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4FC2C1-7DC9-40AD-BEA0-77A30C4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44000"/>
            <a:ext cx="2171624" cy="3996000"/>
          </a:xfrm>
        </p:spPr>
        <p:txBody>
          <a:bodyPr/>
          <a:lstStyle/>
          <a:p>
            <a:r>
              <a:rPr lang="fi-FI" dirty="0"/>
              <a:t>KKTPA</a:t>
            </a:r>
          </a:p>
          <a:p>
            <a:r>
              <a:rPr lang="fi-FI" dirty="0"/>
              <a:t>KKTPP</a:t>
            </a:r>
          </a:p>
          <a:p>
            <a:r>
              <a:rPr lang="fi-FI" dirty="0"/>
              <a:t>KKNR</a:t>
            </a:r>
          </a:p>
          <a:p>
            <a:r>
              <a:rPr lang="fi-FI" dirty="0"/>
              <a:t>TOLT </a:t>
            </a:r>
          </a:p>
          <a:p>
            <a:r>
              <a:rPr lang="fi-FI" dirty="0"/>
              <a:t>TOTT</a:t>
            </a:r>
          </a:p>
          <a:p>
            <a:r>
              <a:rPr lang="fi-FI" dirty="0"/>
              <a:t>KKYTT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292D75-44EC-4E40-B261-DBD07DEA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8.12.2021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CC611D-5ABD-4C34-9F62-D49F8A35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Virtanen, Valtiokonttori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AF25E2-ADFC-4BA2-AA28-6D7CABC1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3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E44B77F-2A2D-457B-AC3F-D3CB88BAE60B}"/>
              </a:ext>
            </a:extLst>
          </p:cNvPr>
          <p:cNvSpPr txBox="1"/>
          <p:nvPr/>
        </p:nvSpPr>
        <p:spPr>
          <a:xfrm>
            <a:off x="6623768" y="2240816"/>
            <a:ext cx="2088232" cy="292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dirty="0"/>
              <a:t>Ei muutoksia sisällössä: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KKOTR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KKTR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KLTPA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KLTR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KTAS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KTPE</a:t>
            </a:r>
          </a:p>
          <a:p>
            <a:pPr algn="l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13974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0DC4C-F440-4D1C-8B9B-8FC62CF5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Koodistot – mm. tililuettelo ja palveluluokitus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62BA93-8DF9-499E-995E-DBA121C7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Tililuettelon 2022 </a:t>
            </a:r>
            <a:r>
              <a:rPr lang="fi-FI" dirty="0">
                <a:hlinkClick r:id="rId2"/>
              </a:rPr>
              <a:t>summahierarkia</a:t>
            </a:r>
            <a:endParaRPr lang="fi-FI" dirty="0"/>
          </a:p>
          <a:p>
            <a:r>
              <a:rPr lang="fi-FI" dirty="0"/>
              <a:t>Palveluluokitus 2022 </a:t>
            </a:r>
            <a:r>
              <a:rPr lang="fi-FI" dirty="0">
                <a:hlinkClick r:id="rId3"/>
              </a:rPr>
              <a:t>summahierarkia</a:t>
            </a:r>
            <a:endParaRPr lang="fi-FI" dirty="0"/>
          </a:p>
          <a:p>
            <a:r>
              <a:rPr lang="fi-FI" dirty="0"/>
              <a:t>Raportointikokonaisuuksiin liitetyt koodistot löytää raportointikokonaisuudet_kunnat.xlsx –tiedostosta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FA62DC-B1E5-44FA-98FF-ABEF5E1A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8.12.2021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5ABD18-4878-419A-B0D3-76831FE7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Virtanen, Valtiokonttori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BED92-49AA-4DFE-ABE8-02F864B1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80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FECC3DBC-599F-4881-8531-276D08CF5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815242"/>
            <a:ext cx="11088688" cy="2779243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24F2C3-E885-41DA-9646-1543789E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8.12.2021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E69F12-3845-42B5-A377-E5292308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Virtanen, Valtiokonttori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7C558A-0681-4F79-A43B-78B113F2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5</a:t>
            </a:fld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E062109-A7FA-4BEB-A3B1-4C4D8AB28484}"/>
              </a:ext>
            </a:extLst>
          </p:cNvPr>
          <p:cNvSpPr/>
          <p:nvPr/>
        </p:nvSpPr>
        <p:spPr>
          <a:xfrm>
            <a:off x="6456040" y="1628800"/>
            <a:ext cx="576064" cy="209945"/>
          </a:xfrm>
          <a:prstGeom prst="rect">
            <a:avLst/>
          </a:prstGeom>
          <a:noFill/>
          <a:ln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dirty="0" err="1">
              <a:solidFill>
                <a:schemeClr val="bg1"/>
              </a:solidFill>
            </a:endParaRPr>
          </a:p>
        </p:txBody>
      </p:sp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320B042-F3F3-4B99-BDDD-512A80CF2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828124"/>
            <a:ext cx="4952852" cy="339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39D51509-45FD-4301-B26A-5C964691CE38}"/>
              </a:ext>
            </a:extLst>
          </p:cNvPr>
          <p:cNvCxnSpPr>
            <a:cxnSpLocks/>
          </p:cNvCxnSpPr>
          <p:nvPr/>
        </p:nvCxnSpPr>
        <p:spPr>
          <a:xfrm flipH="1">
            <a:off x="5425684" y="1838745"/>
            <a:ext cx="1030356" cy="108619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8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35A8C9-E257-48C2-B67B-32952D0D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Suurimpia muutoksia sisällössä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D925E7-ADF2-4FF6-9CE0-AB7A0216C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TOTT. Mm. Perus- ja esiopetuksen taulukkoon lisätty jaottelu </a:t>
            </a:r>
            <a:r>
              <a:rPr lang="fi-FI" dirty="0" err="1"/>
              <a:t>vos</a:t>
            </a:r>
            <a:r>
              <a:rPr lang="fi-FI" dirty="0"/>
              <a:t>-pohjaan kuulumattomat ja kuuluvat</a:t>
            </a:r>
          </a:p>
          <a:p>
            <a:r>
              <a:rPr lang="fi-FI" dirty="0"/>
              <a:t>KKTPA ja KKNR muutamia tilimuutoksia tuloslaskelmassa etenkin valtionosuuksissa. Myös taseen tilien pakollisuuksissa muutoksia. Lisätty vapaaehtoiset tasapainoerät kuten toimintakate, vuosikate ja tilikauden tulos.</a:t>
            </a:r>
          </a:p>
          <a:p>
            <a:r>
              <a:rPr lang="fi-FI" dirty="0"/>
              <a:t>KKTPP SOTE-palveluluokitusta muutettu</a:t>
            </a:r>
          </a:p>
          <a:p>
            <a:r>
              <a:rPr lang="fi-FI" dirty="0"/>
              <a:t>Lista </a:t>
            </a:r>
            <a:r>
              <a:rPr lang="fi-FI" dirty="0">
                <a:hlinkClick r:id="rId2"/>
              </a:rPr>
              <a:t>muutoksista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38A270-B313-43A6-92EA-30B7B4CF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8.12.2021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051604-8A73-401F-A116-166B424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Virtanen, Valtiokonttori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4CBBDA-7423-4B05-9A17-4496E83D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693995"/>
      </p:ext>
    </p:extLst>
  </p:cSld>
  <p:clrMapOvr>
    <a:masterClrMapping/>
  </p:clrMapOvr>
</p:sld>
</file>

<file path=ppt/theme/theme1.xml><?xml version="1.0" encoding="utf-8"?>
<a:theme xmlns:a="http://schemas.openxmlformats.org/drawingml/2006/main" name="1 Valtiokonttori">
  <a:themeElements>
    <a:clrScheme name="Valtiokonttori">
      <a:dk1>
        <a:sysClr val="windowText" lastClr="000000"/>
      </a:dk1>
      <a:lt1>
        <a:sysClr val="window" lastClr="FFFFFF"/>
      </a:lt1>
      <a:dk2>
        <a:srgbClr val="10497F"/>
      </a:dk2>
      <a:lt2>
        <a:srgbClr val="A7B8B4"/>
      </a:lt2>
      <a:accent1>
        <a:srgbClr val="10497F"/>
      </a:accent1>
      <a:accent2>
        <a:srgbClr val="73C4C3"/>
      </a:accent2>
      <a:accent3>
        <a:srgbClr val="FD9E81"/>
      </a:accent3>
      <a:accent4>
        <a:srgbClr val="E1DE28"/>
      </a:accent4>
      <a:accent5>
        <a:srgbClr val="004E57"/>
      </a:accent5>
      <a:accent6>
        <a:srgbClr val="D6E342"/>
      </a:accent6>
      <a:hlink>
        <a:srgbClr val="004E57"/>
      </a:hlink>
      <a:folHlink>
        <a:srgbClr val="FD9E81"/>
      </a:folHlink>
    </a:clrScheme>
    <a:fontScheme name="Valtiokontt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nainen">
      <a:srgbClr val="ED1C24"/>
    </a:custClr>
    <a:custClr name="Keltainen">
      <a:srgbClr val="FCF065"/>
    </a:custClr>
    <a:custClr name="Kaavioväri 1">
      <a:srgbClr val="84E4D8"/>
    </a:custClr>
    <a:custClr name="Kaavioväri 2">
      <a:srgbClr val="006265"/>
    </a:custClr>
    <a:custClr name="Kaavioväri 3">
      <a:srgbClr val="A7B8B4"/>
    </a:custClr>
    <a:custClr name="Kaavioväri 4">
      <a:srgbClr val="C3E142"/>
    </a:custClr>
    <a:custClr name="Kaavioväri 5">
      <a:srgbClr val="000000"/>
    </a:custClr>
    <a:custClr name="Kaavioväri 6">
      <a:srgbClr val="F39F41"/>
    </a:custClr>
    <a:custClr name="Kaavioväri 7">
      <a:srgbClr val="AA0061"/>
    </a:custClr>
    <a:custClr name="Kaavioväri 8">
      <a:srgbClr val="0095C8"/>
    </a:custClr>
    <a:custClr name="Kaavioväri 9">
      <a:srgbClr val="DA291C"/>
    </a:custClr>
  </a:custClrLst>
  <a:extLst>
    <a:ext uri="{05A4C25C-085E-4340-85A3-A5531E510DB2}">
      <thm15:themeFamily xmlns:thm15="http://schemas.microsoft.com/office/thememl/2012/main" name="1 Valtiokonttori.potx" id="{D06F3C96-565F-46B7-AD16-70CBB01AEFA2}" vid="{CB6EAD1F-A38B-429A-A1EA-5FE0BDCCEF0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96360420EB16248BC6E17B406474914" ma:contentTypeVersion="4" ma:contentTypeDescription="Luo uusi asiakirja." ma:contentTypeScope="" ma:versionID="d69c50d776f08c137b63013153a1c571">
  <xsd:schema xmlns:xsd="http://www.w3.org/2001/XMLSchema" xmlns:xs="http://www.w3.org/2001/XMLSchema" xmlns:p="http://schemas.microsoft.com/office/2006/metadata/properties" xmlns:ns2="928daf4e-c61a-442e-9f5d-d1b065e33a74" targetNamespace="http://schemas.microsoft.com/office/2006/metadata/properties" ma:root="true" ma:fieldsID="79ab9e5e491bfa1850c4ba71676b50bf" ns2:_="">
    <xsd:import namespace="928daf4e-c61a-442e-9f5d-d1b065e33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daf4e-c61a-442e-9f5d-d1b065e33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F7FC2A-3C27-4D29-BACA-64CFDC2FA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E0273D-00B3-41CC-B837-DCABAFBDC6F5}">
  <ds:schemaRefs>
    <ds:schemaRef ds:uri="http://purl.org/dc/elements/1.1/"/>
    <ds:schemaRef ds:uri="928daf4e-c61a-442e-9f5d-d1b065e33a74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5E1FA2-F777-457F-B9B8-A7432AFC2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daf4e-c61a-442e-9f5d-d1b065e33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Valtiokonttori</Template>
  <TotalTime>931</TotalTime>
  <Words>147</Words>
  <Application>Microsoft Office PowerPoint</Application>
  <PresentationFormat>Laajakuva</PresentationFormat>
  <Paragraphs>51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Source Sans Pro</vt:lpstr>
      <vt:lpstr>1 Valtiokonttori</vt:lpstr>
      <vt:lpstr>Kuntien/kuntayhtymien talousraportoinnin muutokset tilikaudelle 2022</vt:lpstr>
      <vt:lpstr>Tietosisältö – taksonomia ja taulukkomallit avoindata.fi-sivustolla</vt:lpstr>
      <vt:lpstr>Uudet versiot raportointikokonaisuuksista</vt:lpstr>
      <vt:lpstr>Koodistot – mm. tililuettelo ja palveluluokitus</vt:lpstr>
      <vt:lpstr>PowerPoint-esitys</vt:lpstr>
      <vt:lpstr>Suurimpia muutoksia sisällössä</vt:lpstr>
    </vt:vector>
  </TitlesOfParts>
  <Company>Valtiokonttori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Taksonomian päivitykset ja muutosprosessi</dc:title>
  <dc:creator>Virtanen Atte (VK)</dc:creator>
  <cp:lastModifiedBy>Pitkänen Kaisa (VK)</cp:lastModifiedBy>
  <cp:revision>117</cp:revision>
  <dcterms:created xsi:type="dcterms:W3CDTF">2020-11-13T06:32:39Z</dcterms:created>
  <dcterms:modified xsi:type="dcterms:W3CDTF">2021-12-15T09:07:39Z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0x010100396360420EB16248BC6E17B406474914</vt:lpwstr>
  </property>
</Properties>
</file>