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8" r:id="rId5"/>
    <p:sldId id="260" r:id="rId6"/>
    <p:sldId id="261" r:id="rId7"/>
    <p:sldId id="257" r:id="rId8"/>
    <p:sldId id="259" r:id="rId9"/>
    <p:sldId id="262"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1"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E1D7C8-DA84-452E-910A-B0543E95EA6F}" type="datetimeFigureOut">
              <a:rPr lang="fi-FI" smtClean="0"/>
              <a:t>15.12.2021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5F92EC-A7A4-4F92-A797-E336BEFD898F}" type="slidenum">
              <a:rPr lang="fi-FI" smtClean="0"/>
              <a:t>‹#›</a:t>
            </a:fld>
            <a:endParaRPr lang="fi-FI"/>
          </a:p>
        </p:txBody>
      </p:sp>
    </p:spTree>
    <p:extLst>
      <p:ext uri="{BB962C8B-B14F-4D97-AF65-F5344CB8AC3E}">
        <p14:creationId xmlns:p14="http://schemas.microsoft.com/office/powerpoint/2010/main" val="1274427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Lähdetäänpä nyt tarkastelemaan mistä</a:t>
            </a:r>
            <a:r>
              <a:rPr lang="fi-FI" baseline="0" dirty="0"/>
              <a:t> edellä kerrottujen rahoituslaskelmien tiedot konkreettisesti saadaan. </a:t>
            </a:r>
          </a:p>
          <a:p>
            <a:endParaRPr lang="fi-FI" baseline="0" dirty="0"/>
          </a:p>
          <a:p>
            <a:r>
              <a:rPr lang="fi-FI" baseline="0" dirty="0"/>
              <a:t>Jos otsikkoa riviltä niin on huomattavaa, että kyselyä ei kohdisteta kuntayhtymille, kuntayhtymien siirtyvät kustannukset ovat sisällä kuntien toimintamenoissa palveluiden ostoissa. </a:t>
            </a:r>
          </a:p>
          <a:p>
            <a:endParaRPr lang="fi-FI" baseline="0" dirty="0"/>
          </a:p>
          <a:p>
            <a:r>
              <a:rPr lang="fi-FI" baseline="0" dirty="0"/>
              <a:t>Valtiovarainministeriö tekee kunnille erilliskyselyn joulu-tammikuun vaihteessa siirtyvien tehtävien kustannuksista. Tilastokeskus toteuttaa kyselyn ja kysely on vastaavanlainen kuin on ollut useana edellisenä vuotena lainvalmisteluun liittyen. </a:t>
            </a:r>
          </a:p>
          <a:p>
            <a:endParaRPr lang="fi-FI" baseline="0" dirty="0"/>
          </a:p>
          <a:p>
            <a:r>
              <a:rPr lang="fi-FI" baseline="0" dirty="0"/>
              <a:t>Toivomme, että vastausajasta pidetään huolellisesti kiinni vaikka kysely ajoittuukin hankalaan ajankohtaan tilinpäätöksen ja joulun pyhien kannalta.  Rahoituslaskelmia kaivataan jos monella taholla, sekä kuntien että </a:t>
            </a:r>
            <a:r>
              <a:rPr lang="fi-FI" baseline="0" dirty="0" err="1"/>
              <a:t>hyvinvointialuedien</a:t>
            </a:r>
            <a:r>
              <a:rPr lang="fi-FI" baseline="0" dirty="0"/>
              <a:t> toiminnan suunnittelu on niistä vahvasti riippuvainen. </a:t>
            </a:r>
            <a:endParaRPr lang="fi-FI" dirty="0"/>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286448-0962-443A-A7A6-40140D0BD552}"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702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Lopuksi nostan hiukan</a:t>
            </a:r>
            <a:r>
              <a:rPr lang="fi-FI" baseline="0" dirty="0"/>
              <a:t> tunteitakin herättävän asian esille eli Valtiokonttorin automatisoidun raportoinnin. Parhaillaan on käynnissä Valtiokonttorin palveluluokkakohtaisen raportin testaus, linkin takaa löytyy Kuntatalouden tiedote asiasta mikäli asia ei ole vielä tuttu. </a:t>
            </a:r>
          </a:p>
          <a:p>
            <a:r>
              <a:rPr lang="fi-FI" baseline="0" dirty="0"/>
              <a:t>Kuten edellä esityksissä on jo useasti esille tullut, tullaan näitä kesän kynnyksellä  raportoitavia palveluluokkakohtaisia tietoja käyttämään rahoituksen oikaisuun liittyvissä laskelmissa ja näillä tiedoilla on suora vaikutus sekä kuntien että hyvinvointialueiden rahoituksen oikeellisuuteen. </a:t>
            </a:r>
          </a:p>
          <a:p>
            <a:endParaRPr lang="fi-FI" baseline="0" dirty="0"/>
          </a:p>
          <a:p>
            <a:r>
              <a:rPr lang="fi-FI" baseline="0" dirty="0"/>
              <a:t>Valtiokonttorille raportoitava tieto on näin ollen erittäin tärkeää saada laadukkaaksi ja ajoissa. Palveluluokkakohtaisen raportoinnin määräpäivä on 31.5. ja koska valtion kuin myös kuntien ja hyvinvointialueiden budjetointiprosessit odottavat kiivaasti tarkennettua tietoa rahoituksen laskelmista, tulee raportointiin kiinnittää erityistä huomiota. </a:t>
            </a:r>
          </a:p>
          <a:p>
            <a:endParaRPr lang="fi-FI" baseline="0" dirty="0"/>
          </a:p>
          <a:p>
            <a:r>
              <a:rPr lang="fi-FI" baseline="0" dirty="0"/>
              <a:t>Automatisoitu raportointi on saatu äärettömän hyvin käyntiin, kiitos kunnille ja kuntayhtymille tehdystä työstä, ihan kaikki eivät vielä ole päässeet uuteen toimintamalliin kiinni ja myös aikatauluja ei ole noudatettu kaikilta osin, joka ehkä on osiin ymmärrettävää, sillä onhan automatisoitu raportointi suuri uudistus itsessäänkin. Kannustan kuitenkin  huolehtimaan ajantasaisesta raportoinnista </a:t>
            </a:r>
            <a:r>
              <a:rPr lang="fi-FI" baseline="0"/>
              <a:t>keväällä ihan tammikuun </a:t>
            </a:r>
            <a:r>
              <a:rPr lang="fi-FI" baseline="0" dirty="0"/>
              <a:t>ensimmäisistä raportoinneista alkaen. </a:t>
            </a:r>
            <a:endParaRPr lang="fi-FI" dirty="0"/>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286448-0962-443A-A7A6-40140D0BD552}"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5418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21" name="Ryhmä 20">
            <a:extLst>
              <a:ext uri="{FF2B5EF4-FFF2-40B4-BE49-F238E27FC236}">
                <a16:creationId xmlns:a16="http://schemas.microsoft.com/office/drawing/2014/main" id="{0EE7235B-98DF-4BBE-9E8E-5C98688095B0}"/>
              </a:ext>
              <a:ext uri="{C183D7F6-B498-43B3-948B-1728B52AA6E4}">
                <adec:decorative xmlns:adec="http://schemas.microsoft.com/office/drawing/2017/decorative" val="1"/>
              </a:ext>
            </a:extLst>
          </p:cNvPr>
          <p:cNvGrpSpPr/>
          <p:nvPr userDrawn="1"/>
        </p:nvGrpSpPr>
        <p:grpSpPr>
          <a:xfrm>
            <a:off x="0" y="-1"/>
            <a:ext cx="12193200" cy="6858000"/>
            <a:chOff x="166688" y="158750"/>
            <a:chExt cx="12163426" cy="6845301"/>
          </a:xfrm>
        </p:grpSpPr>
        <p:sp>
          <p:nvSpPr>
            <p:cNvPr id="14" name="Freeform 5">
              <a:extLst>
                <a:ext uri="{FF2B5EF4-FFF2-40B4-BE49-F238E27FC236}">
                  <a16:creationId xmlns:a16="http://schemas.microsoft.com/office/drawing/2014/main" id="{364F166F-69FD-49CF-8A3D-68CEF3F28F18}"/>
                </a:ext>
                <a:ext uri="{C183D7F6-B498-43B3-948B-1728B52AA6E4}">
                  <adec:decorative xmlns:adec="http://schemas.microsoft.com/office/drawing/2017/decorative" val="1"/>
                </a:ext>
              </a:extLst>
            </p:cNvPr>
            <p:cNvSpPr>
              <a:spLocks/>
            </p:cNvSpPr>
            <p:nvPr userDrawn="1"/>
          </p:nvSpPr>
          <p:spPr bwMode="gray">
            <a:xfrm>
              <a:off x="7259638" y="1146175"/>
              <a:ext cx="5070475" cy="5857875"/>
            </a:xfrm>
            <a:custGeom>
              <a:avLst/>
              <a:gdLst>
                <a:gd name="T0" fmla="*/ 28231 w 28231"/>
                <a:gd name="T1" fmla="*/ 0 h 32607"/>
                <a:gd name="T2" fmla="*/ 12810 w 28231"/>
                <a:gd name="T3" fmla="*/ 11644 h 32607"/>
                <a:gd name="T4" fmla="*/ 0 w 28231"/>
                <a:gd name="T5" fmla="*/ 32607 h 32607"/>
                <a:gd name="T6" fmla="*/ 28231 w 28231"/>
                <a:gd name="T7" fmla="*/ 32607 h 32607"/>
                <a:gd name="T8" fmla="*/ 28231 w 28231"/>
                <a:gd name="T9" fmla="*/ 0 h 32607"/>
              </a:gdLst>
              <a:ahLst/>
              <a:cxnLst>
                <a:cxn ang="0">
                  <a:pos x="T0" y="T1"/>
                </a:cxn>
                <a:cxn ang="0">
                  <a:pos x="T2" y="T3"/>
                </a:cxn>
                <a:cxn ang="0">
                  <a:pos x="T4" y="T5"/>
                </a:cxn>
                <a:cxn ang="0">
                  <a:pos x="T6" y="T7"/>
                </a:cxn>
                <a:cxn ang="0">
                  <a:pos x="T8" y="T9"/>
                </a:cxn>
              </a:cxnLst>
              <a:rect l="0" t="0" r="r" b="b"/>
              <a:pathLst>
                <a:path w="28231" h="32607">
                  <a:moveTo>
                    <a:pt x="28231" y="0"/>
                  </a:moveTo>
                  <a:cubicBezTo>
                    <a:pt x="22627" y="2921"/>
                    <a:pt x="17404" y="6803"/>
                    <a:pt x="12810" y="11644"/>
                  </a:cubicBezTo>
                  <a:cubicBezTo>
                    <a:pt x="7200" y="17545"/>
                    <a:pt x="2781" y="24647"/>
                    <a:pt x="0" y="32607"/>
                  </a:cubicBezTo>
                  <a:lnTo>
                    <a:pt x="28231" y="32607"/>
                  </a:lnTo>
                  <a:lnTo>
                    <a:pt x="28231"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86EBD2D0-8F8D-40B7-8466-A70F0F222C78}"/>
                </a:ext>
                <a:ext uri="{C183D7F6-B498-43B3-948B-1728B52AA6E4}">
                  <adec:decorative xmlns:adec="http://schemas.microsoft.com/office/drawing/2017/decorative" val="1"/>
                </a:ext>
              </a:extLst>
            </p:cNvPr>
            <p:cNvSpPr>
              <a:spLocks/>
            </p:cNvSpPr>
            <p:nvPr userDrawn="1"/>
          </p:nvSpPr>
          <p:spPr bwMode="gray">
            <a:xfrm>
              <a:off x="166688" y="1966913"/>
              <a:ext cx="12163425" cy="5037138"/>
            </a:xfrm>
            <a:custGeom>
              <a:avLst/>
              <a:gdLst>
                <a:gd name="T0" fmla="*/ 67733 w 67733"/>
                <a:gd name="T1" fmla="*/ 17739 h 28039"/>
                <a:gd name="T2" fmla="*/ 52312 w 67733"/>
                <a:gd name="T3" fmla="*/ 7076 h 28039"/>
                <a:gd name="T4" fmla="*/ 16393 w 67733"/>
                <a:gd name="T5" fmla="*/ 2347 h 28039"/>
                <a:gd name="T6" fmla="*/ 0 w 67733"/>
                <a:gd name="T7" fmla="*/ 7978 h 28039"/>
                <a:gd name="T8" fmla="*/ 0 w 67733"/>
                <a:gd name="T9" fmla="*/ 28039 h 28039"/>
                <a:gd name="T10" fmla="*/ 67733 w 67733"/>
                <a:gd name="T11" fmla="*/ 28039 h 28039"/>
                <a:gd name="T12" fmla="*/ 67733 w 67733"/>
                <a:gd name="T13" fmla="*/ 17739 h 28039"/>
              </a:gdLst>
              <a:ahLst/>
              <a:cxnLst>
                <a:cxn ang="0">
                  <a:pos x="T0" y="T1"/>
                </a:cxn>
                <a:cxn ang="0">
                  <a:pos x="T2" y="T3"/>
                </a:cxn>
                <a:cxn ang="0">
                  <a:pos x="T4" y="T5"/>
                </a:cxn>
                <a:cxn ang="0">
                  <a:pos x="T6" y="T7"/>
                </a:cxn>
                <a:cxn ang="0">
                  <a:pos x="T8" y="T9"/>
                </a:cxn>
                <a:cxn ang="0">
                  <a:pos x="T10" y="T11"/>
                </a:cxn>
                <a:cxn ang="0">
                  <a:pos x="T12" y="T13"/>
                </a:cxn>
              </a:cxnLst>
              <a:rect l="0" t="0" r="r" b="b"/>
              <a:pathLst>
                <a:path w="67733" h="28039">
                  <a:moveTo>
                    <a:pt x="67733" y="17739"/>
                  </a:moveTo>
                  <a:cubicBezTo>
                    <a:pt x="63315" y="13487"/>
                    <a:pt x="58150" y="9861"/>
                    <a:pt x="52312" y="7076"/>
                  </a:cubicBezTo>
                  <a:cubicBezTo>
                    <a:pt x="41519" y="1917"/>
                    <a:pt x="29055" y="0"/>
                    <a:pt x="16393" y="2347"/>
                  </a:cubicBezTo>
                  <a:cubicBezTo>
                    <a:pt x="10734" y="3391"/>
                    <a:pt x="5203" y="5270"/>
                    <a:pt x="0" y="7978"/>
                  </a:cubicBezTo>
                  <a:lnTo>
                    <a:pt x="0" y="28039"/>
                  </a:lnTo>
                  <a:lnTo>
                    <a:pt x="67733" y="28039"/>
                  </a:lnTo>
                  <a:lnTo>
                    <a:pt x="67733" y="17739"/>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2283D766-1997-4ADC-9D70-135DA7587C6B}"/>
                </a:ext>
                <a:ext uri="{C183D7F6-B498-43B3-948B-1728B52AA6E4}">
                  <adec:decorative xmlns:adec="http://schemas.microsoft.com/office/drawing/2017/decorative" val="1"/>
                </a:ext>
              </a:extLst>
            </p:cNvPr>
            <p:cNvSpPr>
              <a:spLocks/>
            </p:cNvSpPr>
            <p:nvPr userDrawn="1"/>
          </p:nvSpPr>
          <p:spPr bwMode="gray">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61C55AF5-41ED-4FED-8B17-E572D95A2EF2}"/>
                </a:ext>
                <a:ext uri="{C183D7F6-B498-43B3-948B-1728B52AA6E4}">
                  <adec:decorative xmlns:adec="http://schemas.microsoft.com/office/drawing/2017/decorative" val="1"/>
                </a:ext>
              </a:extLst>
            </p:cNvPr>
            <p:cNvSpPr>
              <a:spLocks/>
            </p:cNvSpPr>
            <p:nvPr userDrawn="1"/>
          </p:nvSpPr>
          <p:spPr bwMode="gray">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8" name="Freeform 9">
              <a:extLst>
                <a:ext uri="{FF2B5EF4-FFF2-40B4-BE49-F238E27FC236}">
                  <a16:creationId xmlns:a16="http://schemas.microsoft.com/office/drawing/2014/main" id="{8207A6F9-D3E1-4322-B846-960DD6FC99C9}"/>
                </a:ext>
                <a:ext uri="{C183D7F6-B498-43B3-948B-1728B52AA6E4}">
                  <adec:decorative xmlns:adec="http://schemas.microsoft.com/office/drawing/2017/decorative" val="1"/>
                </a:ext>
              </a:extLst>
            </p:cNvPr>
            <p:cNvSpPr>
              <a:spLocks/>
            </p:cNvSpPr>
            <p:nvPr userDrawn="1"/>
          </p:nvSpPr>
          <p:spPr bwMode="gray">
            <a:xfrm>
              <a:off x="7259638" y="3238500"/>
              <a:ext cx="5070475" cy="3765550"/>
            </a:xfrm>
            <a:custGeom>
              <a:avLst/>
              <a:gdLst>
                <a:gd name="T0" fmla="*/ 28231 w 28231"/>
                <a:gd name="T1" fmla="*/ 10663 h 20963"/>
                <a:gd name="T2" fmla="*/ 12810 w 28231"/>
                <a:gd name="T3" fmla="*/ 0 h 20963"/>
                <a:gd name="T4" fmla="*/ 12810 w 28231"/>
                <a:gd name="T5" fmla="*/ 0 h 20963"/>
                <a:gd name="T6" fmla="*/ 12810 w 28231"/>
                <a:gd name="T7" fmla="*/ 0 h 20963"/>
                <a:gd name="T8" fmla="*/ 0 w 28231"/>
                <a:gd name="T9" fmla="*/ 20963 h 20963"/>
                <a:gd name="T10" fmla="*/ 28231 w 28231"/>
                <a:gd name="T11" fmla="*/ 20963 h 20963"/>
                <a:gd name="T12" fmla="*/ 28231 w 28231"/>
                <a:gd name="T13" fmla="*/ 10663 h 20963"/>
              </a:gdLst>
              <a:ahLst/>
              <a:cxnLst>
                <a:cxn ang="0">
                  <a:pos x="T0" y="T1"/>
                </a:cxn>
                <a:cxn ang="0">
                  <a:pos x="T2" y="T3"/>
                </a:cxn>
                <a:cxn ang="0">
                  <a:pos x="T4" y="T5"/>
                </a:cxn>
                <a:cxn ang="0">
                  <a:pos x="T6" y="T7"/>
                </a:cxn>
                <a:cxn ang="0">
                  <a:pos x="T8" y="T9"/>
                </a:cxn>
                <a:cxn ang="0">
                  <a:pos x="T10" y="T11"/>
                </a:cxn>
                <a:cxn ang="0">
                  <a:pos x="T12" y="T13"/>
                </a:cxn>
              </a:cxnLst>
              <a:rect l="0" t="0" r="r" b="b"/>
              <a:pathLst>
                <a:path w="28231" h="20963">
                  <a:moveTo>
                    <a:pt x="28231" y="10663"/>
                  </a:moveTo>
                  <a:cubicBezTo>
                    <a:pt x="23813" y="6411"/>
                    <a:pt x="18648" y="2785"/>
                    <a:pt x="12810" y="0"/>
                  </a:cubicBezTo>
                  <a:cubicBezTo>
                    <a:pt x="12810" y="0"/>
                    <a:pt x="12810" y="0"/>
                    <a:pt x="12810" y="0"/>
                  </a:cubicBezTo>
                  <a:cubicBezTo>
                    <a:pt x="12810" y="0"/>
                    <a:pt x="12810" y="0"/>
                    <a:pt x="12810" y="0"/>
                  </a:cubicBezTo>
                  <a:cubicBezTo>
                    <a:pt x="7200" y="5901"/>
                    <a:pt x="2781" y="13003"/>
                    <a:pt x="0" y="20963"/>
                  </a:cubicBezTo>
                  <a:lnTo>
                    <a:pt x="28231" y="20963"/>
                  </a:lnTo>
                  <a:lnTo>
                    <a:pt x="28231" y="10663"/>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9" name="Freeform 10">
              <a:extLst>
                <a:ext uri="{FF2B5EF4-FFF2-40B4-BE49-F238E27FC236}">
                  <a16:creationId xmlns:a16="http://schemas.microsoft.com/office/drawing/2014/main" id="{7B819825-3200-472E-9BDC-39A078E17847}"/>
                </a:ext>
                <a:ext uri="{C183D7F6-B498-43B3-948B-1728B52AA6E4}">
                  <adec:decorative xmlns:adec="http://schemas.microsoft.com/office/drawing/2017/decorative" val="1"/>
                </a:ext>
              </a:extLst>
            </p:cNvPr>
            <p:cNvSpPr>
              <a:spLocks/>
            </p:cNvSpPr>
            <p:nvPr userDrawn="1"/>
          </p:nvSpPr>
          <p:spPr bwMode="gray">
            <a:xfrm>
              <a:off x="9559926" y="1146175"/>
              <a:ext cx="2770188" cy="2576513"/>
            </a:xfrm>
            <a:custGeom>
              <a:avLst/>
              <a:gdLst>
                <a:gd name="T0" fmla="*/ 15421 w 15421"/>
                <a:gd name="T1" fmla="*/ 0 h 14347"/>
                <a:gd name="T2" fmla="*/ 0 w 15421"/>
                <a:gd name="T3" fmla="*/ 11644 h 14347"/>
                <a:gd name="T4" fmla="*/ 0 w 15421"/>
                <a:gd name="T5" fmla="*/ 11644 h 14347"/>
                <a:gd name="T6" fmla="*/ 0 w 15421"/>
                <a:gd name="T7" fmla="*/ 11644 h 14347"/>
                <a:gd name="T8" fmla="*/ 13720 w 15421"/>
                <a:gd name="T9" fmla="*/ 13450 h 14347"/>
                <a:gd name="T10" fmla="*/ 15421 w 15421"/>
                <a:gd name="T11" fmla="*/ 13067 h 14347"/>
                <a:gd name="T12" fmla="*/ 15421 w 15421"/>
                <a:gd name="T13" fmla="*/ 0 h 14347"/>
              </a:gdLst>
              <a:ahLst/>
              <a:cxnLst>
                <a:cxn ang="0">
                  <a:pos x="T0" y="T1"/>
                </a:cxn>
                <a:cxn ang="0">
                  <a:pos x="T2" y="T3"/>
                </a:cxn>
                <a:cxn ang="0">
                  <a:pos x="T4" y="T5"/>
                </a:cxn>
                <a:cxn ang="0">
                  <a:pos x="T6" y="T7"/>
                </a:cxn>
                <a:cxn ang="0">
                  <a:pos x="T8" y="T9"/>
                </a:cxn>
                <a:cxn ang="0">
                  <a:pos x="T10" y="T11"/>
                </a:cxn>
                <a:cxn ang="0">
                  <a:pos x="T12" y="T13"/>
                </a:cxn>
              </a:cxnLst>
              <a:rect l="0" t="0" r="r" b="b"/>
              <a:pathLst>
                <a:path w="15421" h="14347">
                  <a:moveTo>
                    <a:pt x="15421" y="0"/>
                  </a:moveTo>
                  <a:cubicBezTo>
                    <a:pt x="9817" y="2921"/>
                    <a:pt x="4594" y="6803"/>
                    <a:pt x="0" y="11644"/>
                  </a:cubicBezTo>
                  <a:cubicBezTo>
                    <a:pt x="0" y="11644"/>
                    <a:pt x="0" y="11644"/>
                    <a:pt x="0" y="11644"/>
                  </a:cubicBezTo>
                  <a:cubicBezTo>
                    <a:pt x="0" y="11644"/>
                    <a:pt x="0" y="11644"/>
                    <a:pt x="0" y="11644"/>
                  </a:cubicBezTo>
                  <a:cubicBezTo>
                    <a:pt x="4122" y="13615"/>
                    <a:pt x="8883" y="14347"/>
                    <a:pt x="13720" y="13450"/>
                  </a:cubicBezTo>
                  <a:cubicBezTo>
                    <a:pt x="14291" y="13345"/>
                    <a:pt x="14859" y="13217"/>
                    <a:pt x="15421" y="13067"/>
                  </a:cubicBezTo>
                  <a:lnTo>
                    <a:pt x="154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20" name="Freeform 11">
              <a:extLst>
                <a:ext uri="{FF2B5EF4-FFF2-40B4-BE49-F238E27FC236}">
                  <a16:creationId xmlns:a16="http://schemas.microsoft.com/office/drawing/2014/main" id="{CD504085-D74E-4639-BB3D-F043553024CD}"/>
                </a:ext>
                <a:ext uri="{C183D7F6-B498-43B3-948B-1728B52AA6E4}">
                  <adec:decorative xmlns:adec="http://schemas.microsoft.com/office/drawing/2017/decorative" val="1"/>
                </a:ext>
              </a:extLst>
            </p:cNvPr>
            <p:cNvSpPr>
              <a:spLocks/>
            </p:cNvSpPr>
            <p:nvPr userDrawn="1"/>
          </p:nvSpPr>
          <p:spPr bwMode="gray">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tumma sininen</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13" name="Kuva 12">
            <a:extLst>
              <a:ext uri="{FF2B5EF4-FFF2-40B4-BE49-F238E27FC236}">
                <a16:creationId xmlns:a16="http://schemas.microsoft.com/office/drawing/2014/main" id="{9B432168-221C-4229-ABD4-620A83233A31}"/>
              </a:ext>
              <a:ext uri="{C183D7F6-B498-43B3-948B-1728B52AA6E4}">
                <adec:decorative xmlns:adec="http://schemas.microsoft.com/office/drawing/2017/decorative"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41678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uvatekstillinen kuvapaikka">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a:xfrm>
            <a:off x="782320" y="306000"/>
            <a:ext cx="5025648" cy="1325563"/>
          </a:xfrm>
        </p:spPr>
        <p:txBody>
          <a:bodyPr/>
          <a:lstStyle>
            <a:lvl1pPr>
              <a:defRPr/>
            </a:lvl1pPr>
          </a:lstStyle>
          <a:p>
            <a:r>
              <a:rPr lang="fi-FI" dirty="0"/>
              <a:t>Tekstisivu kuvalla, </a:t>
            </a:r>
            <a:br>
              <a:rPr lang="fi-FI" dirty="0"/>
            </a:br>
            <a:r>
              <a:rPr lang="fi-FI" dirty="0"/>
              <a:t>lyhyt 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5025648" cy="4248000"/>
          </a:xfrm>
        </p:spPr>
        <p:txBody>
          <a:bodyPr/>
          <a:lstStyle>
            <a:lvl1pPr marL="269875" indent="-269875">
              <a:defRPr sz="2200"/>
            </a:lvl1pPr>
            <a:lvl2pPr marL="625475" indent="-265113">
              <a:defRPr/>
            </a:lvl2pPr>
            <a:lvl3pPr marL="715962" indent="0">
              <a:buNone/>
              <a:defRPr/>
            </a:lvl3pPr>
          </a:lstStyle>
          <a:p>
            <a:pPr lvl="0"/>
            <a:r>
              <a:rPr lang="fi-FI"/>
              <a:t>Muokkaa tekstin perustyylejä</a:t>
            </a:r>
          </a:p>
          <a:p>
            <a:pPr lvl="1"/>
            <a:r>
              <a:rPr lang="fi-FI"/>
              <a:t>toinen taso</a:t>
            </a:r>
          </a:p>
        </p:txBody>
      </p:sp>
      <p:sp>
        <p:nvSpPr>
          <p:cNvPr id="8" name="Kuvan paikkamerkki 19">
            <a:extLst>
              <a:ext uri="{FF2B5EF4-FFF2-40B4-BE49-F238E27FC236}">
                <a16:creationId xmlns:a16="http://schemas.microsoft.com/office/drawing/2014/main" id="{1CD34E48-431E-47C9-8075-E449B22F1C1A}"/>
              </a:ext>
              <a:ext uri="{C183D7F6-B498-43B3-948B-1728B52AA6E4}">
                <adec:decorative xmlns:adec="http://schemas.microsoft.com/office/drawing/2017/decorative" val="0"/>
              </a:ext>
            </a:extLst>
          </p:cNvPr>
          <p:cNvSpPr>
            <a:spLocks noGrp="1"/>
          </p:cNvSpPr>
          <p:nvPr>
            <p:ph type="pic" sz="quarter" idx="13"/>
          </p:nvPr>
        </p:nvSpPr>
        <p:spPr>
          <a:xfrm>
            <a:off x="6113461" y="-4484"/>
            <a:ext cx="6086310" cy="6866965"/>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a:t>Lisää kuva napsauttamalla kuvaketta</a:t>
            </a:r>
            <a:endParaRPr lang="fi-FI" dirty="0"/>
          </a:p>
        </p:txBody>
      </p:sp>
      <p:sp>
        <p:nvSpPr>
          <p:cNvPr id="9" name="Alatunnisteen paikkamerkki 8">
            <a:extLst>
              <a:ext uri="{FF2B5EF4-FFF2-40B4-BE49-F238E27FC236}">
                <a16:creationId xmlns:a16="http://schemas.microsoft.com/office/drawing/2014/main" id="{9700E9CE-DAC8-4704-A149-43A60B27A84C}"/>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22E9968-6017-4856-A4C4-E7595C39E8B6}"/>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81176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15F941-B7C0-48FA-BC12-7B7C226826B8}"/>
              </a:ext>
            </a:extLst>
          </p:cNvPr>
          <p:cNvSpPr>
            <a:spLocks noGrp="1"/>
          </p:cNvSpPr>
          <p:nvPr>
            <p:ph type="title"/>
          </p:nvPr>
        </p:nvSpPr>
        <p:spPr/>
        <p:txBody>
          <a:bodyPr/>
          <a:lstStyle/>
          <a:p>
            <a:r>
              <a:rPr lang="fi-FI"/>
              <a:t>Muokkaa perustyyl. napsautt.</a:t>
            </a:r>
          </a:p>
        </p:txBody>
      </p:sp>
      <p:sp>
        <p:nvSpPr>
          <p:cNvPr id="7" name="Alatunnisteen paikkamerkki 6">
            <a:extLst>
              <a:ext uri="{FF2B5EF4-FFF2-40B4-BE49-F238E27FC236}">
                <a16:creationId xmlns:a16="http://schemas.microsoft.com/office/drawing/2014/main" id="{7CD8110F-CCB3-4F2C-A24C-58395114068A}"/>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DD1E9F2C-6E23-43A9-A7DE-626D34CEDD8A}"/>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4190133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Alatunnisteen paikkamerkki 5">
            <a:extLst>
              <a:ext uri="{FF2B5EF4-FFF2-40B4-BE49-F238E27FC236}">
                <a16:creationId xmlns:a16="http://schemas.microsoft.com/office/drawing/2014/main" id="{CBD59BAD-0669-42AB-9904-BB6AA4465919}"/>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7" name="Dian numeron paikkamerkki 6">
            <a:extLst>
              <a:ext uri="{FF2B5EF4-FFF2-40B4-BE49-F238E27FC236}">
                <a16:creationId xmlns:a16="http://schemas.microsoft.com/office/drawing/2014/main" id="{2F973901-92EE-424C-B835-C2D00C6C55AD}"/>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17839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4D532A6C-0B99-4216-A2F9-969D711A60D9}"/>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0" name="Freeform 5">
              <a:extLst>
                <a:ext uri="{FF2B5EF4-FFF2-40B4-BE49-F238E27FC236}">
                  <a16:creationId xmlns:a16="http://schemas.microsoft.com/office/drawing/2014/main" id="{F21C24B7-8266-4B7D-8989-0F53D893F86E}"/>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6">
              <a:extLst>
                <a:ext uri="{FF2B5EF4-FFF2-40B4-BE49-F238E27FC236}">
                  <a16:creationId xmlns:a16="http://schemas.microsoft.com/office/drawing/2014/main" id="{B999390E-2FB8-427B-B933-E6E732173052}"/>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EA7E893D-9A24-4C16-949F-F2219584D473}"/>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02C92432-A7C5-495D-9420-AEC24657CB04}"/>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2526981"/>
          </a:xfrm>
        </p:spPr>
        <p:txBody>
          <a:bodyPr anchor="t" anchorCtr="0"/>
          <a:lstStyle>
            <a:lvl1pPr>
              <a:defRPr sz="4100">
                <a:solidFill>
                  <a:schemeClr val="bg1"/>
                </a:solidFill>
              </a:defRPr>
            </a:lvl1pPr>
          </a:lstStyle>
          <a:p>
            <a:r>
              <a:rPr lang="fi-FI" dirty="0"/>
              <a:t>Väliotsikkosivu </a:t>
            </a:r>
            <a:br>
              <a:rPr lang="fi-FI" dirty="0"/>
            </a:br>
            <a:r>
              <a:rPr lang="fi-FI" dirty="0"/>
              <a:t>esityksen </a:t>
            </a:r>
            <a:br>
              <a:rPr lang="fi-FI" dirty="0"/>
            </a:br>
            <a:r>
              <a:rPr lang="fi-FI" dirty="0"/>
              <a:t>jäsentämiseen, </a:t>
            </a:r>
            <a:br>
              <a:rPr lang="fi-FI" dirty="0"/>
            </a:br>
            <a:r>
              <a:rPr lang="fi-FI" dirty="0"/>
              <a:t>4 riviä lyhyellä tekstillä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4007642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san ylätunniste 2">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4D532A6C-0B99-4216-A2F9-969D711A60D9}"/>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0" name="Freeform 5">
              <a:extLst>
                <a:ext uri="{FF2B5EF4-FFF2-40B4-BE49-F238E27FC236}">
                  <a16:creationId xmlns:a16="http://schemas.microsoft.com/office/drawing/2014/main" id="{F21C24B7-8266-4B7D-8989-0F53D893F86E}"/>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6">
              <a:extLst>
                <a:ext uri="{FF2B5EF4-FFF2-40B4-BE49-F238E27FC236}">
                  <a16:creationId xmlns:a16="http://schemas.microsoft.com/office/drawing/2014/main" id="{B999390E-2FB8-427B-B933-E6E732173052}"/>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EA7E893D-9A24-4C16-949F-F2219584D473}"/>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02C92432-A7C5-495D-9420-AEC24657CB04}"/>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932414" cy="871933"/>
          </a:xfrm>
        </p:spPr>
        <p:txBody>
          <a:bodyPr anchor="t" anchorCtr="0"/>
          <a:lstStyle>
            <a:lvl1pPr>
              <a:defRPr sz="5600">
                <a:solidFill>
                  <a:schemeClr val="bg1"/>
                </a:solidFill>
              </a:defRPr>
            </a:lvl1pPr>
          </a:lstStyle>
          <a:p>
            <a:r>
              <a:rPr lang="fi-FI" dirty="0"/>
              <a:t>Yksi tekstirivi</a:t>
            </a:r>
          </a:p>
        </p:txBody>
      </p:sp>
      <p:sp>
        <p:nvSpPr>
          <p:cNvPr id="9" name="Alatunnisteen paikkamerkki 8">
            <a:extLst>
              <a:ext uri="{FF2B5EF4-FFF2-40B4-BE49-F238E27FC236}">
                <a16:creationId xmlns:a16="http://schemas.microsoft.com/office/drawing/2014/main" id="{D25FCF1C-6312-4783-B492-30778B19C6E3}"/>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5" name="Dian numeron paikkamerkki 14">
            <a:extLst>
              <a:ext uri="{FF2B5EF4-FFF2-40B4-BE49-F238E27FC236}">
                <a16:creationId xmlns:a16="http://schemas.microsoft.com/office/drawing/2014/main" id="{B58E6CF3-2C51-4D95-85AA-2F72E91E1C2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127519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san ylätunniste 3">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371D5EAE-A81E-4265-8AF7-3903B2858231}"/>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8" name="Freeform 5">
              <a:extLst>
                <a:ext uri="{FF2B5EF4-FFF2-40B4-BE49-F238E27FC236}">
                  <a16:creationId xmlns:a16="http://schemas.microsoft.com/office/drawing/2014/main" id="{044C3A0F-7691-49FE-96B6-E859DEADF166}"/>
                </a:ext>
              </a:extLst>
            </p:cNvPr>
            <p:cNvSpPr>
              <a:spLocks/>
            </p:cNvSpPr>
            <p:nvPr userDrawn="1"/>
          </p:nvSpPr>
          <p:spPr bwMode="gray">
            <a:xfrm>
              <a:off x="14288" y="6350"/>
              <a:ext cx="8818016"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A1030837-DB02-4459-9A4B-059E43444645}"/>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4A6B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C76AF66B-5E40-49AE-9A2F-3ABA9901A079}"/>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52C3FDA0-0DB0-41FE-9FFC-0002998FEFD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828000" cy="1955671"/>
          </a:xfrm>
        </p:spPr>
        <p:txBody>
          <a:bodyPr anchor="t" anchorCtr="0"/>
          <a:lstStyle>
            <a:lvl1pPr>
              <a:defRPr sz="4100">
                <a:solidFill>
                  <a:schemeClr val="bg1"/>
                </a:solidFill>
              </a:defRPr>
            </a:lvl1pPr>
          </a:lstStyle>
          <a:p>
            <a:r>
              <a:rPr lang="fi-FI" dirty="0"/>
              <a:t>Väliotsikkosivu esityksen </a:t>
            </a:r>
            <a:br>
              <a:rPr lang="fi-FI" dirty="0"/>
            </a:br>
            <a:r>
              <a:rPr lang="fi-FI" dirty="0"/>
              <a:t>jäsentämiseen pitkällä tekstillä</a:t>
            </a:r>
            <a:br>
              <a:rPr lang="fi-FI" dirty="0"/>
            </a:br>
            <a:r>
              <a:rPr lang="fi-FI" dirty="0" err="1"/>
              <a:t>max</a:t>
            </a:r>
            <a:r>
              <a:rPr lang="fi-FI" dirty="0"/>
              <a:t>. 3 riviä</a:t>
            </a:r>
          </a:p>
        </p:txBody>
      </p:sp>
      <p:sp>
        <p:nvSpPr>
          <p:cNvPr id="20" name="Alatunnisteen paikkamerkki 19">
            <a:extLst>
              <a:ext uri="{FF2B5EF4-FFF2-40B4-BE49-F238E27FC236}">
                <a16:creationId xmlns:a16="http://schemas.microsoft.com/office/drawing/2014/main" id="{5A33775A-8692-4630-B0A7-351A1503264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DBD8842B-CE46-458C-9327-5C7AC4214DEE}"/>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606001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san ylätunniste 4">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371D5EAE-A81E-4265-8AF7-3903B2858231}"/>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8" name="Freeform 5">
              <a:extLst>
                <a:ext uri="{FF2B5EF4-FFF2-40B4-BE49-F238E27FC236}">
                  <a16:creationId xmlns:a16="http://schemas.microsoft.com/office/drawing/2014/main" id="{044C3A0F-7691-49FE-96B6-E859DEADF166}"/>
                </a:ext>
              </a:extLst>
            </p:cNvPr>
            <p:cNvSpPr>
              <a:spLocks/>
            </p:cNvSpPr>
            <p:nvPr userDrawn="1"/>
          </p:nvSpPr>
          <p:spPr bwMode="gray">
            <a:xfrm>
              <a:off x="14288" y="6350"/>
              <a:ext cx="8818016"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A1030837-DB02-4459-9A4B-059E43444645}"/>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4A6B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C76AF66B-5E40-49AE-9A2F-3ABA9901A079}"/>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52C3FDA0-0DB0-41FE-9FFC-0002998FEFD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828000" cy="936000"/>
          </a:xfrm>
        </p:spPr>
        <p:txBody>
          <a:bodyPr anchor="t" anchorCtr="0"/>
          <a:lstStyle>
            <a:lvl1pPr>
              <a:defRPr sz="5600">
                <a:solidFill>
                  <a:schemeClr val="bg1"/>
                </a:solidFill>
              </a:defRPr>
            </a:lvl1pPr>
          </a:lstStyle>
          <a:p>
            <a:r>
              <a:rPr lang="fi-FI" dirty="0"/>
              <a:t>Väliotsikkosivu, yksi sana tai 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068414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paikka">
    <p:bg>
      <p:bgPr>
        <a:solidFill>
          <a:srgbClr val="365ABD"/>
        </a:solidFill>
        <a:effectLst/>
      </p:bgPr>
    </p:bg>
    <p:spTree>
      <p:nvGrpSpPr>
        <p:cNvPr id="1" name=""/>
        <p:cNvGrpSpPr/>
        <p:nvPr/>
      </p:nvGrpSpPr>
      <p:grpSpPr>
        <a:xfrm>
          <a:off x="0" y="0"/>
          <a:ext cx="0" cy="0"/>
          <a:chOff x="0" y="0"/>
          <a:chExt cx="0" cy="0"/>
        </a:xfrm>
      </p:grpSpPr>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20" name="Kuvan paikkamerkki 19">
            <a:extLst>
              <a:ext uri="{FF2B5EF4-FFF2-40B4-BE49-F238E27FC236}">
                <a16:creationId xmlns:a16="http://schemas.microsoft.com/office/drawing/2014/main" id="{8DB9BFF2-C31A-4614-8C44-870E61EDC78C}"/>
              </a:ext>
              <a:ext uri="{C183D7F6-B498-43B3-948B-1728B52AA6E4}">
                <adec:decorative xmlns:adec="http://schemas.microsoft.com/office/drawing/2017/decorative" val="1"/>
              </a:ext>
            </a:extLst>
          </p:cNvPr>
          <p:cNvSpPr>
            <a:spLocks noGrp="1"/>
          </p:cNvSpPr>
          <p:nvPr userDrawn="1">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fi-FI"/>
              <a:t>Lisää kuva napsauttamalla kuvaketta</a:t>
            </a:r>
            <a:endParaRPr lang="fi-FI" dirty="0"/>
          </a:p>
        </p:txBody>
      </p:sp>
    </p:spTree>
    <p:extLst>
      <p:ext uri="{BB962C8B-B14F-4D97-AF65-F5344CB8AC3E}">
        <p14:creationId xmlns:p14="http://schemas.microsoft.com/office/powerpoint/2010/main" val="3561318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1">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lumi, rakennus, mies, katettu">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29"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3069012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3">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tuulimylly, ulko, näkymä, auto">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75765"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bg1"/>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11" name="TextBox 10">
            <a:extLst>
              <a:ext uri="{FF2B5EF4-FFF2-40B4-BE49-F238E27FC236}">
                <a16:creationId xmlns:a16="http://schemas.microsoft.com/office/drawing/2014/main" id="{B7C376E3-2ABB-974B-9114-E2184E099A4F}"/>
              </a:ext>
            </a:extLst>
          </p:cNvPr>
          <p:cNvSpPr txBox="1"/>
          <p:nvPr userDrawn="1"/>
        </p:nvSpPr>
        <p:spPr>
          <a:xfrm>
            <a:off x="5405163" y="476672"/>
            <a:ext cx="4536504" cy="276999"/>
          </a:xfrm>
          <a:prstGeom prst="rect">
            <a:avLst/>
          </a:prstGeom>
          <a:noFill/>
        </p:spPr>
        <p:txBody>
          <a:bodyPr wrap="square" lIns="0" tIns="0" rIns="0" bIns="0" rtlCol="0">
            <a:spAutoFit/>
          </a:bodyPr>
          <a:lstStyle/>
          <a:p>
            <a:pPr algn="l"/>
            <a:r>
              <a:rPr lang="en-FI" dirty="0">
                <a:solidFill>
                  <a:schemeClr val="bg1"/>
                </a:solidFill>
              </a:rPr>
              <a:t>Tämä kuva pois, tilalle kuvalaatikko</a:t>
            </a:r>
          </a:p>
        </p:txBody>
      </p:sp>
    </p:spTree>
    <p:extLst>
      <p:ext uri="{BB962C8B-B14F-4D97-AF65-F5344CB8AC3E}">
        <p14:creationId xmlns:p14="http://schemas.microsoft.com/office/powerpoint/2010/main" val="101049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tsikkodia 2">
    <p:spTree>
      <p:nvGrpSpPr>
        <p:cNvPr id="1" name=""/>
        <p:cNvGrpSpPr/>
        <p:nvPr/>
      </p:nvGrpSpPr>
      <p:grpSpPr>
        <a:xfrm>
          <a:off x="0" y="0"/>
          <a:ext cx="0" cy="0"/>
          <a:chOff x="0" y="0"/>
          <a:chExt cx="0" cy="0"/>
        </a:xfrm>
      </p:grpSpPr>
      <p:grpSp>
        <p:nvGrpSpPr>
          <p:cNvPr id="21" name="Ryhmä 20">
            <a:extLst>
              <a:ext uri="{FF2B5EF4-FFF2-40B4-BE49-F238E27FC236}">
                <a16:creationId xmlns:a16="http://schemas.microsoft.com/office/drawing/2014/main" id="{0EE7235B-98DF-4BBE-9E8E-5C98688095B0}"/>
              </a:ext>
            </a:extLst>
          </p:cNvPr>
          <p:cNvGrpSpPr/>
          <p:nvPr userDrawn="1"/>
        </p:nvGrpSpPr>
        <p:grpSpPr>
          <a:xfrm>
            <a:off x="0" y="-1"/>
            <a:ext cx="12193200" cy="6858000"/>
            <a:chOff x="166688" y="158750"/>
            <a:chExt cx="12163426" cy="6845301"/>
          </a:xfrm>
        </p:grpSpPr>
        <p:sp>
          <p:nvSpPr>
            <p:cNvPr id="14" name="Freeform 5">
              <a:extLst>
                <a:ext uri="{FF2B5EF4-FFF2-40B4-BE49-F238E27FC236}">
                  <a16:creationId xmlns:a16="http://schemas.microsoft.com/office/drawing/2014/main" id="{364F166F-69FD-49CF-8A3D-68CEF3F28F18}"/>
                </a:ext>
                <a:ext uri="{C183D7F6-B498-43B3-948B-1728B52AA6E4}">
                  <adec:decorative xmlns:adec="http://schemas.microsoft.com/office/drawing/2017/decorative" val="1"/>
                </a:ext>
              </a:extLst>
            </p:cNvPr>
            <p:cNvSpPr>
              <a:spLocks/>
            </p:cNvSpPr>
            <p:nvPr userDrawn="1"/>
          </p:nvSpPr>
          <p:spPr bwMode="gray">
            <a:xfrm>
              <a:off x="7259638" y="1146175"/>
              <a:ext cx="5070475" cy="5857875"/>
            </a:xfrm>
            <a:custGeom>
              <a:avLst/>
              <a:gdLst>
                <a:gd name="T0" fmla="*/ 28231 w 28231"/>
                <a:gd name="T1" fmla="*/ 0 h 32607"/>
                <a:gd name="T2" fmla="*/ 12810 w 28231"/>
                <a:gd name="T3" fmla="*/ 11644 h 32607"/>
                <a:gd name="T4" fmla="*/ 0 w 28231"/>
                <a:gd name="T5" fmla="*/ 32607 h 32607"/>
                <a:gd name="T6" fmla="*/ 28231 w 28231"/>
                <a:gd name="T7" fmla="*/ 32607 h 32607"/>
                <a:gd name="T8" fmla="*/ 28231 w 28231"/>
                <a:gd name="T9" fmla="*/ 0 h 32607"/>
              </a:gdLst>
              <a:ahLst/>
              <a:cxnLst>
                <a:cxn ang="0">
                  <a:pos x="T0" y="T1"/>
                </a:cxn>
                <a:cxn ang="0">
                  <a:pos x="T2" y="T3"/>
                </a:cxn>
                <a:cxn ang="0">
                  <a:pos x="T4" y="T5"/>
                </a:cxn>
                <a:cxn ang="0">
                  <a:pos x="T6" y="T7"/>
                </a:cxn>
                <a:cxn ang="0">
                  <a:pos x="T8" y="T9"/>
                </a:cxn>
              </a:cxnLst>
              <a:rect l="0" t="0" r="r" b="b"/>
              <a:pathLst>
                <a:path w="28231" h="32607">
                  <a:moveTo>
                    <a:pt x="28231" y="0"/>
                  </a:moveTo>
                  <a:cubicBezTo>
                    <a:pt x="22627" y="2921"/>
                    <a:pt x="17404" y="6803"/>
                    <a:pt x="12810" y="11644"/>
                  </a:cubicBezTo>
                  <a:cubicBezTo>
                    <a:pt x="7200" y="17545"/>
                    <a:pt x="2781" y="24647"/>
                    <a:pt x="0" y="32607"/>
                  </a:cubicBezTo>
                  <a:lnTo>
                    <a:pt x="28231" y="32607"/>
                  </a:lnTo>
                  <a:lnTo>
                    <a:pt x="28231"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86EBD2D0-8F8D-40B7-8466-A70F0F222C78}"/>
                </a:ext>
                <a:ext uri="{C183D7F6-B498-43B3-948B-1728B52AA6E4}">
                  <adec:decorative xmlns:adec="http://schemas.microsoft.com/office/drawing/2017/decorative" val="1"/>
                </a:ext>
              </a:extLst>
            </p:cNvPr>
            <p:cNvSpPr>
              <a:spLocks/>
            </p:cNvSpPr>
            <p:nvPr userDrawn="1"/>
          </p:nvSpPr>
          <p:spPr bwMode="gray">
            <a:xfrm>
              <a:off x="166688" y="1966913"/>
              <a:ext cx="12163425" cy="5037138"/>
            </a:xfrm>
            <a:custGeom>
              <a:avLst/>
              <a:gdLst>
                <a:gd name="T0" fmla="*/ 67733 w 67733"/>
                <a:gd name="T1" fmla="*/ 17739 h 28039"/>
                <a:gd name="T2" fmla="*/ 52312 w 67733"/>
                <a:gd name="T3" fmla="*/ 7076 h 28039"/>
                <a:gd name="T4" fmla="*/ 16393 w 67733"/>
                <a:gd name="T5" fmla="*/ 2347 h 28039"/>
                <a:gd name="T6" fmla="*/ 0 w 67733"/>
                <a:gd name="T7" fmla="*/ 7978 h 28039"/>
                <a:gd name="T8" fmla="*/ 0 w 67733"/>
                <a:gd name="T9" fmla="*/ 28039 h 28039"/>
                <a:gd name="T10" fmla="*/ 67733 w 67733"/>
                <a:gd name="T11" fmla="*/ 28039 h 28039"/>
                <a:gd name="T12" fmla="*/ 67733 w 67733"/>
                <a:gd name="T13" fmla="*/ 17739 h 28039"/>
              </a:gdLst>
              <a:ahLst/>
              <a:cxnLst>
                <a:cxn ang="0">
                  <a:pos x="T0" y="T1"/>
                </a:cxn>
                <a:cxn ang="0">
                  <a:pos x="T2" y="T3"/>
                </a:cxn>
                <a:cxn ang="0">
                  <a:pos x="T4" y="T5"/>
                </a:cxn>
                <a:cxn ang="0">
                  <a:pos x="T6" y="T7"/>
                </a:cxn>
                <a:cxn ang="0">
                  <a:pos x="T8" y="T9"/>
                </a:cxn>
                <a:cxn ang="0">
                  <a:pos x="T10" y="T11"/>
                </a:cxn>
                <a:cxn ang="0">
                  <a:pos x="T12" y="T13"/>
                </a:cxn>
              </a:cxnLst>
              <a:rect l="0" t="0" r="r" b="b"/>
              <a:pathLst>
                <a:path w="67733" h="28039">
                  <a:moveTo>
                    <a:pt x="67733" y="17739"/>
                  </a:moveTo>
                  <a:cubicBezTo>
                    <a:pt x="63315" y="13487"/>
                    <a:pt x="58150" y="9861"/>
                    <a:pt x="52312" y="7076"/>
                  </a:cubicBezTo>
                  <a:cubicBezTo>
                    <a:pt x="41519" y="1917"/>
                    <a:pt x="29055" y="0"/>
                    <a:pt x="16393" y="2347"/>
                  </a:cubicBezTo>
                  <a:cubicBezTo>
                    <a:pt x="10734" y="3391"/>
                    <a:pt x="5203" y="5270"/>
                    <a:pt x="0" y="7978"/>
                  </a:cubicBezTo>
                  <a:lnTo>
                    <a:pt x="0" y="28039"/>
                  </a:lnTo>
                  <a:lnTo>
                    <a:pt x="67733" y="28039"/>
                  </a:lnTo>
                  <a:lnTo>
                    <a:pt x="67733" y="17739"/>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2283D766-1997-4ADC-9D70-135DA7587C6B}"/>
                </a:ext>
                <a:ext uri="{C183D7F6-B498-43B3-948B-1728B52AA6E4}">
                  <adec:decorative xmlns:adec="http://schemas.microsoft.com/office/drawing/2017/decorative" val="1"/>
                </a:ext>
              </a:extLst>
            </p:cNvPr>
            <p:cNvSpPr>
              <a:spLocks/>
            </p:cNvSpPr>
            <p:nvPr userDrawn="1"/>
          </p:nvSpPr>
          <p:spPr bwMode="gray">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5AB5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61C55AF5-41ED-4FED-8B17-E572D95A2EF2}"/>
                </a:ext>
                <a:ext uri="{C183D7F6-B498-43B3-948B-1728B52AA6E4}">
                  <adec:decorative xmlns:adec="http://schemas.microsoft.com/office/drawing/2017/decorative" val="1"/>
                </a:ext>
              </a:extLst>
            </p:cNvPr>
            <p:cNvSpPr>
              <a:spLocks/>
            </p:cNvSpPr>
            <p:nvPr userDrawn="1"/>
          </p:nvSpPr>
          <p:spPr bwMode="gray">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ADDA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8" name="Freeform 9">
              <a:extLst>
                <a:ext uri="{FF2B5EF4-FFF2-40B4-BE49-F238E27FC236}">
                  <a16:creationId xmlns:a16="http://schemas.microsoft.com/office/drawing/2014/main" id="{8207A6F9-D3E1-4322-B846-960DD6FC99C9}"/>
                </a:ext>
                <a:ext uri="{C183D7F6-B498-43B3-948B-1728B52AA6E4}">
                  <adec:decorative xmlns:adec="http://schemas.microsoft.com/office/drawing/2017/decorative" val="1"/>
                </a:ext>
              </a:extLst>
            </p:cNvPr>
            <p:cNvSpPr>
              <a:spLocks/>
            </p:cNvSpPr>
            <p:nvPr userDrawn="1"/>
          </p:nvSpPr>
          <p:spPr bwMode="gray">
            <a:xfrm>
              <a:off x="7259638" y="3238500"/>
              <a:ext cx="5070475" cy="3765550"/>
            </a:xfrm>
            <a:custGeom>
              <a:avLst/>
              <a:gdLst>
                <a:gd name="T0" fmla="*/ 28231 w 28231"/>
                <a:gd name="T1" fmla="*/ 10663 h 20963"/>
                <a:gd name="T2" fmla="*/ 12810 w 28231"/>
                <a:gd name="T3" fmla="*/ 0 h 20963"/>
                <a:gd name="T4" fmla="*/ 12810 w 28231"/>
                <a:gd name="T5" fmla="*/ 0 h 20963"/>
                <a:gd name="T6" fmla="*/ 12810 w 28231"/>
                <a:gd name="T7" fmla="*/ 0 h 20963"/>
                <a:gd name="T8" fmla="*/ 0 w 28231"/>
                <a:gd name="T9" fmla="*/ 20963 h 20963"/>
                <a:gd name="T10" fmla="*/ 28231 w 28231"/>
                <a:gd name="T11" fmla="*/ 20963 h 20963"/>
                <a:gd name="T12" fmla="*/ 28231 w 28231"/>
                <a:gd name="T13" fmla="*/ 10663 h 20963"/>
              </a:gdLst>
              <a:ahLst/>
              <a:cxnLst>
                <a:cxn ang="0">
                  <a:pos x="T0" y="T1"/>
                </a:cxn>
                <a:cxn ang="0">
                  <a:pos x="T2" y="T3"/>
                </a:cxn>
                <a:cxn ang="0">
                  <a:pos x="T4" y="T5"/>
                </a:cxn>
                <a:cxn ang="0">
                  <a:pos x="T6" y="T7"/>
                </a:cxn>
                <a:cxn ang="0">
                  <a:pos x="T8" y="T9"/>
                </a:cxn>
                <a:cxn ang="0">
                  <a:pos x="T10" y="T11"/>
                </a:cxn>
                <a:cxn ang="0">
                  <a:pos x="T12" y="T13"/>
                </a:cxn>
              </a:cxnLst>
              <a:rect l="0" t="0" r="r" b="b"/>
              <a:pathLst>
                <a:path w="28231" h="20963">
                  <a:moveTo>
                    <a:pt x="28231" y="10663"/>
                  </a:moveTo>
                  <a:cubicBezTo>
                    <a:pt x="23813" y="6411"/>
                    <a:pt x="18648" y="2785"/>
                    <a:pt x="12810" y="0"/>
                  </a:cubicBezTo>
                  <a:cubicBezTo>
                    <a:pt x="12810" y="0"/>
                    <a:pt x="12810" y="0"/>
                    <a:pt x="12810" y="0"/>
                  </a:cubicBezTo>
                  <a:cubicBezTo>
                    <a:pt x="12810" y="0"/>
                    <a:pt x="12810" y="0"/>
                    <a:pt x="12810" y="0"/>
                  </a:cubicBezTo>
                  <a:cubicBezTo>
                    <a:pt x="7200" y="5901"/>
                    <a:pt x="2781" y="13003"/>
                    <a:pt x="0" y="20963"/>
                  </a:cubicBezTo>
                  <a:lnTo>
                    <a:pt x="28231" y="20963"/>
                  </a:lnTo>
                  <a:lnTo>
                    <a:pt x="28231" y="10663"/>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9" name="Freeform 10">
              <a:extLst>
                <a:ext uri="{FF2B5EF4-FFF2-40B4-BE49-F238E27FC236}">
                  <a16:creationId xmlns:a16="http://schemas.microsoft.com/office/drawing/2014/main" id="{7B819825-3200-472E-9BDC-39A078E17847}"/>
                </a:ext>
                <a:ext uri="{C183D7F6-B498-43B3-948B-1728B52AA6E4}">
                  <adec:decorative xmlns:adec="http://schemas.microsoft.com/office/drawing/2017/decorative" val="1"/>
                </a:ext>
              </a:extLst>
            </p:cNvPr>
            <p:cNvSpPr>
              <a:spLocks/>
            </p:cNvSpPr>
            <p:nvPr userDrawn="1"/>
          </p:nvSpPr>
          <p:spPr bwMode="gray">
            <a:xfrm>
              <a:off x="9559926" y="1146175"/>
              <a:ext cx="2770188" cy="2576513"/>
            </a:xfrm>
            <a:custGeom>
              <a:avLst/>
              <a:gdLst>
                <a:gd name="T0" fmla="*/ 15421 w 15421"/>
                <a:gd name="T1" fmla="*/ 0 h 14347"/>
                <a:gd name="T2" fmla="*/ 0 w 15421"/>
                <a:gd name="T3" fmla="*/ 11644 h 14347"/>
                <a:gd name="T4" fmla="*/ 0 w 15421"/>
                <a:gd name="T5" fmla="*/ 11644 h 14347"/>
                <a:gd name="T6" fmla="*/ 0 w 15421"/>
                <a:gd name="T7" fmla="*/ 11644 h 14347"/>
                <a:gd name="T8" fmla="*/ 13720 w 15421"/>
                <a:gd name="T9" fmla="*/ 13450 h 14347"/>
                <a:gd name="T10" fmla="*/ 15421 w 15421"/>
                <a:gd name="T11" fmla="*/ 13067 h 14347"/>
                <a:gd name="T12" fmla="*/ 15421 w 15421"/>
                <a:gd name="T13" fmla="*/ 0 h 14347"/>
              </a:gdLst>
              <a:ahLst/>
              <a:cxnLst>
                <a:cxn ang="0">
                  <a:pos x="T0" y="T1"/>
                </a:cxn>
                <a:cxn ang="0">
                  <a:pos x="T2" y="T3"/>
                </a:cxn>
                <a:cxn ang="0">
                  <a:pos x="T4" y="T5"/>
                </a:cxn>
                <a:cxn ang="0">
                  <a:pos x="T6" y="T7"/>
                </a:cxn>
                <a:cxn ang="0">
                  <a:pos x="T8" y="T9"/>
                </a:cxn>
                <a:cxn ang="0">
                  <a:pos x="T10" y="T11"/>
                </a:cxn>
                <a:cxn ang="0">
                  <a:pos x="T12" y="T13"/>
                </a:cxn>
              </a:cxnLst>
              <a:rect l="0" t="0" r="r" b="b"/>
              <a:pathLst>
                <a:path w="15421" h="14347">
                  <a:moveTo>
                    <a:pt x="15421" y="0"/>
                  </a:moveTo>
                  <a:cubicBezTo>
                    <a:pt x="9817" y="2921"/>
                    <a:pt x="4594" y="6803"/>
                    <a:pt x="0" y="11644"/>
                  </a:cubicBezTo>
                  <a:cubicBezTo>
                    <a:pt x="0" y="11644"/>
                    <a:pt x="0" y="11644"/>
                    <a:pt x="0" y="11644"/>
                  </a:cubicBezTo>
                  <a:cubicBezTo>
                    <a:pt x="0" y="11644"/>
                    <a:pt x="0" y="11644"/>
                    <a:pt x="0" y="11644"/>
                  </a:cubicBezTo>
                  <a:cubicBezTo>
                    <a:pt x="4122" y="13615"/>
                    <a:pt x="8883" y="14347"/>
                    <a:pt x="13720" y="13450"/>
                  </a:cubicBezTo>
                  <a:cubicBezTo>
                    <a:pt x="14291" y="13345"/>
                    <a:pt x="14859" y="13217"/>
                    <a:pt x="15421" y="13067"/>
                  </a:cubicBezTo>
                  <a:lnTo>
                    <a:pt x="154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20" name="Freeform 11">
              <a:extLst>
                <a:ext uri="{FF2B5EF4-FFF2-40B4-BE49-F238E27FC236}">
                  <a16:creationId xmlns:a16="http://schemas.microsoft.com/office/drawing/2014/main" id="{CD504085-D74E-4639-BB3D-F043553024CD}"/>
                </a:ext>
                <a:ext uri="{C183D7F6-B498-43B3-948B-1728B52AA6E4}">
                  <adec:decorative xmlns:adec="http://schemas.microsoft.com/office/drawing/2017/decorative" val="1"/>
                </a:ext>
              </a:extLst>
            </p:cNvPr>
            <p:cNvSpPr>
              <a:spLocks/>
            </p:cNvSpPr>
            <p:nvPr userDrawn="1"/>
          </p:nvSpPr>
          <p:spPr bwMode="gray">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vaalea sininen</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13" name="Kuva 12">
            <a:extLst>
              <a:ext uri="{FF2B5EF4-FFF2-40B4-BE49-F238E27FC236}">
                <a16:creationId xmlns:a16="http://schemas.microsoft.com/office/drawing/2014/main" id="{3606673C-8E2D-462A-8FED-E7C3DAE7F605}"/>
              </a:ext>
              <a:ext uri="{C183D7F6-B498-43B3-948B-1728B52AA6E4}">
                <adec:decorative xmlns:adec="http://schemas.microsoft.com/office/drawing/2017/decorative"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20642479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4">
    <p:spTree>
      <p:nvGrpSpPr>
        <p:cNvPr id="1" name=""/>
        <p:cNvGrpSpPr/>
        <p:nvPr/>
      </p:nvGrpSpPr>
      <p:grpSpPr>
        <a:xfrm>
          <a:off x="0" y="0"/>
          <a:ext cx="0" cy="0"/>
          <a:chOff x="0" y="0"/>
          <a:chExt cx="0" cy="0"/>
        </a:xfrm>
      </p:grpSpPr>
      <p:pic>
        <p:nvPicPr>
          <p:cNvPr id="28" name="Kuva 27" descr="Kuva, joka sisältää kohteen pöytä, istuminen, kirjoituspöytä, tietokone">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p:cNvPicPr>
          <p:nvPr userDrawn="1"/>
        </p:nvPicPr>
        <p:blipFill>
          <a:blip r:embed="rId2" cstate="email">
            <a:extLst>
              <a:ext uri="{28A0092B-C50C-407E-A947-70E740481C1C}">
                <a14:useLocalDpi xmlns:a14="http://schemas.microsoft.com/office/drawing/2010/main"/>
              </a:ext>
            </a:extLst>
          </a:blip>
          <a:srcRect/>
          <a:stretch/>
        </p:blipFill>
        <p:spPr>
          <a:xfrm>
            <a:off x="8075765" y="0"/>
            <a:ext cx="4122000" cy="6858000"/>
          </a:xfrm>
          <a:prstGeom prst="rect">
            <a:avLst/>
          </a:prstGeom>
        </p:spPr>
      </p:pic>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E1E6F5"/>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tx2"/>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952818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6">
    <p:spTree>
      <p:nvGrpSpPr>
        <p:cNvPr id="1" name=""/>
        <p:cNvGrpSpPr/>
        <p:nvPr/>
      </p:nvGrpSpPr>
      <p:grpSpPr>
        <a:xfrm>
          <a:off x="0" y="0"/>
          <a:ext cx="0" cy="0"/>
          <a:chOff x="0" y="0"/>
          <a:chExt cx="0" cy="0"/>
        </a:xfrm>
      </p:grpSpPr>
      <p:sp>
        <p:nvSpPr>
          <p:cNvPr id="9" name="Freeform 11">
            <a:extLst>
              <a:ext uri="{FF2B5EF4-FFF2-40B4-BE49-F238E27FC236}">
                <a16:creationId xmlns:a16="http://schemas.microsoft.com/office/drawing/2014/main" id="{A9699318-17A8-4406-8545-15EC6D0D7635}"/>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E1E6F5"/>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tx2"/>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
        <p:nvSpPr>
          <p:cNvPr id="11" name="Kuvan paikkamerkki 19">
            <a:extLst>
              <a:ext uri="{FF2B5EF4-FFF2-40B4-BE49-F238E27FC236}">
                <a16:creationId xmlns:a16="http://schemas.microsoft.com/office/drawing/2014/main" id="{996F1A3B-2149-40DF-ACB8-66B4FA59E029}"/>
              </a:ext>
              <a:ext uri="{C183D7F6-B498-43B3-948B-1728B52AA6E4}">
                <adec:decorative xmlns:adec="http://schemas.microsoft.com/office/drawing/2017/decorative" val="1"/>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noFill/>
        </p:spPr>
        <p:txBody>
          <a:bodyPr anchor="ctr" anchorCtr="0"/>
          <a:lstStyle>
            <a:lvl1pPr marL="0" indent="0" algn="ctr">
              <a:buNone/>
              <a:defRPr/>
            </a:lvl1pPr>
          </a:lstStyle>
          <a:p>
            <a:r>
              <a:rPr lang="fi-FI"/>
              <a:t>Lisää kuva napsauttamalla kuvaketta</a:t>
            </a:r>
            <a:endParaRPr lang="fi-FI" dirty="0"/>
          </a:p>
        </p:txBody>
      </p:sp>
    </p:spTree>
    <p:extLst>
      <p:ext uri="{BB962C8B-B14F-4D97-AF65-F5344CB8AC3E}">
        <p14:creationId xmlns:p14="http://schemas.microsoft.com/office/powerpoint/2010/main" val="2748232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itaatti kuvapaikka">
    <p:bg>
      <p:bgPr>
        <a:solidFill>
          <a:srgbClr val="365AB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sp>
        <p:nvSpPr>
          <p:cNvPr id="17" name="Kuvan paikkamerkki 19">
            <a:extLst>
              <a:ext uri="{FF2B5EF4-FFF2-40B4-BE49-F238E27FC236}">
                <a16:creationId xmlns:a16="http://schemas.microsoft.com/office/drawing/2014/main" id="{79A4B3D4-F743-4ABE-BF43-A842D73C48BF}"/>
              </a:ext>
              <a:ext uri="{C183D7F6-B498-43B3-948B-1728B52AA6E4}">
                <adec:decorative xmlns:adec="http://schemas.microsoft.com/office/drawing/2017/decorative" val="1"/>
              </a:ext>
            </a:extLst>
          </p:cNvPr>
          <p:cNvSpPr>
            <a:spLocks noGrp="1"/>
          </p:cNvSpPr>
          <p:nvPr>
            <p:ph type="pic" sz="quarter" idx="14"/>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fi-FI"/>
              <a:t>Lisää kuva napsauttamalla kuvaketta</a:t>
            </a:r>
            <a:endParaRPr lang="fi-FI" dirty="0"/>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val="1"/>
              </a:ext>
            </a:extLst>
          </p:cNvPr>
          <p:cNvGrpSpPr/>
          <p:nvPr userDrawn="1"/>
        </p:nvGrpSpPr>
        <p:grpSpPr bwMode="gray">
          <a:xfrm>
            <a:off x="257177" y="1270"/>
            <a:ext cx="2267584" cy="1890186"/>
            <a:chOff x="206376" y="-19050"/>
            <a:chExt cx="4511675" cy="3760788"/>
          </a:xfrm>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4952460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itaatti kuva 1">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lumi, piiri, hiihtäminen, kello">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30" y="0"/>
            <a:ext cx="4108704" cy="6858000"/>
          </a:xfrm>
          <a:prstGeom prst="rect">
            <a:avLst/>
          </a:prstGeom>
        </p:spPr>
      </p:pic>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0" y="0"/>
            <a:ext cx="8756990" cy="6857999"/>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val="1"/>
              </a:ext>
            </a:extLst>
          </p:cNvPr>
          <p:cNvGrpSpPr/>
          <p:nvPr userDrawn="1"/>
        </p:nvGrpSpPr>
        <p:grpSpPr bwMode="gray">
          <a:xfrm>
            <a:off x="257177" y="1270"/>
            <a:ext cx="2267584" cy="1890186"/>
            <a:chOff x="206376" y="-19050"/>
            <a:chExt cx="4511675" cy="3760788"/>
          </a:xfrm>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734040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sto">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743A037A-3296-40C2-9074-84427B0EB2B2}"/>
              </a:ext>
              <a:ext uri="{C183D7F6-B498-43B3-948B-1728B52AA6E4}">
                <adec:decorative xmlns:adec="http://schemas.microsoft.com/office/drawing/2017/decorative" val="1"/>
              </a:ext>
            </a:extLst>
          </p:cNvPr>
          <p:cNvGrpSpPr>
            <a:grpSpLocks noChangeAspect="1"/>
          </p:cNvGrpSpPr>
          <p:nvPr userDrawn="1"/>
        </p:nvGrpSpPr>
        <p:grpSpPr bwMode="gray">
          <a:xfrm>
            <a:off x="0" y="0"/>
            <a:ext cx="6756211" cy="6858000"/>
            <a:chOff x="2724150" y="6350"/>
            <a:chExt cx="6743700" cy="6845301"/>
          </a:xfrm>
        </p:grpSpPr>
        <p:sp>
          <p:nvSpPr>
            <p:cNvPr id="15" name="Freeform 5">
              <a:extLst>
                <a:ext uri="{FF2B5EF4-FFF2-40B4-BE49-F238E27FC236}">
                  <a16:creationId xmlns:a16="http://schemas.microsoft.com/office/drawing/2014/main" id="{89334710-4573-413A-9371-58D53E964033}"/>
                </a:ext>
              </a:extLst>
            </p:cNvPr>
            <p:cNvSpPr>
              <a:spLocks/>
            </p:cNvSpPr>
            <p:nvPr userDrawn="1"/>
          </p:nvSpPr>
          <p:spPr bwMode="gray">
            <a:xfrm>
              <a:off x="2724150" y="6350"/>
              <a:ext cx="6743700" cy="6845300"/>
            </a:xfrm>
            <a:custGeom>
              <a:avLst/>
              <a:gdLst>
                <a:gd name="T0" fmla="*/ 37531 w 37531"/>
                <a:gd name="T1" fmla="*/ 38100 h 38100"/>
                <a:gd name="T2" fmla="*/ 35005 w 37531"/>
                <a:gd name="T3" fmla="*/ 29739 h 38100"/>
                <a:gd name="T4" fmla="*/ 37500 w 37531"/>
                <a:gd name="T5" fmla="*/ 0 h 38100"/>
                <a:gd name="T6" fmla="*/ 0 w 37531"/>
                <a:gd name="T7" fmla="*/ 0 h 38100"/>
                <a:gd name="T8" fmla="*/ 0 w 37531"/>
                <a:gd name="T9" fmla="*/ 38100 h 38100"/>
                <a:gd name="T10" fmla="*/ 37531 w 37531"/>
                <a:gd name="T11" fmla="*/ 38100 h 38100"/>
              </a:gdLst>
              <a:ahLst/>
              <a:cxnLst>
                <a:cxn ang="0">
                  <a:pos x="T0" y="T1"/>
                </a:cxn>
                <a:cxn ang="0">
                  <a:pos x="T2" y="T3"/>
                </a:cxn>
                <a:cxn ang="0">
                  <a:pos x="T4" y="T5"/>
                </a:cxn>
                <a:cxn ang="0">
                  <a:pos x="T6" y="T7"/>
                </a:cxn>
                <a:cxn ang="0">
                  <a:pos x="T8" y="T9"/>
                </a:cxn>
                <a:cxn ang="0">
                  <a:pos x="T10" y="T11"/>
                </a:cxn>
              </a:cxnLst>
              <a:rect l="0" t="0" r="r" b="b"/>
              <a:pathLst>
                <a:path w="37531" h="38100">
                  <a:moveTo>
                    <a:pt x="37531" y="38100"/>
                  </a:moveTo>
                  <a:cubicBezTo>
                    <a:pt x="36473" y="35432"/>
                    <a:pt x="35622" y="32640"/>
                    <a:pt x="35005" y="29739"/>
                  </a:cubicBezTo>
                  <a:cubicBezTo>
                    <a:pt x="32947" y="20093"/>
                    <a:pt x="33623" y="9779"/>
                    <a:pt x="37500" y="0"/>
                  </a:cubicBezTo>
                  <a:lnTo>
                    <a:pt x="0" y="0"/>
                  </a:lnTo>
                  <a:lnTo>
                    <a:pt x="0" y="38100"/>
                  </a:lnTo>
                  <a:lnTo>
                    <a:pt x="37531"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025CC1E-66FA-4412-98F7-D19894F2D9B2}"/>
                </a:ext>
              </a:extLst>
            </p:cNvPr>
            <p:cNvSpPr>
              <a:spLocks/>
            </p:cNvSpPr>
            <p:nvPr userDrawn="1"/>
          </p:nvSpPr>
          <p:spPr bwMode="gray">
            <a:xfrm>
              <a:off x="2724150" y="4011613"/>
              <a:ext cx="6443663" cy="2840038"/>
            </a:xfrm>
            <a:custGeom>
              <a:avLst/>
              <a:gdLst>
                <a:gd name="T0" fmla="*/ 35867 w 35867"/>
                <a:gd name="T1" fmla="*/ 15808 h 15808"/>
                <a:gd name="T2" fmla="*/ 0 w 35867"/>
                <a:gd name="T3" fmla="*/ 0 h 15808"/>
                <a:gd name="T4" fmla="*/ 0 w 35867"/>
                <a:gd name="T5" fmla="*/ 15808 h 15808"/>
                <a:gd name="T6" fmla="*/ 35867 w 35867"/>
                <a:gd name="T7" fmla="*/ 15808 h 15808"/>
              </a:gdLst>
              <a:ahLst/>
              <a:cxnLst>
                <a:cxn ang="0">
                  <a:pos x="T0" y="T1"/>
                </a:cxn>
                <a:cxn ang="0">
                  <a:pos x="T2" y="T3"/>
                </a:cxn>
                <a:cxn ang="0">
                  <a:pos x="T4" y="T5"/>
                </a:cxn>
                <a:cxn ang="0">
                  <a:pos x="T6" y="T7"/>
                </a:cxn>
              </a:cxnLst>
              <a:rect l="0" t="0" r="r" b="b"/>
              <a:pathLst>
                <a:path w="35867" h="15808">
                  <a:moveTo>
                    <a:pt x="35867" y="15808"/>
                  </a:moveTo>
                  <a:cubicBezTo>
                    <a:pt x="24829" y="8026"/>
                    <a:pt x="12618" y="2772"/>
                    <a:pt x="0" y="0"/>
                  </a:cubicBezTo>
                  <a:lnTo>
                    <a:pt x="0" y="15808"/>
                  </a:lnTo>
                  <a:lnTo>
                    <a:pt x="35867" y="1580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4916190" cy="1808037"/>
          </a:xfrm>
        </p:spPr>
        <p:txBody>
          <a:bodyPr anchor="t" anchorCtr="0"/>
          <a:lstStyle>
            <a:lvl1pPr>
              <a:defRPr sz="3700">
                <a:solidFill>
                  <a:schemeClr val="bg1"/>
                </a:solidFill>
              </a:defRPr>
            </a:lvl1pPr>
          </a:lstStyle>
          <a:p>
            <a:r>
              <a:rPr lang="fi-FI" dirty="0"/>
              <a:t>Asianostosivu </a:t>
            </a:r>
            <a:br>
              <a:rPr lang="fi-FI" dirty="0"/>
            </a:br>
            <a:r>
              <a:rPr lang="fi-FI" dirty="0"/>
              <a:t>esityksen jäsentämiseen, 3 rivin otsikko</a:t>
            </a:r>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p:nvPr>
        </p:nvSpPr>
        <p:spPr>
          <a:xfrm>
            <a:off x="7053880" y="1514325"/>
            <a:ext cx="4658744" cy="4248000"/>
          </a:xfrm>
        </p:spPr>
        <p:txBody>
          <a:bodyPr/>
          <a:lstStyle>
            <a:lvl1pPr marL="269875" indent="-269875">
              <a:lnSpc>
                <a:spcPct val="95000"/>
              </a:lnSpc>
              <a:defRPr sz="2200"/>
            </a:lvl1pPr>
          </a:lstStyle>
          <a:p>
            <a:pPr lvl="0"/>
            <a:r>
              <a:rPr lang="fi-FI"/>
              <a:t>Muokkaa tekstin perustyylejä</a:t>
            </a:r>
          </a:p>
        </p:txBody>
      </p:sp>
      <p:sp>
        <p:nvSpPr>
          <p:cNvPr id="20" name="Alatunnisteen paikkamerkki 19">
            <a:extLst>
              <a:ext uri="{FF2B5EF4-FFF2-40B4-BE49-F238E27FC236}">
                <a16:creationId xmlns:a16="http://schemas.microsoft.com/office/drawing/2014/main" id="{38A531D9-3794-4382-A4CC-D062827D85EE}"/>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E9C40528-505B-4E57-81CB-FA8E7278B780}"/>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081900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BF83FD59-B2EE-42A4-AC03-53869A1132E9}"/>
              </a:ext>
              <a:ext uri="{C183D7F6-B498-43B3-948B-1728B52AA6E4}">
                <adec:decorative xmlns:adec="http://schemas.microsoft.com/office/drawing/2017/decorative" val="1"/>
              </a:ext>
            </a:extLst>
          </p:cNvPr>
          <p:cNvGrpSpPr/>
          <p:nvPr userDrawn="1"/>
        </p:nvGrpSpPr>
        <p:grpSpPr bwMode="gray">
          <a:xfrm>
            <a:off x="0" y="0"/>
            <a:ext cx="12193200" cy="6858000"/>
            <a:chOff x="166688" y="158750"/>
            <a:chExt cx="12163425" cy="6845301"/>
          </a:xfrm>
        </p:grpSpPr>
        <p:sp>
          <p:nvSpPr>
            <p:cNvPr id="8" name="Freeform 5">
              <a:extLst>
                <a:ext uri="{FF2B5EF4-FFF2-40B4-BE49-F238E27FC236}">
                  <a16:creationId xmlns:a16="http://schemas.microsoft.com/office/drawing/2014/main" id="{52F1267F-7172-44B3-9A7E-906E5E4A0F87}"/>
                </a:ext>
              </a:extLst>
            </p:cNvPr>
            <p:cNvSpPr>
              <a:spLocks/>
            </p:cNvSpPr>
            <p:nvPr userDrawn="1"/>
          </p:nvSpPr>
          <p:spPr bwMode="gray">
            <a:xfrm>
              <a:off x="7885113" y="1652588"/>
              <a:ext cx="4445000" cy="5351463"/>
            </a:xfrm>
            <a:custGeom>
              <a:avLst/>
              <a:gdLst>
                <a:gd name="T0" fmla="*/ 24755 w 24755"/>
                <a:gd name="T1" fmla="*/ 0 h 29783"/>
                <a:gd name="T2" fmla="*/ 12889 w 24755"/>
                <a:gd name="T3" fmla="*/ 9835 h 29783"/>
                <a:gd name="T4" fmla="*/ 0 w 24755"/>
                <a:gd name="T5" fmla="*/ 29783 h 29783"/>
                <a:gd name="T6" fmla="*/ 24755 w 24755"/>
                <a:gd name="T7" fmla="*/ 29783 h 29783"/>
                <a:gd name="T8" fmla="*/ 24755 w 24755"/>
                <a:gd name="T9" fmla="*/ 0 h 29783"/>
              </a:gdLst>
              <a:ahLst/>
              <a:cxnLst>
                <a:cxn ang="0">
                  <a:pos x="T0" y="T1"/>
                </a:cxn>
                <a:cxn ang="0">
                  <a:pos x="T2" y="T3"/>
                </a:cxn>
                <a:cxn ang="0">
                  <a:pos x="T4" y="T5"/>
                </a:cxn>
                <a:cxn ang="0">
                  <a:pos x="T6" y="T7"/>
                </a:cxn>
                <a:cxn ang="0">
                  <a:pos x="T8" y="T9"/>
                </a:cxn>
              </a:cxnLst>
              <a:rect l="0" t="0" r="r" b="b"/>
              <a:pathLst>
                <a:path w="24755" h="29783">
                  <a:moveTo>
                    <a:pt x="24755" y="0"/>
                  </a:moveTo>
                  <a:cubicBezTo>
                    <a:pt x="20509" y="2731"/>
                    <a:pt x="16519" y="6009"/>
                    <a:pt x="12889" y="9835"/>
                  </a:cubicBezTo>
                  <a:cubicBezTo>
                    <a:pt x="7462" y="15544"/>
                    <a:pt x="3054" y="22280"/>
                    <a:pt x="0" y="29783"/>
                  </a:cubicBezTo>
                  <a:lnTo>
                    <a:pt x="24755" y="29783"/>
                  </a:lnTo>
                  <a:lnTo>
                    <a:pt x="24755"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3FDD5063-1FA4-49AC-88A8-BBD3F6322368}"/>
                </a:ext>
              </a:extLst>
            </p:cNvPr>
            <p:cNvSpPr>
              <a:spLocks/>
            </p:cNvSpPr>
            <p:nvPr userDrawn="1"/>
          </p:nvSpPr>
          <p:spPr bwMode="gray">
            <a:xfrm>
              <a:off x="166688" y="2028825"/>
              <a:ext cx="12163425" cy="4975225"/>
            </a:xfrm>
            <a:custGeom>
              <a:avLst/>
              <a:gdLst>
                <a:gd name="T0" fmla="*/ 67733 w 67733"/>
                <a:gd name="T1" fmla="*/ 15074 h 27696"/>
                <a:gd name="T2" fmla="*/ 55867 w 67733"/>
                <a:gd name="T3" fmla="*/ 7748 h 27696"/>
                <a:gd name="T4" fmla="*/ 16534 w 67733"/>
                <a:gd name="T5" fmla="*/ 2570 h 27696"/>
                <a:gd name="T6" fmla="*/ 0 w 67733"/>
                <a:gd name="T7" fmla="*/ 8021 h 27696"/>
                <a:gd name="T8" fmla="*/ 0 w 67733"/>
                <a:gd name="T9" fmla="*/ 27696 h 27696"/>
                <a:gd name="T10" fmla="*/ 67733 w 67733"/>
                <a:gd name="T11" fmla="*/ 27696 h 27696"/>
                <a:gd name="T12" fmla="*/ 67733 w 67733"/>
                <a:gd name="T13" fmla="*/ 15074 h 27696"/>
              </a:gdLst>
              <a:ahLst/>
              <a:cxnLst>
                <a:cxn ang="0">
                  <a:pos x="T0" y="T1"/>
                </a:cxn>
                <a:cxn ang="0">
                  <a:pos x="T2" y="T3"/>
                </a:cxn>
                <a:cxn ang="0">
                  <a:pos x="T4" y="T5"/>
                </a:cxn>
                <a:cxn ang="0">
                  <a:pos x="T6" y="T7"/>
                </a:cxn>
                <a:cxn ang="0">
                  <a:pos x="T8" y="T9"/>
                </a:cxn>
                <a:cxn ang="0">
                  <a:pos x="T10" y="T11"/>
                </a:cxn>
                <a:cxn ang="0">
                  <a:pos x="T12" y="T13"/>
                </a:cxn>
              </a:cxnLst>
              <a:rect l="0" t="0" r="r" b="b"/>
              <a:pathLst>
                <a:path w="67733" h="27696">
                  <a:moveTo>
                    <a:pt x="67733" y="15074"/>
                  </a:moveTo>
                  <a:cubicBezTo>
                    <a:pt x="64127" y="12264"/>
                    <a:pt x="60164" y="9798"/>
                    <a:pt x="55867" y="7748"/>
                  </a:cubicBezTo>
                  <a:cubicBezTo>
                    <a:pt x="44048" y="2099"/>
                    <a:pt x="30400" y="0"/>
                    <a:pt x="16534" y="2570"/>
                  </a:cubicBezTo>
                  <a:cubicBezTo>
                    <a:pt x="10848" y="3619"/>
                    <a:pt x="5281" y="5438"/>
                    <a:pt x="0" y="8021"/>
                  </a:cubicBezTo>
                  <a:lnTo>
                    <a:pt x="0" y="27696"/>
                  </a:lnTo>
                  <a:lnTo>
                    <a:pt x="67733" y="27696"/>
                  </a:lnTo>
                  <a:lnTo>
                    <a:pt x="67733" y="1507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7D958EC3-4B66-4A2A-814C-45DFD9E57F7E}"/>
                </a:ext>
              </a:extLst>
            </p:cNvPr>
            <p:cNvSpPr>
              <a:spLocks/>
            </p:cNvSpPr>
            <p:nvPr userDrawn="1"/>
          </p:nvSpPr>
          <p:spPr bwMode="gray">
            <a:xfrm>
              <a:off x="7748588" y="158750"/>
              <a:ext cx="3668713" cy="3260725"/>
            </a:xfrm>
            <a:custGeom>
              <a:avLst/>
              <a:gdLst>
                <a:gd name="T0" fmla="*/ 0 w 20424"/>
                <a:gd name="T1" fmla="*/ 0 h 18152"/>
                <a:gd name="T2" fmla="*/ 2651 w 20424"/>
                <a:gd name="T3" fmla="*/ 7721 h 18152"/>
                <a:gd name="T4" fmla="*/ 13643 w 20424"/>
                <a:gd name="T5" fmla="*/ 18152 h 18152"/>
                <a:gd name="T6" fmla="*/ 20167 w 20424"/>
                <a:gd name="T7" fmla="*/ 4475 h 18152"/>
                <a:gd name="T8" fmla="*/ 20347 w 20424"/>
                <a:gd name="T9" fmla="*/ 0 h 18152"/>
                <a:gd name="T10" fmla="*/ 0 w 20424"/>
                <a:gd name="T11" fmla="*/ 0 h 18152"/>
              </a:gdLst>
              <a:ahLst/>
              <a:cxnLst>
                <a:cxn ang="0">
                  <a:pos x="T0" y="T1"/>
                </a:cxn>
                <a:cxn ang="0">
                  <a:pos x="T2" y="T3"/>
                </a:cxn>
                <a:cxn ang="0">
                  <a:pos x="T4" y="T5"/>
                </a:cxn>
                <a:cxn ang="0">
                  <a:pos x="T6" y="T7"/>
                </a:cxn>
                <a:cxn ang="0">
                  <a:pos x="T8" y="T9"/>
                </a:cxn>
                <a:cxn ang="0">
                  <a:pos x="T10" y="T11"/>
                </a:cxn>
              </a:cxnLst>
              <a:rect l="0" t="0" r="r" b="b"/>
              <a:pathLst>
                <a:path w="20424" h="18152">
                  <a:moveTo>
                    <a:pt x="0" y="0"/>
                  </a:moveTo>
                  <a:cubicBezTo>
                    <a:pt x="433" y="2635"/>
                    <a:pt x="1305" y="5243"/>
                    <a:pt x="2651" y="7721"/>
                  </a:cubicBezTo>
                  <a:cubicBezTo>
                    <a:pt x="5035" y="12120"/>
                    <a:pt x="8781" y="15833"/>
                    <a:pt x="13643" y="18152"/>
                  </a:cubicBezTo>
                  <a:cubicBezTo>
                    <a:pt x="17090" y="14526"/>
                    <a:pt x="19464" y="9815"/>
                    <a:pt x="20167" y="4475"/>
                  </a:cubicBezTo>
                  <a:cubicBezTo>
                    <a:pt x="20362" y="2999"/>
                    <a:pt x="20424" y="1501"/>
                    <a:pt x="20347" y="0"/>
                  </a:cubicBezTo>
                  <a:lnTo>
                    <a:pt x="0" y="0"/>
                  </a:lnTo>
                  <a:close/>
                </a:path>
              </a:pathLst>
            </a:custGeom>
            <a:solidFill>
              <a:srgbClr val="E1E6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8">
              <a:extLst>
                <a:ext uri="{FF2B5EF4-FFF2-40B4-BE49-F238E27FC236}">
                  <a16:creationId xmlns:a16="http://schemas.microsoft.com/office/drawing/2014/main" id="{F647EA55-DBDB-4E2D-AD6D-F126CFACA5FC}"/>
                </a:ext>
              </a:extLst>
            </p:cNvPr>
            <p:cNvSpPr>
              <a:spLocks/>
            </p:cNvSpPr>
            <p:nvPr userDrawn="1"/>
          </p:nvSpPr>
          <p:spPr bwMode="gray">
            <a:xfrm>
              <a:off x="7885113" y="3419475"/>
              <a:ext cx="4445000" cy="3584575"/>
            </a:xfrm>
            <a:custGeom>
              <a:avLst/>
              <a:gdLst>
                <a:gd name="T0" fmla="*/ 24755 w 24755"/>
                <a:gd name="T1" fmla="*/ 7326 h 19948"/>
                <a:gd name="T2" fmla="*/ 12889 w 24755"/>
                <a:gd name="T3" fmla="*/ 0 h 19948"/>
                <a:gd name="T4" fmla="*/ 12889 w 24755"/>
                <a:gd name="T5" fmla="*/ 0 h 19948"/>
                <a:gd name="T6" fmla="*/ 12889 w 24755"/>
                <a:gd name="T7" fmla="*/ 0 h 19948"/>
                <a:gd name="T8" fmla="*/ 0 w 24755"/>
                <a:gd name="T9" fmla="*/ 19948 h 19948"/>
                <a:gd name="T10" fmla="*/ 24755 w 24755"/>
                <a:gd name="T11" fmla="*/ 19948 h 19948"/>
                <a:gd name="T12" fmla="*/ 24755 w 24755"/>
                <a:gd name="T13" fmla="*/ 7326 h 19948"/>
              </a:gdLst>
              <a:ahLst/>
              <a:cxnLst>
                <a:cxn ang="0">
                  <a:pos x="T0" y="T1"/>
                </a:cxn>
                <a:cxn ang="0">
                  <a:pos x="T2" y="T3"/>
                </a:cxn>
                <a:cxn ang="0">
                  <a:pos x="T4" y="T5"/>
                </a:cxn>
                <a:cxn ang="0">
                  <a:pos x="T6" y="T7"/>
                </a:cxn>
                <a:cxn ang="0">
                  <a:pos x="T8" y="T9"/>
                </a:cxn>
                <a:cxn ang="0">
                  <a:pos x="T10" y="T11"/>
                </a:cxn>
                <a:cxn ang="0">
                  <a:pos x="T12" y="T13"/>
                </a:cxn>
              </a:cxnLst>
              <a:rect l="0" t="0" r="r" b="b"/>
              <a:pathLst>
                <a:path w="24755" h="19948">
                  <a:moveTo>
                    <a:pt x="24755" y="7326"/>
                  </a:moveTo>
                  <a:cubicBezTo>
                    <a:pt x="21149" y="4516"/>
                    <a:pt x="17186" y="2050"/>
                    <a:pt x="12889" y="0"/>
                  </a:cubicBezTo>
                  <a:cubicBezTo>
                    <a:pt x="12889" y="0"/>
                    <a:pt x="12889" y="0"/>
                    <a:pt x="12889" y="0"/>
                  </a:cubicBezTo>
                  <a:cubicBezTo>
                    <a:pt x="12889" y="0"/>
                    <a:pt x="12889" y="0"/>
                    <a:pt x="12889" y="0"/>
                  </a:cubicBezTo>
                  <a:cubicBezTo>
                    <a:pt x="7462" y="5709"/>
                    <a:pt x="3054" y="12445"/>
                    <a:pt x="0" y="19948"/>
                  </a:cubicBezTo>
                  <a:lnTo>
                    <a:pt x="24755" y="19948"/>
                  </a:lnTo>
                  <a:lnTo>
                    <a:pt x="24755" y="7326"/>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9">
              <a:extLst>
                <a:ext uri="{FF2B5EF4-FFF2-40B4-BE49-F238E27FC236}">
                  <a16:creationId xmlns:a16="http://schemas.microsoft.com/office/drawing/2014/main" id="{24AB4DAC-943D-40D7-9EED-76F69D6845E8}"/>
                </a:ext>
              </a:extLst>
            </p:cNvPr>
            <p:cNvSpPr>
              <a:spLocks/>
            </p:cNvSpPr>
            <p:nvPr userDrawn="1"/>
          </p:nvSpPr>
          <p:spPr bwMode="gray">
            <a:xfrm>
              <a:off x="10199688" y="1652588"/>
              <a:ext cx="2130425" cy="2232025"/>
            </a:xfrm>
            <a:custGeom>
              <a:avLst/>
              <a:gdLst>
                <a:gd name="T0" fmla="*/ 11866 w 11866"/>
                <a:gd name="T1" fmla="*/ 0 h 12419"/>
                <a:gd name="T2" fmla="*/ 0 w 11866"/>
                <a:gd name="T3" fmla="*/ 9835 h 12419"/>
                <a:gd name="T4" fmla="*/ 0 w 11866"/>
                <a:gd name="T5" fmla="*/ 9835 h 12419"/>
                <a:gd name="T6" fmla="*/ 0 w 11866"/>
                <a:gd name="T7" fmla="*/ 9835 h 12419"/>
                <a:gd name="T8" fmla="*/ 11866 w 11866"/>
                <a:gd name="T9" fmla="*/ 12190 h 12419"/>
                <a:gd name="T10" fmla="*/ 11866 w 11866"/>
                <a:gd name="T11" fmla="*/ 0 h 12419"/>
              </a:gdLst>
              <a:ahLst/>
              <a:cxnLst>
                <a:cxn ang="0">
                  <a:pos x="T0" y="T1"/>
                </a:cxn>
                <a:cxn ang="0">
                  <a:pos x="T2" y="T3"/>
                </a:cxn>
                <a:cxn ang="0">
                  <a:pos x="T4" y="T5"/>
                </a:cxn>
                <a:cxn ang="0">
                  <a:pos x="T6" y="T7"/>
                </a:cxn>
                <a:cxn ang="0">
                  <a:pos x="T8" y="T9"/>
                </a:cxn>
                <a:cxn ang="0">
                  <a:pos x="T10" y="T11"/>
                </a:cxn>
              </a:cxnLst>
              <a:rect l="0" t="0" r="r" b="b"/>
              <a:pathLst>
                <a:path w="11866" h="12419">
                  <a:moveTo>
                    <a:pt x="11866" y="0"/>
                  </a:moveTo>
                  <a:cubicBezTo>
                    <a:pt x="7620" y="2731"/>
                    <a:pt x="3630" y="6009"/>
                    <a:pt x="0" y="9835"/>
                  </a:cubicBezTo>
                  <a:cubicBezTo>
                    <a:pt x="0" y="9835"/>
                    <a:pt x="0" y="9835"/>
                    <a:pt x="0" y="9835"/>
                  </a:cubicBezTo>
                  <a:cubicBezTo>
                    <a:pt x="0" y="9835"/>
                    <a:pt x="0" y="9835"/>
                    <a:pt x="0" y="9835"/>
                  </a:cubicBezTo>
                  <a:cubicBezTo>
                    <a:pt x="3613" y="11562"/>
                    <a:pt x="7674" y="12419"/>
                    <a:pt x="11866" y="12190"/>
                  </a:cubicBezTo>
                  <a:lnTo>
                    <a:pt x="11866" y="0"/>
                  </a:ln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0">
              <a:extLst>
                <a:ext uri="{FF2B5EF4-FFF2-40B4-BE49-F238E27FC236}">
                  <a16:creationId xmlns:a16="http://schemas.microsoft.com/office/drawing/2014/main" id="{091207B8-FCA3-4AF6-8D9D-ED83A74F3C4F}"/>
                </a:ext>
              </a:extLst>
            </p:cNvPr>
            <p:cNvSpPr>
              <a:spLocks/>
            </p:cNvSpPr>
            <p:nvPr userDrawn="1"/>
          </p:nvSpPr>
          <p:spPr bwMode="gray">
            <a:xfrm>
              <a:off x="3136901" y="2028825"/>
              <a:ext cx="7062788" cy="2867025"/>
            </a:xfrm>
            <a:custGeom>
              <a:avLst/>
              <a:gdLst>
                <a:gd name="T0" fmla="*/ 0 w 39333"/>
                <a:gd name="T1" fmla="*/ 2570 h 15960"/>
                <a:gd name="T2" fmla="*/ 0 w 39333"/>
                <a:gd name="T3" fmla="*/ 2570 h 15960"/>
                <a:gd name="T4" fmla="*/ 10992 w 39333"/>
                <a:gd name="T5" fmla="*/ 13001 h 15960"/>
                <a:gd name="T6" fmla="*/ 26016 w 39333"/>
                <a:gd name="T7" fmla="*/ 14979 h 15960"/>
                <a:gd name="T8" fmla="*/ 39333 w 39333"/>
                <a:gd name="T9" fmla="*/ 7748 h 15960"/>
                <a:gd name="T10" fmla="*/ 39333 w 39333"/>
                <a:gd name="T11" fmla="*/ 7748 h 15960"/>
                <a:gd name="T12" fmla="*/ 39333 w 39333"/>
                <a:gd name="T13" fmla="*/ 7748 h 15960"/>
                <a:gd name="T14" fmla="*/ 0 w 39333"/>
                <a:gd name="T15" fmla="*/ 2570 h 159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333" h="15960">
                  <a:moveTo>
                    <a:pt x="0" y="2570"/>
                  </a:moveTo>
                  <a:cubicBezTo>
                    <a:pt x="0" y="2570"/>
                    <a:pt x="0" y="2570"/>
                    <a:pt x="0" y="2570"/>
                  </a:cubicBezTo>
                  <a:cubicBezTo>
                    <a:pt x="2384" y="6969"/>
                    <a:pt x="6130" y="10682"/>
                    <a:pt x="10992" y="13001"/>
                  </a:cubicBezTo>
                  <a:cubicBezTo>
                    <a:pt x="15506" y="15159"/>
                    <a:pt x="20720" y="15960"/>
                    <a:pt x="26016" y="14979"/>
                  </a:cubicBezTo>
                  <a:cubicBezTo>
                    <a:pt x="30936" y="14071"/>
                    <a:pt x="35625" y="11655"/>
                    <a:pt x="39333" y="7748"/>
                  </a:cubicBezTo>
                  <a:cubicBezTo>
                    <a:pt x="39333" y="7748"/>
                    <a:pt x="39333" y="7748"/>
                    <a:pt x="39333" y="7748"/>
                  </a:cubicBezTo>
                  <a:cubicBezTo>
                    <a:pt x="39333" y="7748"/>
                    <a:pt x="39333" y="7748"/>
                    <a:pt x="39333" y="7748"/>
                  </a:cubicBezTo>
                  <a:cubicBezTo>
                    <a:pt x="27514" y="2099"/>
                    <a:pt x="13866" y="0"/>
                    <a:pt x="0" y="2570"/>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2059289" y="2996952"/>
            <a:ext cx="4455881" cy="1572384"/>
          </a:xfrm>
        </p:spPr>
        <p:txBody>
          <a:bodyPr anchor="b" anchorCtr="0"/>
          <a:lstStyle>
            <a:lvl1pPr>
              <a:defRPr sz="3700">
                <a:solidFill>
                  <a:schemeClr val="bg1"/>
                </a:solidFill>
              </a:defRPr>
            </a:lvl1pPr>
          </a:lstStyle>
          <a:p>
            <a:r>
              <a:rPr lang="fi-FI" dirty="0"/>
              <a:t>Lisää tähän kiitosteksti tai </a:t>
            </a:r>
            <a:r>
              <a:rPr lang="fi-FI" dirty="0" err="1"/>
              <a:t>lopetuskehoitus</a:t>
            </a:r>
            <a:endParaRPr lang="fi-FI" dirty="0"/>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hasCustomPrompt="1"/>
          </p:nvPr>
        </p:nvSpPr>
        <p:spPr>
          <a:xfrm>
            <a:off x="2059290" y="4822552"/>
            <a:ext cx="2236510" cy="749149"/>
          </a:xfrm>
        </p:spPr>
        <p:txBody>
          <a:bodyPr/>
          <a:lstStyle>
            <a:lvl1pPr marL="0" indent="0">
              <a:lnSpc>
                <a:spcPct val="110000"/>
              </a:lnSpc>
              <a:spcBef>
                <a:spcPts val="0"/>
              </a:spcBef>
              <a:buNone/>
              <a:defRPr sz="1300">
                <a:solidFill>
                  <a:schemeClr val="bg1"/>
                </a:solidFill>
              </a:defRPr>
            </a:lvl1pPr>
          </a:lstStyle>
          <a:p>
            <a:pPr lvl="0"/>
            <a:r>
              <a:rPr lang="es-ES" dirty="0"/>
              <a:t>etunimi.sukunimi@vm.fi </a:t>
            </a:r>
            <a:r>
              <a:rPr lang="es-ES" dirty="0" err="1"/>
              <a:t>Loremipsum</a:t>
            </a:r>
            <a:r>
              <a:rPr lang="es-ES" dirty="0"/>
              <a:t> dolores </a:t>
            </a:r>
            <a:r>
              <a:rPr lang="es-ES" dirty="0" err="1"/>
              <a:t>sitamet</a:t>
            </a:r>
            <a:r>
              <a:rPr lang="es-ES" dirty="0"/>
              <a:t> vm.fi</a:t>
            </a:r>
            <a:endParaRPr lang="fi-FI" dirty="0"/>
          </a:p>
        </p:txBody>
      </p:sp>
      <p:pic>
        <p:nvPicPr>
          <p:cNvPr id="15" name="Kuva 14">
            <a:extLst>
              <a:ext uri="{FF2B5EF4-FFF2-40B4-BE49-F238E27FC236}">
                <a16:creationId xmlns:a16="http://schemas.microsoft.com/office/drawing/2014/main" id="{6E19D34C-D51B-407C-A1A6-BB6CEEC5DDF8}"/>
              </a:ext>
              <a:ext uri="{C183D7F6-B498-43B3-948B-1728B52AA6E4}">
                <adec:decorative xmlns:adec="http://schemas.microsoft.com/office/drawing/2017/decorative"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3709229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Otsikkodia kuva 1">
    <p:spTree>
      <p:nvGrpSpPr>
        <p:cNvPr id="1" name=""/>
        <p:cNvGrpSpPr/>
        <p:nvPr/>
      </p:nvGrpSpPr>
      <p:grpSpPr>
        <a:xfrm>
          <a:off x="0" y="0"/>
          <a:ext cx="0" cy="0"/>
          <a:chOff x="0" y="0"/>
          <a:chExt cx="0" cy="0"/>
        </a:xfrm>
      </p:grpSpPr>
      <p:pic>
        <p:nvPicPr>
          <p:cNvPr id="18" name="Kuva 17" descr="Kuva, joka sisältää kohteen henkilö, sisä, mies, pöytä">
            <a:extLst>
              <a:ext uri="{FF2B5EF4-FFF2-40B4-BE49-F238E27FC236}">
                <a16:creationId xmlns:a16="http://schemas.microsoft.com/office/drawing/2014/main" id="{8A04EED7-4DCB-45D7-8975-8DF8356F94EC}"/>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102800" y="972000"/>
            <a:ext cx="5090400" cy="5889600"/>
          </a:xfrm>
          <a:prstGeom prst="rect">
            <a:avLst/>
          </a:prstGeom>
        </p:spPr>
      </p:pic>
      <p:grpSp>
        <p:nvGrpSpPr>
          <p:cNvPr id="13" name="Ryhmä 12">
            <a:extLst>
              <a:ext uri="{FF2B5EF4-FFF2-40B4-BE49-F238E27FC236}">
                <a16:creationId xmlns:a16="http://schemas.microsoft.com/office/drawing/2014/main" id="{98655196-BAC0-4CEB-933E-8A4B9D2B7C2D}"/>
              </a:ext>
              <a:ext uri="{C183D7F6-B498-43B3-948B-1728B52AA6E4}">
                <adec:decorative xmlns:adec="http://schemas.microsoft.com/office/drawing/2017/decorative" val="1"/>
              </a:ext>
            </a:extLst>
          </p:cNvPr>
          <p:cNvGrpSpPr>
            <a:grpSpLocks/>
          </p:cNvGrpSpPr>
          <p:nvPr userDrawn="1"/>
        </p:nvGrpSpPr>
        <p:grpSpPr>
          <a:xfrm>
            <a:off x="0" y="0"/>
            <a:ext cx="12193200" cy="6858000"/>
            <a:chOff x="166688" y="158750"/>
            <a:chExt cx="12163426" cy="6845301"/>
          </a:xfrm>
        </p:grpSpPr>
        <p:sp>
          <p:nvSpPr>
            <p:cNvPr id="14" name="Freeform 5">
              <a:extLst>
                <a:ext uri="{FF2B5EF4-FFF2-40B4-BE49-F238E27FC236}">
                  <a16:creationId xmlns:a16="http://schemas.microsoft.com/office/drawing/2014/main" id="{B0297B7B-BF36-40DB-8B62-082661B4EF74}"/>
                </a:ext>
              </a:extLst>
            </p:cNvPr>
            <p:cNvSpPr>
              <a:spLocks/>
            </p:cNvSpPr>
            <p:nvPr userDrawn="1"/>
          </p:nvSpPr>
          <p:spPr bwMode="auto">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E986AD81-1917-4EF2-BB83-EB1A3A10D4E9}"/>
                </a:ext>
              </a:extLst>
            </p:cNvPr>
            <p:cNvSpPr>
              <a:spLocks/>
            </p:cNvSpPr>
            <p:nvPr userDrawn="1"/>
          </p:nvSpPr>
          <p:spPr bwMode="auto">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79F90214-63B6-4096-8845-0104201FD120}"/>
                </a:ext>
              </a:extLst>
            </p:cNvPr>
            <p:cNvSpPr>
              <a:spLocks/>
            </p:cNvSpPr>
            <p:nvPr userDrawn="1"/>
          </p:nvSpPr>
          <p:spPr bwMode="auto">
            <a:xfrm>
              <a:off x="166688" y="1966913"/>
              <a:ext cx="9393238" cy="5037138"/>
            </a:xfrm>
            <a:custGeom>
              <a:avLst/>
              <a:gdLst>
                <a:gd name="T0" fmla="*/ 52312 w 52312"/>
                <a:gd name="T1" fmla="*/ 7076 h 28039"/>
                <a:gd name="T2" fmla="*/ 16393 w 52312"/>
                <a:gd name="T3" fmla="*/ 2347 h 28039"/>
                <a:gd name="T4" fmla="*/ 0 w 52312"/>
                <a:gd name="T5" fmla="*/ 7978 h 28039"/>
                <a:gd name="T6" fmla="*/ 0 w 52312"/>
                <a:gd name="T7" fmla="*/ 28039 h 28039"/>
                <a:gd name="T8" fmla="*/ 39502 w 52312"/>
                <a:gd name="T9" fmla="*/ 28039 h 28039"/>
                <a:gd name="T10" fmla="*/ 52312 w 52312"/>
                <a:gd name="T11" fmla="*/ 7076 h 28039"/>
              </a:gdLst>
              <a:ahLst/>
              <a:cxnLst>
                <a:cxn ang="0">
                  <a:pos x="T0" y="T1"/>
                </a:cxn>
                <a:cxn ang="0">
                  <a:pos x="T2" y="T3"/>
                </a:cxn>
                <a:cxn ang="0">
                  <a:pos x="T4" y="T5"/>
                </a:cxn>
                <a:cxn ang="0">
                  <a:pos x="T6" y="T7"/>
                </a:cxn>
                <a:cxn ang="0">
                  <a:pos x="T8" y="T9"/>
                </a:cxn>
                <a:cxn ang="0">
                  <a:pos x="T10" y="T11"/>
                </a:cxn>
              </a:cxnLst>
              <a:rect l="0" t="0" r="r" b="b"/>
              <a:pathLst>
                <a:path w="52312" h="28039">
                  <a:moveTo>
                    <a:pt x="52312" y="7076"/>
                  </a:moveTo>
                  <a:cubicBezTo>
                    <a:pt x="41519" y="1917"/>
                    <a:pt x="29055" y="0"/>
                    <a:pt x="16393" y="2347"/>
                  </a:cubicBezTo>
                  <a:cubicBezTo>
                    <a:pt x="10734" y="3391"/>
                    <a:pt x="5203" y="5270"/>
                    <a:pt x="0" y="7978"/>
                  </a:cubicBezTo>
                  <a:lnTo>
                    <a:pt x="0" y="28039"/>
                  </a:lnTo>
                  <a:lnTo>
                    <a:pt x="39502" y="28039"/>
                  </a:lnTo>
                  <a:cubicBezTo>
                    <a:pt x="42283" y="20079"/>
                    <a:pt x="46702" y="12977"/>
                    <a:pt x="52312" y="7076"/>
                  </a:cubicBez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74543203-7BF6-4F24-99A4-FC9AE2D69372}"/>
                </a:ext>
              </a:extLst>
            </p:cNvPr>
            <p:cNvSpPr>
              <a:spLocks/>
            </p:cNvSpPr>
            <p:nvPr userDrawn="1"/>
          </p:nvSpPr>
          <p:spPr bwMode="auto">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valokuvalla</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6" name="Kuva 5">
            <a:extLst>
              <a:ext uri="{FF2B5EF4-FFF2-40B4-BE49-F238E27FC236}">
                <a16:creationId xmlns:a16="http://schemas.microsoft.com/office/drawing/2014/main" id="{F5617BC5-F913-49ED-AFBD-024D12849E31}"/>
              </a:ext>
              <a:ext uri="{C183D7F6-B498-43B3-948B-1728B52AA6E4}">
                <adec:decorative xmlns:adec="http://schemas.microsoft.com/office/drawing/2017/decorative" val="1"/>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grpSp>
        <p:nvGrpSpPr>
          <p:cNvPr id="7" name="Ryhmä 6">
            <a:extLst>
              <a:ext uri="{FF2B5EF4-FFF2-40B4-BE49-F238E27FC236}">
                <a16:creationId xmlns:a16="http://schemas.microsoft.com/office/drawing/2014/main" id="{44593400-35D8-4F3C-AF85-15B2984DEEAF}"/>
              </a:ext>
              <a:ext uri="{C183D7F6-B498-43B3-948B-1728B52AA6E4}">
                <adec:decorative xmlns:adec="http://schemas.microsoft.com/office/drawing/2017/decorative" val="1"/>
              </a:ext>
            </a:extLst>
          </p:cNvPr>
          <p:cNvGrpSpPr>
            <a:grpSpLocks noChangeAspect="1"/>
          </p:cNvGrpSpPr>
          <p:nvPr userDrawn="1"/>
        </p:nvGrpSpPr>
        <p:grpSpPr>
          <a:xfrm>
            <a:off x="2952933" y="-4764"/>
            <a:ext cx="9241593" cy="6858000"/>
            <a:chOff x="2938463" y="7938"/>
            <a:chExt cx="9220200" cy="6842125"/>
          </a:xfrm>
        </p:grpSpPr>
        <p:sp>
          <p:nvSpPr>
            <p:cNvPr id="8" name="Freeform 5">
              <a:extLst>
                <a:ext uri="{FF2B5EF4-FFF2-40B4-BE49-F238E27FC236}">
                  <a16:creationId xmlns:a16="http://schemas.microsoft.com/office/drawing/2014/main" id="{290D9381-F0D4-40B4-9904-9A77986863CE}"/>
                </a:ext>
              </a:extLst>
            </p:cNvPr>
            <p:cNvSpPr>
              <a:spLocks/>
            </p:cNvSpPr>
            <p:nvPr userDrawn="1"/>
          </p:nvSpPr>
          <p:spPr bwMode="auto">
            <a:xfrm>
              <a:off x="9388475" y="7938"/>
              <a:ext cx="1116013" cy="3076575"/>
            </a:xfrm>
            <a:custGeom>
              <a:avLst/>
              <a:gdLst>
                <a:gd name="T0" fmla="*/ 0 w 6206"/>
                <a:gd name="T1" fmla="*/ 17137 h 17137"/>
                <a:gd name="T2" fmla="*/ 5958 w 6206"/>
                <a:gd name="T3" fmla="*/ 4647 h 17137"/>
                <a:gd name="T4" fmla="*/ 6087 w 6206"/>
                <a:gd name="T5" fmla="*/ 0 h 17137"/>
              </a:gdLst>
              <a:ahLst/>
              <a:cxnLst>
                <a:cxn ang="0">
                  <a:pos x="T0" y="T1"/>
                </a:cxn>
                <a:cxn ang="0">
                  <a:pos x="T2" y="T3"/>
                </a:cxn>
                <a:cxn ang="0">
                  <a:pos x="T4" y="T5"/>
                </a:cxn>
              </a:cxnLst>
              <a:rect l="0" t="0" r="r" b="b"/>
              <a:pathLst>
                <a:path w="6206" h="17137">
                  <a:moveTo>
                    <a:pt x="0" y="17137"/>
                  </a:moveTo>
                  <a:cubicBezTo>
                    <a:pt x="3148" y="13825"/>
                    <a:pt x="5316" y="9524"/>
                    <a:pt x="5958" y="4647"/>
                  </a:cubicBezTo>
                  <a:cubicBezTo>
                    <a:pt x="6161" y="3115"/>
                    <a:pt x="6206" y="1557"/>
                    <a:pt x="6087"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B5990616-E55A-4020-B8F8-78355F91153B}"/>
                </a:ext>
              </a:extLst>
            </p:cNvPr>
            <p:cNvSpPr>
              <a:spLocks/>
            </p:cNvSpPr>
            <p:nvPr userDrawn="1"/>
          </p:nvSpPr>
          <p:spPr bwMode="auto">
            <a:xfrm>
              <a:off x="2938463" y="2235200"/>
              <a:ext cx="6450013" cy="2197100"/>
            </a:xfrm>
            <a:custGeom>
              <a:avLst/>
              <a:gdLst>
                <a:gd name="T0" fmla="*/ 0 w 35919"/>
                <a:gd name="T1" fmla="*/ 0 h 12228"/>
                <a:gd name="T2" fmla="*/ 0 w 35919"/>
                <a:gd name="T3" fmla="*/ 0 h 12228"/>
                <a:gd name="T4" fmla="*/ 10038 w 35919"/>
                <a:gd name="T5" fmla="*/ 9526 h 12228"/>
                <a:gd name="T6" fmla="*/ 23758 w 35919"/>
                <a:gd name="T7" fmla="*/ 11332 h 12228"/>
                <a:gd name="T8" fmla="*/ 35919 w 35919"/>
                <a:gd name="T9" fmla="*/ 4729 h 12228"/>
              </a:gdLst>
              <a:ahLst/>
              <a:cxnLst>
                <a:cxn ang="0">
                  <a:pos x="T0" y="T1"/>
                </a:cxn>
                <a:cxn ang="0">
                  <a:pos x="T2" y="T3"/>
                </a:cxn>
                <a:cxn ang="0">
                  <a:pos x="T4" y="T5"/>
                </a:cxn>
                <a:cxn ang="0">
                  <a:pos x="T6" y="T7"/>
                </a:cxn>
                <a:cxn ang="0">
                  <a:pos x="T8" y="T9"/>
                </a:cxn>
              </a:cxnLst>
              <a:rect l="0" t="0" r="r" b="b"/>
              <a:pathLst>
                <a:path w="35919" h="12228">
                  <a:moveTo>
                    <a:pt x="0" y="0"/>
                  </a:moveTo>
                  <a:cubicBezTo>
                    <a:pt x="0" y="0"/>
                    <a:pt x="0" y="0"/>
                    <a:pt x="0" y="0"/>
                  </a:cubicBezTo>
                  <a:cubicBezTo>
                    <a:pt x="2177" y="4017"/>
                    <a:pt x="5598" y="7408"/>
                    <a:pt x="10038" y="9526"/>
                  </a:cubicBezTo>
                  <a:cubicBezTo>
                    <a:pt x="14161" y="11496"/>
                    <a:pt x="18921" y="12228"/>
                    <a:pt x="23758" y="11332"/>
                  </a:cubicBezTo>
                  <a:cubicBezTo>
                    <a:pt x="28251" y="10503"/>
                    <a:pt x="32533" y="8297"/>
                    <a:pt x="35919" y="4729"/>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05324B2E-648B-4B14-B99E-EE80DB545DAD}"/>
                </a:ext>
              </a:extLst>
            </p:cNvPr>
            <p:cNvSpPr>
              <a:spLocks/>
            </p:cNvSpPr>
            <p:nvPr userDrawn="1"/>
          </p:nvSpPr>
          <p:spPr bwMode="auto">
            <a:xfrm>
              <a:off x="7089775" y="992188"/>
              <a:ext cx="5068888" cy="5857875"/>
            </a:xfrm>
            <a:custGeom>
              <a:avLst/>
              <a:gdLst>
                <a:gd name="T0" fmla="*/ 28223 w 28223"/>
                <a:gd name="T1" fmla="*/ 0 h 32612"/>
                <a:gd name="T2" fmla="*/ 12805 w 28223"/>
                <a:gd name="T3" fmla="*/ 11623 h 32612"/>
                <a:gd name="T4" fmla="*/ 0 w 28223"/>
                <a:gd name="T5" fmla="*/ 32612 h 32612"/>
              </a:gdLst>
              <a:ahLst/>
              <a:cxnLst>
                <a:cxn ang="0">
                  <a:pos x="T0" y="T1"/>
                </a:cxn>
                <a:cxn ang="0">
                  <a:pos x="T2" y="T3"/>
                </a:cxn>
                <a:cxn ang="0">
                  <a:pos x="T4" y="T5"/>
                </a:cxn>
              </a:cxnLst>
              <a:rect l="0" t="0" r="r" b="b"/>
              <a:pathLst>
                <a:path w="28223" h="32612">
                  <a:moveTo>
                    <a:pt x="28223" y="0"/>
                  </a:moveTo>
                  <a:cubicBezTo>
                    <a:pt x="22624" y="2945"/>
                    <a:pt x="17404" y="6777"/>
                    <a:pt x="12805" y="11623"/>
                  </a:cubicBezTo>
                  <a:cubicBezTo>
                    <a:pt x="7179" y="17543"/>
                    <a:pt x="2827" y="24650"/>
                    <a:pt x="0" y="32612"/>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1" name="Freeform 8">
              <a:extLst>
                <a:ext uri="{FF2B5EF4-FFF2-40B4-BE49-F238E27FC236}">
                  <a16:creationId xmlns:a16="http://schemas.microsoft.com/office/drawing/2014/main" id="{3C537B99-3083-4452-B38C-45CF86D6ABBD}"/>
                </a:ext>
              </a:extLst>
            </p:cNvPr>
            <p:cNvSpPr>
              <a:spLocks/>
            </p:cNvSpPr>
            <p:nvPr userDrawn="1"/>
          </p:nvSpPr>
          <p:spPr bwMode="auto">
            <a:xfrm>
              <a:off x="9377392" y="3082917"/>
              <a:ext cx="2768600" cy="493713"/>
            </a:xfrm>
            <a:custGeom>
              <a:avLst/>
              <a:gdLst>
                <a:gd name="T0" fmla="*/ 0 w 15418"/>
                <a:gd name="T1" fmla="*/ 0 h 2747"/>
                <a:gd name="T2" fmla="*/ 13942 w 15418"/>
                <a:gd name="T3" fmla="*/ 1836 h 2747"/>
                <a:gd name="T4" fmla="*/ 15418 w 15418"/>
                <a:gd name="T5" fmla="*/ 1513 h 2747"/>
              </a:gdLst>
              <a:ahLst/>
              <a:cxnLst>
                <a:cxn ang="0">
                  <a:pos x="T0" y="T1"/>
                </a:cxn>
                <a:cxn ang="0">
                  <a:pos x="T2" y="T3"/>
                </a:cxn>
                <a:cxn ang="0">
                  <a:pos x="T4" y="T5"/>
                </a:cxn>
              </a:cxnLst>
              <a:rect l="0" t="0" r="r" b="b"/>
              <a:pathLst>
                <a:path w="15418" h="2747">
                  <a:moveTo>
                    <a:pt x="0" y="0"/>
                  </a:moveTo>
                  <a:cubicBezTo>
                    <a:pt x="4190" y="2003"/>
                    <a:pt x="9027" y="2747"/>
                    <a:pt x="13942" y="1836"/>
                  </a:cubicBezTo>
                  <a:cubicBezTo>
                    <a:pt x="14437" y="1745"/>
                    <a:pt x="14929" y="1637"/>
                    <a:pt x="15418" y="1513"/>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Freeform 9">
              <a:extLst>
                <a:ext uri="{FF2B5EF4-FFF2-40B4-BE49-F238E27FC236}">
                  <a16:creationId xmlns:a16="http://schemas.microsoft.com/office/drawing/2014/main" id="{FDA7D83F-3F9B-41F7-85B4-DD9CA614BAEF}"/>
                </a:ext>
              </a:extLst>
            </p:cNvPr>
            <p:cNvSpPr>
              <a:spLocks/>
            </p:cNvSpPr>
            <p:nvPr userDrawn="1"/>
          </p:nvSpPr>
          <p:spPr bwMode="auto">
            <a:xfrm>
              <a:off x="6388100" y="2176195"/>
              <a:ext cx="5770563" cy="2806966"/>
            </a:xfrm>
            <a:custGeom>
              <a:avLst/>
              <a:gdLst>
                <a:gd name="T0" fmla="*/ 32132 w 32132"/>
                <a:gd name="T1" fmla="*/ 15735 h 15735"/>
                <a:gd name="T2" fmla="*/ 16714 w 32132"/>
                <a:gd name="T3" fmla="*/ 5143 h 15735"/>
                <a:gd name="T4" fmla="*/ 0 w 32132"/>
                <a:gd name="T5" fmla="*/ 0 h 15735"/>
              </a:gdLst>
              <a:ahLst/>
              <a:cxnLst>
                <a:cxn ang="0">
                  <a:pos x="T0" y="T1"/>
                </a:cxn>
                <a:cxn ang="0">
                  <a:pos x="T2" y="T3"/>
                </a:cxn>
                <a:cxn ang="0">
                  <a:pos x="T4" y="T5"/>
                </a:cxn>
              </a:cxnLst>
              <a:rect l="0" t="0" r="r" b="b"/>
              <a:pathLst>
                <a:path w="32132" h="15735">
                  <a:moveTo>
                    <a:pt x="32132" y="15735"/>
                  </a:moveTo>
                  <a:cubicBezTo>
                    <a:pt x="27699" y="11519"/>
                    <a:pt x="22536" y="7920"/>
                    <a:pt x="16714" y="5143"/>
                  </a:cubicBezTo>
                  <a:cubicBezTo>
                    <a:pt x="11476" y="2639"/>
                    <a:pt x="5850" y="887"/>
                    <a:pt x="0"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5702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Otsikkodia kuva 2">
    <p:spTree>
      <p:nvGrpSpPr>
        <p:cNvPr id="1" name=""/>
        <p:cNvGrpSpPr/>
        <p:nvPr/>
      </p:nvGrpSpPr>
      <p:grpSpPr>
        <a:xfrm>
          <a:off x="0" y="0"/>
          <a:ext cx="0" cy="0"/>
          <a:chOff x="0" y="0"/>
          <a:chExt cx="0" cy="0"/>
        </a:xfrm>
      </p:grpSpPr>
      <p:pic>
        <p:nvPicPr>
          <p:cNvPr id="18" name="Kuva 17" descr="Kuva, joka sisältää kohteen henkilö, nuori, pieni">
            <a:extLst>
              <a:ext uri="{FF2B5EF4-FFF2-40B4-BE49-F238E27FC236}">
                <a16:creationId xmlns:a16="http://schemas.microsoft.com/office/drawing/2014/main" id="{8A04EED7-4DCB-45D7-8975-8DF8356F94EC}"/>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7102800" y="972000"/>
            <a:ext cx="5090400" cy="5889600"/>
          </a:xfrm>
          <a:prstGeom prst="rect">
            <a:avLst/>
          </a:prstGeom>
        </p:spPr>
      </p:pic>
      <p:grpSp>
        <p:nvGrpSpPr>
          <p:cNvPr id="13" name="Ryhmä 12">
            <a:extLst>
              <a:ext uri="{FF2B5EF4-FFF2-40B4-BE49-F238E27FC236}">
                <a16:creationId xmlns:a16="http://schemas.microsoft.com/office/drawing/2014/main" id="{98655196-BAC0-4CEB-933E-8A4B9D2B7C2D}"/>
              </a:ext>
              <a:ext uri="{C183D7F6-B498-43B3-948B-1728B52AA6E4}">
                <adec:decorative xmlns:adec="http://schemas.microsoft.com/office/drawing/2017/decorative" val="1"/>
              </a:ext>
            </a:extLst>
          </p:cNvPr>
          <p:cNvGrpSpPr>
            <a:grpSpLocks/>
          </p:cNvGrpSpPr>
          <p:nvPr userDrawn="1"/>
        </p:nvGrpSpPr>
        <p:grpSpPr>
          <a:xfrm>
            <a:off x="0" y="0"/>
            <a:ext cx="12193200" cy="6858000"/>
            <a:chOff x="166688" y="158750"/>
            <a:chExt cx="12163426" cy="6845301"/>
          </a:xfrm>
        </p:grpSpPr>
        <p:sp>
          <p:nvSpPr>
            <p:cNvPr id="14" name="Freeform 5">
              <a:extLst>
                <a:ext uri="{FF2B5EF4-FFF2-40B4-BE49-F238E27FC236}">
                  <a16:creationId xmlns:a16="http://schemas.microsoft.com/office/drawing/2014/main" id="{B0297B7B-BF36-40DB-8B62-082661B4EF74}"/>
                </a:ext>
              </a:extLst>
            </p:cNvPr>
            <p:cNvSpPr>
              <a:spLocks/>
            </p:cNvSpPr>
            <p:nvPr userDrawn="1"/>
          </p:nvSpPr>
          <p:spPr bwMode="auto">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E986AD81-1917-4EF2-BB83-EB1A3A10D4E9}"/>
                </a:ext>
              </a:extLst>
            </p:cNvPr>
            <p:cNvSpPr>
              <a:spLocks/>
            </p:cNvSpPr>
            <p:nvPr userDrawn="1"/>
          </p:nvSpPr>
          <p:spPr bwMode="auto">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79F90214-63B6-4096-8845-0104201FD120}"/>
                </a:ext>
              </a:extLst>
            </p:cNvPr>
            <p:cNvSpPr>
              <a:spLocks/>
            </p:cNvSpPr>
            <p:nvPr userDrawn="1"/>
          </p:nvSpPr>
          <p:spPr bwMode="auto">
            <a:xfrm>
              <a:off x="166688" y="1966913"/>
              <a:ext cx="9393238" cy="5037138"/>
            </a:xfrm>
            <a:custGeom>
              <a:avLst/>
              <a:gdLst>
                <a:gd name="T0" fmla="*/ 52312 w 52312"/>
                <a:gd name="T1" fmla="*/ 7076 h 28039"/>
                <a:gd name="T2" fmla="*/ 16393 w 52312"/>
                <a:gd name="T3" fmla="*/ 2347 h 28039"/>
                <a:gd name="T4" fmla="*/ 0 w 52312"/>
                <a:gd name="T5" fmla="*/ 7978 h 28039"/>
                <a:gd name="T6" fmla="*/ 0 w 52312"/>
                <a:gd name="T7" fmla="*/ 28039 h 28039"/>
                <a:gd name="T8" fmla="*/ 39502 w 52312"/>
                <a:gd name="T9" fmla="*/ 28039 h 28039"/>
                <a:gd name="T10" fmla="*/ 52312 w 52312"/>
                <a:gd name="T11" fmla="*/ 7076 h 28039"/>
              </a:gdLst>
              <a:ahLst/>
              <a:cxnLst>
                <a:cxn ang="0">
                  <a:pos x="T0" y="T1"/>
                </a:cxn>
                <a:cxn ang="0">
                  <a:pos x="T2" y="T3"/>
                </a:cxn>
                <a:cxn ang="0">
                  <a:pos x="T4" y="T5"/>
                </a:cxn>
                <a:cxn ang="0">
                  <a:pos x="T6" y="T7"/>
                </a:cxn>
                <a:cxn ang="0">
                  <a:pos x="T8" y="T9"/>
                </a:cxn>
                <a:cxn ang="0">
                  <a:pos x="T10" y="T11"/>
                </a:cxn>
              </a:cxnLst>
              <a:rect l="0" t="0" r="r" b="b"/>
              <a:pathLst>
                <a:path w="52312" h="28039">
                  <a:moveTo>
                    <a:pt x="52312" y="7076"/>
                  </a:moveTo>
                  <a:cubicBezTo>
                    <a:pt x="41519" y="1917"/>
                    <a:pt x="29055" y="0"/>
                    <a:pt x="16393" y="2347"/>
                  </a:cubicBezTo>
                  <a:cubicBezTo>
                    <a:pt x="10734" y="3391"/>
                    <a:pt x="5203" y="5270"/>
                    <a:pt x="0" y="7978"/>
                  </a:cubicBezTo>
                  <a:lnTo>
                    <a:pt x="0" y="28039"/>
                  </a:lnTo>
                  <a:lnTo>
                    <a:pt x="39502" y="28039"/>
                  </a:lnTo>
                  <a:cubicBezTo>
                    <a:pt x="42283" y="20079"/>
                    <a:pt x="46702" y="12977"/>
                    <a:pt x="52312" y="7076"/>
                  </a:cubicBez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74543203-7BF6-4F24-99A4-FC9AE2D69372}"/>
                </a:ext>
              </a:extLst>
            </p:cNvPr>
            <p:cNvSpPr>
              <a:spLocks/>
            </p:cNvSpPr>
            <p:nvPr userDrawn="1"/>
          </p:nvSpPr>
          <p:spPr bwMode="auto">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valokuvalla</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6" name="Kuva 5">
            <a:extLst>
              <a:ext uri="{FF2B5EF4-FFF2-40B4-BE49-F238E27FC236}">
                <a16:creationId xmlns:a16="http://schemas.microsoft.com/office/drawing/2014/main" id="{F5617BC5-F913-49ED-AFBD-024D12849E31}"/>
              </a:ext>
              <a:ext uri="{C183D7F6-B498-43B3-948B-1728B52AA6E4}">
                <adec:decorative xmlns:adec="http://schemas.microsoft.com/office/drawing/2017/decorative" val="1"/>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grpSp>
        <p:nvGrpSpPr>
          <p:cNvPr id="7" name="Ryhmä 6">
            <a:extLst>
              <a:ext uri="{FF2B5EF4-FFF2-40B4-BE49-F238E27FC236}">
                <a16:creationId xmlns:a16="http://schemas.microsoft.com/office/drawing/2014/main" id="{44593400-35D8-4F3C-AF85-15B2984DEEAF}"/>
              </a:ext>
              <a:ext uri="{C183D7F6-B498-43B3-948B-1728B52AA6E4}">
                <adec:decorative xmlns:adec="http://schemas.microsoft.com/office/drawing/2017/decorative" val="1"/>
              </a:ext>
            </a:extLst>
          </p:cNvPr>
          <p:cNvGrpSpPr>
            <a:grpSpLocks noChangeAspect="1"/>
          </p:cNvGrpSpPr>
          <p:nvPr userDrawn="1"/>
        </p:nvGrpSpPr>
        <p:grpSpPr>
          <a:xfrm>
            <a:off x="2952933" y="-4764"/>
            <a:ext cx="9241593" cy="6858000"/>
            <a:chOff x="2938463" y="7938"/>
            <a:chExt cx="9220200" cy="6842125"/>
          </a:xfrm>
        </p:grpSpPr>
        <p:sp>
          <p:nvSpPr>
            <p:cNvPr id="8" name="Freeform 5">
              <a:extLst>
                <a:ext uri="{FF2B5EF4-FFF2-40B4-BE49-F238E27FC236}">
                  <a16:creationId xmlns:a16="http://schemas.microsoft.com/office/drawing/2014/main" id="{290D9381-F0D4-40B4-9904-9A77986863CE}"/>
                </a:ext>
              </a:extLst>
            </p:cNvPr>
            <p:cNvSpPr>
              <a:spLocks/>
            </p:cNvSpPr>
            <p:nvPr userDrawn="1"/>
          </p:nvSpPr>
          <p:spPr bwMode="auto">
            <a:xfrm>
              <a:off x="9388475" y="7938"/>
              <a:ext cx="1116013" cy="3076575"/>
            </a:xfrm>
            <a:custGeom>
              <a:avLst/>
              <a:gdLst>
                <a:gd name="T0" fmla="*/ 0 w 6206"/>
                <a:gd name="T1" fmla="*/ 17137 h 17137"/>
                <a:gd name="T2" fmla="*/ 5958 w 6206"/>
                <a:gd name="T3" fmla="*/ 4647 h 17137"/>
                <a:gd name="T4" fmla="*/ 6087 w 6206"/>
                <a:gd name="T5" fmla="*/ 0 h 17137"/>
              </a:gdLst>
              <a:ahLst/>
              <a:cxnLst>
                <a:cxn ang="0">
                  <a:pos x="T0" y="T1"/>
                </a:cxn>
                <a:cxn ang="0">
                  <a:pos x="T2" y="T3"/>
                </a:cxn>
                <a:cxn ang="0">
                  <a:pos x="T4" y="T5"/>
                </a:cxn>
              </a:cxnLst>
              <a:rect l="0" t="0" r="r" b="b"/>
              <a:pathLst>
                <a:path w="6206" h="17137">
                  <a:moveTo>
                    <a:pt x="0" y="17137"/>
                  </a:moveTo>
                  <a:cubicBezTo>
                    <a:pt x="3148" y="13825"/>
                    <a:pt x="5316" y="9524"/>
                    <a:pt x="5958" y="4647"/>
                  </a:cubicBezTo>
                  <a:cubicBezTo>
                    <a:pt x="6161" y="3115"/>
                    <a:pt x="6206" y="1557"/>
                    <a:pt x="6087"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B5990616-E55A-4020-B8F8-78355F91153B}"/>
                </a:ext>
              </a:extLst>
            </p:cNvPr>
            <p:cNvSpPr>
              <a:spLocks/>
            </p:cNvSpPr>
            <p:nvPr userDrawn="1"/>
          </p:nvSpPr>
          <p:spPr bwMode="auto">
            <a:xfrm>
              <a:off x="2938463" y="2235200"/>
              <a:ext cx="6450013" cy="2197100"/>
            </a:xfrm>
            <a:custGeom>
              <a:avLst/>
              <a:gdLst>
                <a:gd name="T0" fmla="*/ 0 w 35919"/>
                <a:gd name="T1" fmla="*/ 0 h 12228"/>
                <a:gd name="T2" fmla="*/ 0 w 35919"/>
                <a:gd name="T3" fmla="*/ 0 h 12228"/>
                <a:gd name="T4" fmla="*/ 10038 w 35919"/>
                <a:gd name="T5" fmla="*/ 9526 h 12228"/>
                <a:gd name="T6" fmla="*/ 23758 w 35919"/>
                <a:gd name="T7" fmla="*/ 11332 h 12228"/>
                <a:gd name="T8" fmla="*/ 35919 w 35919"/>
                <a:gd name="T9" fmla="*/ 4729 h 12228"/>
              </a:gdLst>
              <a:ahLst/>
              <a:cxnLst>
                <a:cxn ang="0">
                  <a:pos x="T0" y="T1"/>
                </a:cxn>
                <a:cxn ang="0">
                  <a:pos x="T2" y="T3"/>
                </a:cxn>
                <a:cxn ang="0">
                  <a:pos x="T4" y="T5"/>
                </a:cxn>
                <a:cxn ang="0">
                  <a:pos x="T6" y="T7"/>
                </a:cxn>
                <a:cxn ang="0">
                  <a:pos x="T8" y="T9"/>
                </a:cxn>
              </a:cxnLst>
              <a:rect l="0" t="0" r="r" b="b"/>
              <a:pathLst>
                <a:path w="35919" h="12228">
                  <a:moveTo>
                    <a:pt x="0" y="0"/>
                  </a:moveTo>
                  <a:cubicBezTo>
                    <a:pt x="0" y="0"/>
                    <a:pt x="0" y="0"/>
                    <a:pt x="0" y="0"/>
                  </a:cubicBezTo>
                  <a:cubicBezTo>
                    <a:pt x="2177" y="4017"/>
                    <a:pt x="5598" y="7408"/>
                    <a:pt x="10038" y="9526"/>
                  </a:cubicBezTo>
                  <a:cubicBezTo>
                    <a:pt x="14161" y="11496"/>
                    <a:pt x="18921" y="12228"/>
                    <a:pt x="23758" y="11332"/>
                  </a:cubicBezTo>
                  <a:cubicBezTo>
                    <a:pt x="28251" y="10503"/>
                    <a:pt x="32533" y="8297"/>
                    <a:pt x="35919" y="4729"/>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05324B2E-648B-4B14-B99E-EE80DB545DAD}"/>
                </a:ext>
              </a:extLst>
            </p:cNvPr>
            <p:cNvSpPr>
              <a:spLocks/>
            </p:cNvSpPr>
            <p:nvPr userDrawn="1"/>
          </p:nvSpPr>
          <p:spPr bwMode="auto">
            <a:xfrm>
              <a:off x="7089775" y="992188"/>
              <a:ext cx="5068888" cy="5857875"/>
            </a:xfrm>
            <a:custGeom>
              <a:avLst/>
              <a:gdLst>
                <a:gd name="T0" fmla="*/ 28223 w 28223"/>
                <a:gd name="T1" fmla="*/ 0 h 32612"/>
                <a:gd name="T2" fmla="*/ 12805 w 28223"/>
                <a:gd name="T3" fmla="*/ 11623 h 32612"/>
                <a:gd name="T4" fmla="*/ 0 w 28223"/>
                <a:gd name="T5" fmla="*/ 32612 h 32612"/>
              </a:gdLst>
              <a:ahLst/>
              <a:cxnLst>
                <a:cxn ang="0">
                  <a:pos x="T0" y="T1"/>
                </a:cxn>
                <a:cxn ang="0">
                  <a:pos x="T2" y="T3"/>
                </a:cxn>
                <a:cxn ang="0">
                  <a:pos x="T4" y="T5"/>
                </a:cxn>
              </a:cxnLst>
              <a:rect l="0" t="0" r="r" b="b"/>
              <a:pathLst>
                <a:path w="28223" h="32612">
                  <a:moveTo>
                    <a:pt x="28223" y="0"/>
                  </a:moveTo>
                  <a:cubicBezTo>
                    <a:pt x="22624" y="2945"/>
                    <a:pt x="17404" y="6777"/>
                    <a:pt x="12805" y="11623"/>
                  </a:cubicBezTo>
                  <a:cubicBezTo>
                    <a:pt x="7179" y="17543"/>
                    <a:pt x="2827" y="24650"/>
                    <a:pt x="0" y="32612"/>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1" name="Freeform 8">
              <a:extLst>
                <a:ext uri="{FF2B5EF4-FFF2-40B4-BE49-F238E27FC236}">
                  <a16:creationId xmlns:a16="http://schemas.microsoft.com/office/drawing/2014/main" id="{3C537B99-3083-4452-B38C-45CF86D6ABBD}"/>
                </a:ext>
              </a:extLst>
            </p:cNvPr>
            <p:cNvSpPr>
              <a:spLocks/>
            </p:cNvSpPr>
            <p:nvPr userDrawn="1"/>
          </p:nvSpPr>
          <p:spPr bwMode="auto">
            <a:xfrm>
              <a:off x="9377392" y="3082917"/>
              <a:ext cx="2768600" cy="493713"/>
            </a:xfrm>
            <a:custGeom>
              <a:avLst/>
              <a:gdLst>
                <a:gd name="T0" fmla="*/ 0 w 15418"/>
                <a:gd name="T1" fmla="*/ 0 h 2747"/>
                <a:gd name="T2" fmla="*/ 13942 w 15418"/>
                <a:gd name="T3" fmla="*/ 1836 h 2747"/>
                <a:gd name="T4" fmla="*/ 15418 w 15418"/>
                <a:gd name="T5" fmla="*/ 1513 h 2747"/>
              </a:gdLst>
              <a:ahLst/>
              <a:cxnLst>
                <a:cxn ang="0">
                  <a:pos x="T0" y="T1"/>
                </a:cxn>
                <a:cxn ang="0">
                  <a:pos x="T2" y="T3"/>
                </a:cxn>
                <a:cxn ang="0">
                  <a:pos x="T4" y="T5"/>
                </a:cxn>
              </a:cxnLst>
              <a:rect l="0" t="0" r="r" b="b"/>
              <a:pathLst>
                <a:path w="15418" h="2747">
                  <a:moveTo>
                    <a:pt x="0" y="0"/>
                  </a:moveTo>
                  <a:cubicBezTo>
                    <a:pt x="4190" y="2003"/>
                    <a:pt x="9027" y="2747"/>
                    <a:pt x="13942" y="1836"/>
                  </a:cubicBezTo>
                  <a:cubicBezTo>
                    <a:pt x="14437" y="1745"/>
                    <a:pt x="14929" y="1637"/>
                    <a:pt x="15418" y="1513"/>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Freeform 9">
              <a:extLst>
                <a:ext uri="{FF2B5EF4-FFF2-40B4-BE49-F238E27FC236}">
                  <a16:creationId xmlns:a16="http://schemas.microsoft.com/office/drawing/2014/main" id="{FDA7D83F-3F9B-41F7-85B4-DD9CA614BAEF}"/>
                </a:ext>
              </a:extLst>
            </p:cNvPr>
            <p:cNvSpPr>
              <a:spLocks/>
            </p:cNvSpPr>
            <p:nvPr userDrawn="1"/>
          </p:nvSpPr>
          <p:spPr bwMode="auto">
            <a:xfrm>
              <a:off x="6388100" y="2176195"/>
              <a:ext cx="5770563" cy="2806966"/>
            </a:xfrm>
            <a:custGeom>
              <a:avLst/>
              <a:gdLst>
                <a:gd name="T0" fmla="*/ 32132 w 32132"/>
                <a:gd name="T1" fmla="*/ 15735 h 15735"/>
                <a:gd name="T2" fmla="*/ 16714 w 32132"/>
                <a:gd name="T3" fmla="*/ 5143 h 15735"/>
                <a:gd name="T4" fmla="*/ 0 w 32132"/>
                <a:gd name="T5" fmla="*/ 0 h 15735"/>
              </a:gdLst>
              <a:ahLst/>
              <a:cxnLst>
                <a:cxn ang="0">
                  <a:pos x="T0" y="T1"/>
                </a:cxn>
                <a:cxn ang="0">
                  <a:pos x="T2" y="T3"/>
                </a:cxn>
                <a:cxn ang="0">
                  <a:pos x="T4" y="T5"/>
                </a:cxn>
              </a:cxnLst>
              <a:rect l="0" t="0" r="r" b="b"/>
              <a:pathLst>
                <a:path w="32132" h="15735">
                  <a:moveTo>
                    <a:pt x="32132" y="15735"/>
                  </a:moveTo>
                  <a:cubicBezTo>
                    <a:pt x="27699" y="11519"/>
                    <a:pt x="22536" y="7920"/>
                    <a:pt x="16714" y="5143"/>
                  </a:cubicBezTo>
                  <a:cubicBezTo>
                    <a:pt x="11476" y="2639"/>
                    <a:pt x="5850" y="887"/>
                    <a:pt x="0"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45370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Alatunnisteen paikkamerkki 7">
            <a:extLst>
              <a:ext uri="{FF2B5EF4-FFF2-40B4-BE49-F238E27FC236}">
                <a16:creationId xmlns:a16="http://schemas.microsoft.com/office/drawing/2014/main" id="{77F5A965-5012-417E-A4D7-9CB8DE3A3803}"/>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9" name="Dian numeron paikkamerkki 8">
            <a:extLst>
              <a:ext uri="{FF2B5EF4-FFF2-40B4-BE49-F238E27FC236}">
                <a16:creationId xmlns:a16="http://schemas.microsoft.com/office/drawing/2014/main" id="{D9E0DD3D-67FB-4C7B-917A-622EAB8FF858}"/>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9631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ot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väliotsikolla.</a:t>
            </a:r>
          </a:p>
        </p:txBody>
      </p:sp>
      <p:sp>
        <p:nvSpPr>
          <p:cNvPr id="9" name="Tekstin paikkamerkki 8">
            <a:extLst>
              <a:ext uri="{FF2B5EF4-FFF2-40B4-BE49-F238E27FC236}">
                <a16:creationId xmlns:a16="http://schemas.microsoft.com/office/drawing/2014/main" id="{0904BD93-F0C4-4A6C-9010-5804694C7170}"/>
              </a:ext>
            </a:extLst>
          </p:cNvPr>
          <p:cNvSpPr>
            <a:spLocks noGrp="1"/>
          </p:cNvSpPr>
          <p:nvPr>
            <p:ph type="body" sz="quarter" idx="13" hasCustomPrompt="1"/>
          </p:nvPr>
        </p:nvSpPr>
        <p:spPr>
          <a:xfrm>
            <a:off x="781050" y="1758315"/>
            <a:ext cx="10571163" cy="446549"/>
          </a:xfrm>
        </p:spPr>
        <p:txBody>
          <a:bodyPr/>
          <a:lstStyle>
            <a:lvl1pPr marL="0" indent="0">
              <a:buNone/>
              <a:defRPr b="1"/>
            </a:lvl1pPr>
            <a:lvl2pPr marL="360363" indent="0">
              <a:buNone/>
              <a:defRPr/>
            </a:lvl2pPr>
          </a:lstStyle>
          <a:p>
            <a:pPr lvl="0"/>
            <a:r>
              <a:rPr lang="fi-FI" dirty="0"/>
              <a:t>Väliotsikko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2285999"/>
            <a:ext cx="10571480" cy="372476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Alatunnisteen paikkamerkki 7">
            <a:extLst>
              <a:ext uri="{FF2B5EF4-FFF2-40B4-BE49-F238E27FC236}">
                <a16:creationId xmlns:a16="http://schemas.microsoft.com/office/drawing/2014/main" id="{6ADF7489-4677-49C3-A1B0-538615DB3729}"/>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CDDDB65-8BD7-43F3-A41C-27411B840544}"/>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63865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dirty="0"/>
              <a:t>Tekstisivu, kaksipalstainen.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1764323"/>
            <a:ext cx="5156538" cy="4248000"/>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1764323"/>
            <a:ext cx="5187462" cy="4248000"/>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013199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dirty="0"/>
              <a:t>Tekstisivu, vertailu. </a:t>
            </a:r>
            <a:br>
              <a:rPr lang="fi-FI" dirty="0"/>
            </a:br>
            <a:r>
              <a:rPr lang="fi-FI" dirty="0"/>
              <a:t>Otsikon pituus korkeintaan kaksi riviä.</a:t>
            </a:r>
          </a:p>
        </p:txBody>
      </p:sp>
      <p:sp>
        <p:nvSpPr>
          <p:cNvPr id="7" name="Tekstin paikkamerkki 2">
            <a:extLst>
              <a:ext uri="{FF2B5EF4-FFF2-40B4-BE49-F238E27FC236}">
                <a16:creationId xmlns:a16="http://schemas.microsoft.com/office/drawing/2014/main" id="{CC5AFB07-741E-400C-B07F-CFAD1C24366E}"/>
              </a:ext>
            </a:extLst>
          </p:cNvPr>
          <p:cNvSpPr>
            <a:spLocks noGrp="1"/>
          </p:cNvSpPr>
          <p:nvPr>
            <p:ph type="body" idx="13" hasCustomPrompt="1"/>
          </p:nvPr>
        </p:nvSpPr>
        <p:spPr>
          <a:xfrm>
            <a:off x="781201" y="1764323"/>
            <a:ext cx="515653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Pieni otsikko</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2235200"/>
            <a:ext cx="5156538" cy="3777122"/>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8" name="Tekstin paikkamerkki 4">
            <a:extLst>
              <a:ext uri="{FF2B5EF4-FFF2-40B4-BE49-F238E27FC236}">
                <a16:creationId xmlns:a16="http://schemas.microsoft.com/office/drawing/2014/main" id="{FE13A6AE-0F0A-413E-AE09-F64745829C86}"/>
              </a:ext>
            </a:extLst>
          </p:cNvPr>
          <p:cNvSpPr>
            <a:spLocks noGrp="1"/>
          </p:cNvSpPr>
          <p:nvPr>
            <p:ph type="body" sz="quarter" idx="3" hasCustomPrompt="1"/>
          </p:nvPr>
        </p:nvSpPr>
        <p:spPr>
          <a:xfrm>
            <a:off x="6172200" y="1764323"/>
            <a:ext cx="518318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Pieni otsikko</a:t>
            </a:r>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2235200"/>
            <a:ext cx="5187462" cy="3777122"/>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23530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Grafiikkasivu, kuva ja tekstitiivistelmä vierekkäin.</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6164822" cy="42480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Tekstin paikkamerkki 22">
            <a:extLst>
              <a:ext uri="{FF2B5EF4-FFF2-40B4-BE49-F238E27FC236}">
                <a16:creationId xmlns:a16="http://schemas.microsoft.com/office/drawing/2014/main" id="{3031A60E-285E-4799-8337-B7C931123A4A}"/>
              </a:ext>
            </a:extLst>
          </p:cNvPr>
          <p:cNvSpPr>
            <a:spLocks noGrp="1"/>
          </p:cNvSpPr>
          <p:nvPr>
            <p:ph type="body" sz="quarter" idx="13"/>
          </p:nvPr>
        </p:nvSpPr>
        <p:spPr>
          <a:xfrm>
            <a:off x="7426518" y="1959997"/>
            <a:ext cx="4286106" cy="3802327"/>
          </a:xfrm>
        </p:spPr>
        <p:txBody>
          <a:bodyPr/>
          <a:lstStyle>
            <a:lvl1pPr marL="269875" indent="-269875">
              <a:lnSpc>
                <a:spcPct val="95000"/>
              </a:lnSpc>
              <a:defRPr sz="1900"/>
            </a:lvl1pPr>
          </a:lstStyle>
          <a:p>
            <a:pPr lvl="0"/>
            <a:r>
              <a:rPr lang="fi-FI"/>
              <a:t>Muokkaa tekstin perustyylejä</a:t>
            </a:r>
          </a:p>
        </p:txBody>
      </p:sp>
      <p:sp>
        <p:nvSpPr>
          <p:cNvPr id="11" name="Alatunnisteen paikkamerkki 10">
            <a:extLst>
              <a:ext uri="{FF2B5EF4-FFF2-40B4-BE49-F238E27FC236}">
                <a16:creationId xmlns:a16="http://schemas.microsoft.com/office/drawing/2014/main" id="{CD9B7E4D-B77A-4CF1-B584-356F4C4B32D8}"/>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2" name="Dian numeron paikkamerkki 11">
            <a:extLst>
              <a:ext uri="{FF2B5EF4-FFF2-40B4-BE49-F238E27FC236}">
                <a16:creationId xmlns:a16="http://schemas.microsoft.com/office/drawing/2014/main" id="{9B664EFA-778C-4D9B-A7A3-46CB8D5370B3}"/>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11954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B813CEF-66CE-41A6-9589-6FF5AB746687}"/>
              </a:ext>
            </a:extLst>
          </p:cNvPr>
          <p:cNvSpPr>
            <a:spLocks noGrp="1"/>
          </p:cNvSpPr>
          <p:nvPr>
            <p:ph type="title"/>
          </p:nvPr>
        </p:nvSpPr>
        <p:spPr>
          <a:xfrm>
            <a:off x="782320" y="306000"/>
            <a:ext cx="10571480" cy="1325563"/>
          </a:xfrm>
          <a:prstGeom prst="rect">
            <a:avLst/>
          </a:prstGeom>
        </p:spPr>
        <p:txBody>
          <a:bodyPr vert="horz" lIns="0" tIns="0" rIns="0" bIns="0" rtlCol="0" anchor="ctr">
            <a:noAutofit/>
          </a:bodyPr>
          <a:lstStyle/>
          <a:p>
            <a:r>
              <a:rPr lang="fi-FI" noProof="0"/>
              <a:t>Muokkaa ots. perustyyl. napsautt.</a:t>
            </a:r>
          </a:p>
        </p:txBody>
      </p:sp>
      <p:sp>
        <p:nvSpPr>
          <p:cNvPr id="3" name="Tekstin paikkamerkki 2">
            <a:extLst>
              <a:ext uri="{FF2B5EF4-FFF2-40B4-BE49-F238E27FC236}">
                <a16:creationId xmlns:a16="http://schemas.microsoft.com/office/drawing/2014/main" id="{7D603C59-5B66-4F64-93F3-1F4DFBEE6E5F}"/>
              </a:ext>
            </a:extLst>
          </p:cNvPr>
          <p:cNvSpPr>
            <a:spLocks noGrp="1"/>
          </p:cNvSpPr>
          <p:nvPr>
            <p:ph type="body" idx="1"/>
          </p:nvPr>
        </p:nvSpPr>
        <p:spPr>
          <a:xfrm>
            <a:off x="782320" y="1762761"/>
            <a:ext cx="10571480" cy="4248000"/>
          </a:xfrm>
          <a:prstGeom prst="rect">
            <a:avLst/>
          </a:prstGeom>
        </p:spPr>
        <p:txBody>
          <a:bodyPr vert="horz" lIns="0" tIns="0" rIns="0" bIns="0" rtlCol="0">
            <a:no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4" name="Päivämäärän paikkamerkki 3">
            <a:extLst>
              <a:ext uri="{FF2B5EF4-FFF2-40B4-BE49-F238E27FC236}">
                <a16:creationId xmlns:a16="http://schemas.microsoft.com/office/drawing/2014/main" id="{4D131FDA-8F15-4702-ABF9-690082056A91}"/>
              </a:ext>
            </a:extLst>
          </p:cNvPr>
          <p:cNvSpPr>
            <a:spLocks noGrp="1"/>
          </p:cNvSpPr>
          <p:nvPr>
            <p:ph type="dt" sz="half" idx="2"/>
          </p:nvPr>
        </p:nvSpPr>
        <p:spPr>
          <a:xfrm>
            <a:off x="6344920" y="6453336"/>
            <a:ext cx="1009328" cy="228600"/>
          </a:xfrm>
          <a:prstGeom prst="rect">
            <a:avLst/>
          </a:prstGeom>
        </p:spPr>
        <p:txBody>
          <a:bodyPr vert="horz" lIns="0" tIns="0" rIns="0" bIns="0" rtlCol="0" anchor="ctr">
            <a:noAutofit/>
          </a:bodyPr>
          <a:lstStyle>
            <a:lvl1pPr algn="l">
              <a:defRPr sz="900">
                <a:solidFill>
                  <a:schemeClr val="tx2"/>
                </a:solidFill>
              </a:defRPr>
            </a:lvl1pPr>
          </a:lstStyle>
          <a:p>
            <a:endParaRPr lang="fi-FI" noProof="0" dirty="0"/>
          </a:p>
        </p:txBody>
      </p:sp>
      <p:sp>
        <p:nvSpPr>
          <p:cNvPr id="5" name="Alatunnisteen paikkamerkki 4">
            <a:extLst>
              <a:ext uri="{FF2B5EF4-FFF2-40B4-BE49-F238E27FC236}">
                <a16:creationId xmlns:a16="http://schemas.microsoft.com/office/drawing/2014/main" id="{26B6AA8B-3D61-4AA5-84FF-FE178AE4F2BA}"/>
              </a:ext>
            </a:extLst>
          </p:cNvPr>
          <p:cNvSpPr>
            <a:spLocks noGrp="1"/>
          </p:cNvSpPr>
          <p:nvPr>
            <p:ph type="ftr" sz="quarter" idx="3"/>
          </p:nvPr>
        </p:nvSpPr>
        <p:spPr>
          <a:xfrm>
            <a:off x="1168400" y="6453336"/>
            <a:ext cx="4114800" cy="228600"/>
          </a:xfrm>
          <a:prstGeom prst="rect">
            <a:avLst/>
          </a:prstGeom>
        </p:spPr>
        <p:txBody>
          <a:bodyPr vert="horz" lIns="0" tIns="0" rIns="0" bIns="0" rtlCol="0" anchor="ctr">
            <a:noAutofit/>
          </a:bodyPr>
          <a:lstStyle>
            <a:lvl1pPr algn="ctr">
              <a:defRPr sz="900">
                <a:solidFill>
                  <a:schemeClr val="tx2"/>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6" name="Dian numeron paikkamerkki 5">
            <a:extLst>
              <a:ext uri="{FF2B5EF4-FFF2-40B4-BE49-F238E27FC236}">
                <a16:creationId xmlns:a16="http://schemas.microsoft.com/office/drawing/2014/main" id="{8D84F219-5BCC-4F1C-B213-2C1F4342BEF7}"/>
              </a:ext>
            </a:extLst>
          </p:cNvPr>
          <p:cNvSpPr>
            <a:spLocks noGrp="1"/>
          </p:cNvSpPr>
          <p:nvPr>
            <p:ph type="sldNum" sz="quarter" idx="4"/>
          </p:nvPr>
        </p:nvSpPr>
        <p:spPr>
          <a:xfrm>
            <a:off x="781200" y="6453336"/>
            <a:ext cx="366880" cy="228600"/>
          </a:xfrm>
          <a:prstGeom prst="rect">
            <a:avLst/>
          </a:prstGeom>
        </p:spPr>
        <p:txBody>
          <a:bodyPr vert="horz" lIns="0" tIns="0" rIns="0" bIns="0" rtlCol="0" anchor="ctr">
            <a:noAutofit/>
          </a:bodyPr>
          <a:lstStyle>
            <a:lvl1pPr algn="l">
              <a:defRPr sz="900">
                <a:solidFill>
                  <a:schemeClr val="tx2"/>
                </a:solidFill>
              </a:defRPr>
            </a:lvl1pPr>
          </a:lstStyle>
          <a:p>
            <a:fld id="{4BCCB783-365B-40E8-A1C9-91A9348041A5}" type="slidenum">
              <a:rPr lang="fi-FI" smtClean="0"/>
              <a:pPr/>
              <a:t>‹#›</a:t>
            </a:fld>
            <a:endParaRPr lang="fi-FI" dirty="0"/>
          </a:p>
        </p:txBody>
      </p:sp>
      <p:pic>
        <p:nvPicPr>
          <p:cNvPr id="8" name="Kuva 7">
            <a:extLst>
              <a:ext uri="{FF2B5EF4-FFF2-40B4-BE49-F238E27FC236}">
                <a16:creationId xmlns:a16="http://schemas.microsoft.com/office/drawing/2014/main" id="{74FCF417-30B6-4F05-9607-5A03685BD2C7}"/>
              </a:ext>
              <a:ext uri="{C183D7F6-B498-43B3-948B-1728B52AA6E4}">
                <adec:decorative xmlns:adec="http://schemas.microsoft.com/office/drawing/2017/decorative" val="1"/>
              </a:ext>
            </a:extLst>
          </p:cNvPr>
          <p:cNvPicPr>
            <a:picLocks noChangeAspect="1"/>
          </p:cNvPicPr>
          <p:nvPr userDrawn="1"/>
        </p:nvPicPr>
        <p:blipFill>
          <a:blip r:embed="rId27" cstate="print">
            <a:alphaModFix/>
            <a:extLst>
              <a:ext uri="{28A0092B-C50C-407E-A947-70E740481C1C}">
                <a14:useLocalDpi xmlns:a14="http://schemas.microsoft.com/office/drawing/2010/main" val="0"/>
              </a:ext>
            </a:extLst>
          </a:blip>
          <a:stretch>
            <a:fillRect/>
          </a:stretch>
        </p:blipFill>
        <p:spPr>
          <a:xfrm>
            <a:off x="9893272" y="6142062"/>
            <a:ext cx="1947891" cy="638572"/>
          </a:xfrm>
          <a:prstGeom prst="rect">
            <a:avLst/>
          </a:prstGeom>
        </p:spPr>
      </p:pic>
    </p:spTree>
    <p:extLst>
      <p:ext uri="{BB962C8B-B14F-4D97-AF65-F5344CB8AC3E}">
        <p14:creationId xmlns:p14="http://schemas.microsoft.com/office/powerpoint/2010/main" val="2385665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ftr="0" dt="0"/>
  <p:txStyles>
    <p:titleStyle>
      <a:lvl1pPr algn="l" defTabSz="914400" rtl="0" eaLnBrk="1" latinLnBrk="0" hangingPunct="1">
        <a:lnSpc>
          <a:spcPct val="95000"/>
        </a:lnSpc>
        <a:spcBef>
          <a:spcPct val="0"/>
        </a:spcBef>
        <a:buNone/>
        <a:defRPr sz="3600" b="1" kern="1200">
          <a:solidFill>
            <a:schemeClr val="tx2"/>
          </a:solidFill>
          <a:latin typeface="+mj-lt"/>
          <a:ea typeface="+mj-ea"/>
          <a:cs typeface="+mj-cs"/>
        </a:defRPr>
      </a:lvl1pPr>
    </p:titleStyle>
    <p:body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vm.fi/tapahtumat/2021-12-08/webinaari-hyvinvointialueille-siirtyvien-tehtavien-talousarviokysely-kunnille"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74BD3C-A8F3-4404-8FA0-8CC583483BB3}"/>
              </a:ext>
            </a:extLst>
          </p:cNvPr>
          <p:cNvSpPr>
            <a:spLocks noGrp="1"/>
          </p:cNvSpPr>
          <p:nvPr>
            <p:ph type="ctrTitle"/>
          </p:nvPr>
        </p:nvSpPr>
        <p:spPr>
          <a:xfrm>
            <a:off x="2026920" y="3436815"/>
            <a:ext cx="6661368" cy="1864043"/>
          </a:xfrm>
        </p:spPr>
        <p:txBody>
          <a:bodyPr/>
          <a:lstStyle/>
          <a:p>
            <a:r>
              <a:rPr lang="fi-FI" sz="3600" dirty="0"/>
              <a:t>Valtiokonttorin automatisoitu raportointi/palvelukohtaiset tiedot kuntien ja hyvinvointialueiden rahoituslaskelmien tietopohjana </a:t>
            </a:r>
          </a:p>
        </p:txBody>
      </p:sp>
      <p:sp>
        <p:nvSpPr>
          <p:cNvPr id="3" name="Alaotsikko 2">
            <a:extLst>
              <a:ext uri="{FF2B5EF4-FFF2-40B4-BE49-F238E27FC236}">
                <a16:creationId xmlns:a16="http://schemas.microsoft.com/office/drawing/2014/main" id="{F3505A7E-F595-4348-8E2F-DDA80B282F27}"/>
              </a:ext>
            </a:extLst>
          </p:cNvPr>
          <p:cNvSpPr>
            <a:spLocks noGrp="1"/>
          </p:cNvSpPr>
          <p:nvPr>
            <p:ph type="subTitle" idx="1"/>
          </p:nvPr>
        </p:nvSpPr>
        <p:spPr>
          <a:xfrm>
            <a:off x="2026920" y="5564944"/>
            <a:ext cx="8641080" cy="702528"/>
          </a:xfrm>
        </p:spPr>
        <p:txBody>
          <a:bodyPr/>
          <a:lstStyle/>
          <a:p>
            <a:r>
              <a:rPr lang="fi-FI" dirty="0"/>
              <a:t>AURA-tutuksi 14.12.2021</a:t>
            </a:r>
          </a:p>
          <a:p>
            <a:r>
              <a:rPr lang="fi-FI" dirty="0"/>
              <a:t>Hanna Talka</a:t>
            </a:r>
          </a:p>
          <a:p>
            <a:r>
              <a:rPr lang="fi-FI" dirty="0"/>
              <a:t>Neuvotteleva virkamies/VM</a:t>
            </a:r>
          </a:p>
        </p:txBody>
      </p:sp>
    </p:spTree>
    <p:extLst>
      <p:ext uri="{BB962C8B-B14F-4D97-AF65-F5344CB8AC3E}">
        <p14:creationId xmlns:p14="http://schemas.microsoft.com/office/powerpoint/2010/main" val="47756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Kunnista siirretään hyvinvointialueille koko maan tasolla yhtä paljon kustannuksia ja tuloja</a:t>
            </a:r>
          </a:p>
        </p:txBody>
      </p:sp>
      <p:sp>
        <p:nvSpPr>
          <p:cNvPr id="4" name="Dian numeron paikkamerkki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CCB783-365B-40E8-A1C9-91A9348041A5}" type="slidenum">
              <a:rPr kumimoji="0" lang="fi-FI" sz="900" b="0" i="0" u="none" strike="noStrike" kern="1200" cap="none" spc="0" normalizeH="0" baseline="0" noProof="0" smtClean="0">
                <a:ln>
                  <a:noFill/>
                </a:ln>
                <a:solidFill>
                  <a:srgbClr val="365AB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fi-FI" sz="900" b="0" i="0" u="none" strike="noStrike" kern="1200" cap="none" spc="0" normalizeH="0" baseline="0" noProof="0" dirty="0">
              <a:ln>
                <a:noFill/>
              </a:ln>
              <a:solidFill>
                <a:srgbClr val="365ABD"/>
              </a:solidFill>
              <a:effectLst/>
              <a:uLnTx/>
              <a:uFillTx/>
              <a:latin typeface="Arial"/>
              <a:ea typeface="+mn-ea"/>
              <a:cs typeface="+mn-cs"/>
            </a:endParaRPr>
          </a:p>
        </p:txBody>
      </p:sp>
      <p:sp>
        <p:nvSpPr>
          <p:cNvPr id="5" name="Tekstiruutu 4"/>
          <p:cNvSpPr txBox="1"/>
          <p:nvPr/>
        </p:nvSpPr>
        <p:spPr>
          <a:xfrm>
            <a:off x="811094" y="2092369"/>
            <a:ext cx="7730409" cy="914526"/>
          </a:xfrm>
          <a:prstGeom prst="rect">
            <a:avLst/>
          </a:prstGeom>
          <a:solidFill>
            <a:schemeClr val="accent4"/>
          </a:solidFill>
        </p:spPr>
        <p:txBody>
          <a:bodyPr wrap="square" rtlCol="0" anchor="ctr">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fi-FI" sz="2667" b="0" i="0" u="none" strike="noStrike" kern="1200" cap="none" spc="0" normalizeH="0" baseline="0" noProof="0" dirty="0">
                <a:ln>
                  <a:noFill/>
                </a:ln>
                <a:solidFill>
                  <a:srgbClr val="FFFFFF"/>
                </a:solidFill>
                <a:effectLst/>
                <a:uLnTx/>
                <a:uFillTx/>
                <a:latin typeface="Arial"/>
                <a:ea typeface="+mn-ea"/>
                <a:cs typeface="+mn-cs"/>
              </a:rPr>
              <a:t>Siirtyvät sote-palvelujen ja pelastustoimen kustannukset 20,63 mrd. euroa</a:t>
            </a:r>
          </a:p>
        </p:txBody>
      </p:sp>
      <p:sp>
        <p:nvSpPr>
          <p:cNvPr id="6" name="Tekstiruutu 5"/>
          <p:cNvSpPr txBox="1"/>
          <p:nvPr/>
        </p:nvSpPr>
        <p:spPr>
          <a:xfrm>
            <a:off x="811093" y="3092985"/>
            <a:ext cx="3887039" cy="2887030"/>
          </a:xfrm>
          <a:prstGeom prst="rect">
            <a:avLst/>
          </a:prstGeom>
          <a:solidFill>
            <a:schemeClr val="tx2">
              <a:lumMod val="75000"/>
            </a:schemeClr>
          </a:solid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fi-FI" sz="2400" b="0" i="0" u="none" strike="noStrike" kern="1200" cap="none" spc="0" normalizeH="0" baseline="0" noProof="0" dirty="0">
                <a:ln>
                  <a:noFill/>
                </a:ln>
                <a:solidFill>
                  <a:srgbClr val="FFFFFF"/>
                </a:solidFill>
                <a:effectLst/>
                <a:uLnTx/>
                <a:uFillTx/>
                <a:latin typeface="Arial"/>
                <a:ea typeface="+mn-ea"/>
                <a:cs typeface="+mn-cs"/>
              </a:rPr>
              <a:t>Siirrettävät valtionosuudet 7,16 mrd. euroa</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srgbClr val="FFFFFF"/>
              </a:solidFill>
              <a:effectLst/>
              <a:uLnTx/>
              <a:uFillTx/>
              <a:latin typeface="Arial"/>
              <a:ea typeface="+mn-ea"/>
              <a:cs typeface="+mn-cs"/>
            </a:endParaRPr>
          </a:p>
          <a:p>
            <a:pPr marL="380990" marR="0" lvl="0" indent="-38099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fi-FI" sz="1600" b="0" i="0" u="none" strike="noStrike" kern="1200" cap="none" spc="0" normalizeH="0" baseline="0" noProof="0" dirty="0" err="1">
                <a:ln>
                  <a:noFill/>
                </a:ln>
                <a:solidFill>
                  <a:srgbClr val="FFFFFF"/>
                </a:solidFill>
                <a:effectLst/>
                <a:uLnTx/>
                <a:uFillTx/>
                <a:latin typeface="Arial"/>
                <a:ea typeface="+mn-ea"/>
                <a:cs typeface="+mn-cs"/>
              </a:rPr>
              <a:t>Soten</a:t>
            </a:r>
            <a:r>
              <a:rPr kumimoji="0" lang="fi-FI" sz="1600" b="0" i="0" u="none" strike="noStrike" kern="1200" cap="none" spc="0" normalizeH="0" baseline="0" noProof="0" dirty="0">
                <a:ln>
                  <a:noFill/>
                </a:ln>
                <a:solidFill>
                  <a:srgbClr val="FFFFFF"/>
                </a:solidFill>
                <a:effectLst/>
                <a:uLnTx/>
                <a:uFillTx/>
                <a:latin typeface="Arial"/>
                <a:ea typeface="+mn-ea"/>
                <a:cs typeface="+mn-cs"/>
              </a:rPr>
              <a:t> osuus laskennallisista kustannuksista ja lisäosista, </a:t>
            </a:r>
            <a:br>
              <a:rPr kumimoji="0" lang="fi-FI" sz="1600" b="0" i="0" u="none" strike="noStrike" kern="1200" cap="none" spc="0" normalizeH="0" baseline="0" noProof="0" dirty="0">
                <a:ln>
                  <a:noFill/>
                </a:ln>
                <a:solidFill>
                  <a:srgbClr val="FFFFFF"/>
                </a:solidFill>
                <a:effectLst/>
                <a:uLnTx/>
                <a:uFillTx/>
                <a:latin typeface="Arial"/>
                <a:ea typeface="+mn-ea"/>
                <a:cs typeface="Arial"/>
              </a:rPr>
            </a:br>
            <a:r>
              <a:rPr kumimoji="0" lang="fi-FI" sz="1600" b="0" i="0" u="none" strike="noStrike" kern="1200" cap="none" spc="0" normalizeH="0" baseline="0" noProof="0" dirty="0">
                <a:ln>
                  <a:noFill/>
                </a:ln>
                <a:solidFill>
                  <a:srgbClr val="FFFFFF"/>
                </a:solidFill>
                <a:effectLst/>
                <a:uLnTx/>
                <a:uFillTx/>
                <a:latin typeface="Arial"/>
                <a:ea typeface="+mn-ea"/>
                <a:cs typeface="+mn-cs"/>
              </a:rPr>
              <a:t>yht. 5,32 mrd. euroa</a:t>
            </a:r>
          </a:p>
          <a:p>
            <a:pPr marL="380990" marR="0" lvl="0" indent="-38099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rgbClr val="FFFFFF"/>
                </a:solidFill>
                <a:effectLst/>
                <a:uLnTx/>
                <a:uFillTx/>
                <a:latin typeface="Arial"/>
                <a:ea typeface="+mn-ea"/>
                <a:cs typeface="+mn-cs"/>
              </a:rPr>
              <a:t>Lisäksi 70 % veromenetysten korvauksista, yht. 1,84 mrd. euroa</a:t>
            </a:r>
          </a:p>
          <a:p>
            <a:pPr marL="380990" marR="0" lvl="0" indent="-38099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endParaRPr kumimoji="0" lang="fi-FI"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7" name="Tekstiruutu 6"/>
          <p:cNvSpPr txBox="1"/>
          <p:nvPr/>
        </p:nvSpPr>
        <p:spPr>
          <a:xfrm>
            <a:off x="4801198" y="3092982"/>
            <a:ext cx="3740306" cy="2887033"/>
          </a:xfrm>
          <a:prstGeom prst="rect">
            <a:avLst/>
          </a:prstGeom>
          <a:solidFill>
            <a:schemeClr val="tx2">
              <a:lumMod val="75000"/>
            </a:schemeClr>
          </a:solid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fi-FI" sz="2400" b="0" i="0" u="none" strike="noStrike" kern="1200" cap="none" spc="0" normalizeH="0" baseline="0" noProof="0" dirty="0">
                <a:ln>
                  <a:noFill/>
                </a:ln>
                <a:solidFill>
                  <a:srgbClr val="FFFFFF"/>
                </a:solidFill>
                <a:effectLst/>
                <a:uLnTx/>
                <a:uFillTx/>
                <a:latin typeface="Arial"/>
                <a:ea typeface="+mn-ea"/>
                <a:cs typeface="+mn-cs"/>
              </a:rPr>
              <a:t>Siirrettävät verotulot </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fi-FI" sz="2400" b="0" i="0" u="none" strike="noStrike" kern="1200" cap="none" spc="0" normalizeH="0" baseline="0" noProof="0" dirty="0">
                <a:ln>
                  <a:noFill/>
                </a:ln>
                <a:solidFill>
                  <a:srgbClr val="FFFFFF"/>
                </a:solidFill>
                <a:effectLst/>
                <a:uLnTx/>
                <a:uFillTx/>
                <a:latin typeface="Arial"/>
                <a:ea typeface="+mn-ea"/>
                <a:cs typeface="+mn-cs"/>
              </a:rPr>
              <a:t>13,5 mrd. euroa</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srgbClr val="FFFFFF"/>
              </a:solidFill>
              <a:effectLst/>
              <a:uLnTx/>
              <a:uFillTx/>
              <a:latin typeface="Arial"/>
              <a:ea typeface="+mn-ea"/>
              <a:cs typeface="+mn-cs"/>
            </a:endParaRPr>
          </a:p>
          <a:p>
            <a:pPr marL="380990" marR="0" lvl="0" indent="-38099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rgbClr val="FFFFFF"/>
                </a:solidFill>
                <a:effectLst/>
                <a:uLnTx/>
                <a:uFillTx/>
                <a:latin typeface="Arial"/>
                <a:ea typeface="+mn-ea"/>
                <a:cs typeface="+mn-cs"/>
              </a:rPr>
              <a:t>Yhteisöverosta siirretään </a:t>
            </a:r>
            <a:br>
              <a:rPr kumimoji="0" lang="fi-FI" sz="1600" b="0" i="0" u="none" strike="noStrike" kern="1200" cap="none" spc="0" normalizeH="0" baseline="0" noProof="0" dirty="0">
                <a:ln>
                  <a:noFill/>
                </a:ln>
                <a:solidFill>
                  <a:srgbClr val="FFFFFF"/>
                </a:solidFill>
                <a:effectLst/>
                <a:uLnTx/>
                <a:uFillTx/>
                <a:latin typeface="Arial"/>
                <a:ea typeface="+mn-ea"/>
                <a:cs typeface="+mn-cs"/>
              </a:rPr>
            </a:br>
            <a:r>
              <a:rPr kumimoji="0" lang="fi-FI" sz="1600" b="0" i="0" u="none" strike="noStrike" kern="1200" cap="none" spc="0" normalizeH="0" baseline="0" noProof="0" dirty="0">
                <a:ln>
                  <a:noFill/>
                </a:ln>
                <a:solidFill>
                  <a:srgbClr val="FFFFFF"/>
                </a:solidFill>
                <a:effectLst/>
                <a:uLnTx/>
                <a:uFillTx/>
                <a:latin typeface="Arial"/>
                <a:ea typeface="+mn-ea"/>
                <a:cs typeface="+mn-cs"/>
              </a:rPr>
              <a:t>n. 0,67 mrd. euroa</a:t>
            </a:r>
          </a:p>
          <a:p>
            <a:pPr marL="380990" marR="0" lvl="0" indent="-38099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rgbClr val="FFFFFF"/>
                </a:solidFill>
                <a:effectLst/>
                <a:uLnTx/>
                <a:uFillTx/>
                <a:latin typeface="Arial"/>
                <a:ea typeface="+mn-ea"/>
                <a:cs typeface="+mn-cs"/>
              </a:rPr>
              <a:t>Kunnallisveron tuottoa alennetaan 12,8 mrd. euroa; kaikkien kuntien kunnallisveroprosentteja alennetaan 12,39 %-yksiköllä</a:t>
            </a:r>
          </a:p>
        </p:txBody>
      </p:sp>
      <p:sp>
        <p:nvSpPr>
          <p:cNvPr id="8" name="Tekstiruutu 7"/>
          <p:cNvSpPr txBox="1"/>
          <p:nvPr/>
        </p:nvSpPr>
        <p:spPr>
          <a:xfrm>
            <a:off x="8672292" y="2077043"/>
            <a:ext cx="2687635" cy="1818521"/>
          </a:xfrm>
          <a:prstGeom prst="rect">
            <a:avLst/>
          </a:prstGeom>
          <a:solidFill>
            <a:schemeClr val="tx1">
              <a:lumMod val="50000"/>
              <a:lumOff val="50000"/>
            </a:schemeClr>
          </a:solidFill>
          <a:ln>
            <a:noFill/>
          </a:ln>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FFFFFF"/>
                </a:solidFill>
                <a:effectLst/>
                <a:uLnTx/>
                <a:uFillTx/>
                <a:latin typeface="Arial"/>
                <a:ea typeface="+mn-ea"/>
                <a:cs typeface="+mn-cs"/>
              </a:rPr>
              <a:t>PERIAATE:</a:t>
            </a:r>
          </a:p>
          <a:p>
            <a:pPr marL="0" marR="0" lvl="0" indent="0" algn="l" defTabSz="1219170"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dirty="0">
                <a:ln>
                  <a:noFill/>
                </a:ln>
                <a:solidFill>
                  <a:srgbClr val="FFFFFF"/>
                </a:solidFill>
                <a:effectLst/>
                <a:uLnTx/>
                <a:uFillTx/>
                <a:latin typeface="Arial"/>
                <a:ea typeface="+mn-ea"/>
                <a:cs typeface="+mn-cs"/>
              </a:rPr>
              <a:t>Kuntien väliset kunnallisveroprosenttien vaihteluvälit ja kuntalaisten veroasteet pysyvät ennallaan 12,39 %-yksikön (arvio) siirron jälkeen.</a:t>
            </a:r>
          </a:p>
        </p:txBody>
      </p:sp>
      <p:sp>
        <p:nvSpPr>
          <p:cNvPr id="9" name="Tekstiruutu 8"/>
          <p:cNvSpPr txBox="1"/>
          <p:nvPr/>
        </p:nvSpPr>
        <p:spPr>
          <a:xfrm>
            <a:off x="1343472" y="6290637"/>
            <a:ext cx="5014193"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Arial"/>
                <a:ea typeface="+mn-ea"/>
                <a:cs typeface="+mn-cs"/>
              </a:rPr>
              <a:t>*Laskelmat arvioita ja tarkentuvat keväällä 2022!!</a:t>
            </a:r>
          </a:p>
        </p:txBody>
      </p:sp>
    </p:spTree>
    <p:extLst>
      <p:ext uri="{BB962C8B-B14F-4D97-AF65-F5344CB8AC3E}">
        <p14:creationId xmlns:p14="http://schemas.microsoft.com/office/powerpoint/2010/main" val="408962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TP 2021 ja TA 2022 erilliskysely kunnille: hyvinvointialueille siirtyvät nettokustannukset</a:t>
            </a:r>
          </a:p>
        </p:txBody>
      </p:sp>
      <p:sp>
        <p:nvSpPr>
          <p:cNvPr id="3" name="Sisällön paikkamerkki 2"/>
          <p:cNvSpPr>
            <a:spLocks noGrp="1"/>
          </p:cNvSpPr>
          <p:nvPr>
            <p:ph idx="1"/>
          </p:nvPr>
        </p:nvSpPr>
        <p:spPr/>
        <p:txBody>
          <a:bodyPr/>
          <a:lstStyle/>
          <a:p>
            <a:r>
              <a:rPr lang="fi-FI" dirty="0"/>
              <a:t>Saatekirje ja kysely lähetetään kuntien kirjaamoihin 15.12.2021 </a:t>
            </a:r>
          </a:p>
          <a:p>
            <a:r>
              <a:rPr lang="fi-FI" dirty="0"/>
              <a:t>Vastausaika päättyy 14.1.2022</a:t>
            </a:r>
          </a:p>
          <a:p>
            <a:r>
              <a:rPr lang="fi-FI" dirty="0"/>
              <a:t>Kyselyn vastaamisessa tulee noudattaa annettua vastausaikaa:</a:t>
            </a:r>
          </a:p>
          <a:p>
            <a:pPr lvl="1"/>
            <a:r>
              <a:rPr lang="fi-FI" dirty="0"/>
              <a:t>Rahoituslaskelmia tarvitaan kunta- ja hyvinvointialuerahoituksen valmistelussa sekä valtiolla että kunnissa ja hyvinvointialueilla</a:t>
            </a:r>
          </a:p>
          <a:p>
            <a:r>
              <a:rPr lang="fi-FI" dirty="0">
                <a:hlinkClick r:id="rId3"/>
              </a:rPr>
              <a:t>https://vm.fi/tapahtumat/2021-12-08/webinaari-hyvinvointialueille-siirtyvien-tehtavien-talousarviokysely-kunnille</a:t>
            </a:r>
            <a:endParaRPr lang="fi-FI" dirty="0"/>
          </a:p>
          <a:p>
            <a:pPr lvl="2"/>
            <a:r>
              <a:rPr lang="fi-FI" dirty="0" err="1"/>
              <a:t>Webinaarin</a:t>
            </a:r>
            <a:r>
              <a:rPr lang="fi-FI" dirty="0"/>
              <a:t> tallenne, diat ja UKK-materiaali</a:t>
            </a:r>
          </a:p>
          <a:p>
            <a:pPr lvl="0">
              <a:buClr>
                <a:srgbClr val="365ABD"/>
              </a:buClr>
            </a:pPr>
            <a:r>
              <a:rPr lang="fi-FI" dirty="0" err="1">
                <a:solidFill>
                  <a:prstClr val="black"/>
                </a:solidFill>
              </a:rPr>
              <a:t>Sosiaali</a:t>
            </a:r>
            <a:r>
              <a:rPr lang="fi-FI" dirty="0">
                <a:solidFill>
                  <a:prstClr val="black"/>
                </a:solidFill>
              </a:rPr>
              <a:t>- ja terveystoimen sekä pelastustoimen nettokustannukset tilinpäätösvuodelta 2021 ja talousarviovuodelta 2022</a:t>
            </a:r>
          </a:p>
          <a:p>
            <a:pPr lvl="2"/>
            <a:r>
              <a:rPr lang="fi-FI" dirty="0"/>
              <a:t>Siirtyvät </a:t>
            </a:r>
            <a:r>
              <a:rPr lang="fi-FI" b="1" dirty="0"/>
              <a:t>palvelut </a:t>
            </a:r>
            <a:r>
              <a:rPr lang="fi-FI" dirty="0"/>
              <a:t>ja niiden nettokustannukset</a:t>
            </a:r>
          </a:p>
          <a:p>
            <a:pPr lvl="2"/>
            <a:endParaRPr lang="fi-FI" dirty="0"/>
          </a:p>
          <a:p>
            <a:endParaRPr lang="fi-FI" dirty="0"/>
          </a:p>
          <a:p>
            <a:pPr marL="0" indent="0">
              <a:buNone/>
            </a:pPr>
            <a:endParaRPr lang="fi-FI" dirty="0"/>
          </a:p>
        </p:txBody>
      </p:sp>
      <p:sp>
        <p:nvSpPr>
          <p:cNvPr id="4" name="Dian numeron paikkamerkki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CCB783-365B-40E8-A1C9-91A9348041A5}" type="slidenum">
              <a:rPr kumimoji="0" lang="fi-FI" sz="900" b="0" i="0" u="none" strike="noStrike" kern="1200" cap="none" spc="0" normalizeH="0" baseline="0" noProof="0" smtClean="0">
                <a:ln>
                  <a:noFill/>
                </a:ln>
                <a:solidFill>
                  <a:srgbClr val="365AB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fi-FI" sz="900" b="0" i="0" u="none" strike="noStrike" kern="1200" cap="none" spc="0" normalizeH="0" baseline="0" noProof="0" dirty="0">
              <a:ln>
                <a:noFill/>
              </a:ln>
              <a:solidFill>
                <a:srgbClr val="365ABD"/>
              </a:solidFill>
              <a:effectLst/>
              <a:uLnTx/>
              <a:uFillTx/>
              <a:latin typeface="Arial"/>
              <a:ea typeface="+mn-ea"/>
              <a:cs typeface="+mn-cs"/>
            </a:endParaRPr>
          </a:p>
        </p:txBody>
      </p:sp>
    </p:spTree>
    <p:extLst>
      <p:ext uri="{BB962C8B-B14F-4D97-AF65-F5344CB8AC3E}">
        <p14:creationId xmlns:p14="http://schemas.microsoft.com/office/powerpoint/2010/main" val="2532063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82320" y="306001"/>
            <a:ext cx="10571480" cy="818743"/>
          </a:xfrm>
        </p:spPr>
        <p:txBody>
          <a:bodyPr/>
          <a:lstStyle/>
          <a:p>
            <a:r>
              <a:rPr lang="fi-FI" dirty="0"/>
              <a:t>Rahoituslaskelmien päivitys ja tietopohja/</a:t>
            </a:r>
            <a:r>
              <a:rPr lang="fi-FI" dirty="0" err="1"/>
              <a:t>soten</a:t>
            </a:r>
            <a:r>
              <a:rPr lang="fi-FI" dirty="0"/>
              <a:t> ja pelastuksen tilinpäätöstieto palveluluokituksen kautta</a:t>
            </a:r>
          </a:p>
        </p:txBody>
      </p:sp>
      <p:sp>
        <p:nvSpPr>
          <p:cNvPr id="3" name="Sisällön paikkamerkki 2"/>
          <p:cNvSpPr>
            <a:spLocks noGrp="1"/>
          </p:cNvSpPr>
          <p:nvPr>
            <p:ph idx="1"/>
          </p:nvPr>
        </p:nvSpPr>
        <p:spPr>
          <a:xfrm>
            <a:off x="781200" y="1783343"/>
            <a:ext cx="10571480" cy="4669993"/>
          </a:xfrm>
        </p:spPr>
        <p:txBody>
          <a:bodyPr/>
          <a:lstStyle/>
          <a:p>
            <a:r>
              <a:rPr lang="fi-FI" dirty="0"/>
              <a:t>Seuraavat laskelmapäivitykset huhtikuussa 2022. Siinä yhteydessä alustavat </a:t>
            </a:r>
            <a:r>
              <a:rPr lang="fi-FI" dirty="0" err="1"/>
              <a:t>vos</a:t>
            </a:r>
            <a:r>
              <a:rPr lang="fi-FI" dirty="0"/>
              <a:t>-laskelmat 2023 ja hyvinvointialueiden rahoituslaskelmat. Leikattava kunnallisveroprosentti lyödään lukkoon. </a:t>
            </a:r>
          </a:p>
          <a:p>
            <a:r>
              <a:rPr lang="fi-FI" dirty="0"/>
              <a:t>Laskelman kustannuspohja päivitetään kesällä 2022 </a:t>
            </a:r>
          </a:p>
          <a:p>
            <a:pPr lvl="2">
              <a:buFont typeface="Wingdings" panose="05000000000000000000" pitchFamily="2" charset="2"/>
              <a:buChar char="Ø"/>
            </a:pPr>
            <a:r>
              <a:rPr lang="fi-FI" sz="2000" b="1" dirty="0"/>
              <a:t>KKTPP 31.5.2022</a:t>
            </a:r>
          </a:p>
          <a:p>
            <a:r>
              <a:rPr lang="fi-FI" dirty="0"/>
              <a:t>Vuonna 2023 ”siirtolaskelmat” päivitetään vuoden 2022 tilinpäätöstiedoilla </a:t>
            </a:r>
          </a:p>
          <a:p>
            <a:pPr lvl="2">
              <a:buFont typeface="Wingdings" panose="05000000000000000000" pitchFamily="2" charset="2"/>
              <a:buChar char="Ø"/>
            </a:pPr>
            <a:r>
              <a:rPr lang="fi-FI" sz="2000" b="1" dirty="0"/>
              <a:t>KKTPP 31.5.2023</a:t>
            </a:r>
          </a:p>
          <a:p>
            <a:r>
              <a:rPr lang="fi-FI" dirty="0"/>
              <a:t>Kuntien rahoituksen tarkastus viedään valtionosuusjärjestelmään   </a:t>
            </a:r>
          </a:p>
        </p:txBody>
      </p:sp>
      <p:sp>
        <p:nvSpPr>
          <p:cNvPr id="4" name="Dian numeron paikkamerkki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CCB783-365B-40E8-A1C9-91A9348041A5}" type="slidenum">
              <a:rPr kumimoji="0" lang="fi-FI" sz="900" b="0" i="0" u="none" strike="noStrike" kern="1200" cap="none" spc="0" normalizeH="0" baseline="0" noProof="0" smtClean="0">
                <a:ln>
                  <a:noFill/>
                </a:ln>
                <a:solidFill>
                  <a:srgbClr val="365AB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fi-FI" sz="900" b="0" i="0" u="none" strike="noStrike" kern="1200" cap="none" spc="0" normalizeH="0" baseline="0" noProof="0" dirty="0">
              <a:ln>
                <a:noFill/>
              </a:ln>
              <a:solidFill>
                <a:srgbClr val="365ABD"/>
              </a:solidFill>
              <a:effectLst/>
              <a:uLnTx/>
              <a:uFillTx/>
              <a:latin typeface="Arial"/>
              <a:ea typeface="+mn-ea"/>
              <a:cs typeface="+mn-cs"/>
            </a:endParaRPr>
          </a:p>
        </p:txBody>
      </p:sp>
    </p:spTree>
    <p:extLst>
      <p:ext uri="{BB962C8B-B14F-4D97-AF65-F5344CB8AC3E}">
        <p14:creationId xmlns:p14="http://schemas.microsoft.com/office/powerpoint/2010/main" val="243718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66257" y="1772816"/>
            <a:ext cx="10571480" cy="4597985"/>
          </a:xfrm>
        </p:spPr>
        <p:txBody>
          <a:bodyPr/>
          <a:lstStyle/>
          <a:p>
            <a:pPr marL="0" indent="0">
              <a:buNone/>
            </a:pPr>
            <a:r>
              <a:rPr lang="fi-FI" sz="2400" dirty="0"/>
              <a:t>Keväällä 2022 ja 2023 raportoitavat tilinpäätöstiedot sekä kuntien ja kuntayhtymien kokonaistaloutta koskevien tietojen että palveluluokitusta koskevan tiedon osalta on tärkeää raportoida </a:t>
            </a:r>
            <a:r>
              <a:rPr lang="fi-FI" sz="2400" b="1" dirty="0"/>
              <a:t>kattavasti</a:t>
            </a:r>
            <a:r>
              <a:rPr lang="fi-FI" sz="2400" dirty="0"/>
              <a:t> ja </a:t>
            </a:r>
            <a:r>
              <a:rPr lang="fi-FI" sz="2400" b="1" dirty="0"/>
              <a:t>ajoissa</a:t>
            </a:r>
            <a:r>
              <a:rPr lang="fi-FI" sz="2400" dirty="0"/>
              <a:t>. </a:t>
            </a:r>
          </a:p>
          <a:p>
            <a:pPr marL="0" indent="0">
              <a:buNone/>
            </a:pPr>
            <a:r>
              <a:rPr lang="fi-FI" sz="2400" dirty="0"/>
              <a:t>Palveluluokkakohtaista tietoa käytetään laskelmien oikaisussa. </a:t>
            </a:r>
          </a:p>
          <a:p>
            <a:r>
              <a:rPr lang="fi-FI" sz="2400" b="1" dirty="0"/>
              <a:t>Riskit: Kaikki kunnat eivät toimita raportteja Valtiokonttorille tai raportoinnissa ei noudateta aikatauluja</a:t>
            </a:r>
          </a:p>
          <a:p>
            <a:pPr lvl="1"/>
            <a:r>
              <a:rPr lang="fi-FI" sz="2400" dirty="0"/>
              <a:t>Kuntien ja hyvinvointialueiden rahoituslaskelmat eivät ole laadukkaita, mikäli raportointi ei ole täydellistä. </a:t>
            </a:r>
          </a:p>
          <a:p>
            <a:pPr lvl="2"/>
            <a:r>
              <a:rPr lang="fi-FI" sz="2400" dirty="0"/>
              <a:t>Puuttuvien kuntien tiedot muodostetaan laskennallisesti ja lisätään laskelmiin arvioon perustuen</a:t>
            </a:r>
          </a:p>
          <a:p>
            <a:pPr lvl="2"/>
            <a:r>
              <a:rPr lang="fi-FI" sz="2400" dirty="0"/>
              <a:t>Rahoituslaskelmat etenevät valtion budjetointiprosessin aikataulussa</a:t>
            </a:r>
          </a:p>
          <a:p>
            <a:endParaRPr lang="fi-FI" dirty="0"/>
          </a:p>
        </p:txBody>
      </p:sp>
      <p:sp>
        <p:nvSpPr>
          <p:cNvPr id="4" name="Dian numeron paikkamerkki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CCB783-365B-40E8-A1C9-91A9348041A5}" type="slidenum">
              <a:rPr kumimoji="0" lang="fi-FI" sz="900" b="0" i="0" u="none" strike="noStrike" kern="1200" cap="none" spc="0" normalizeH="0" baseline="0" noProof="0" smtClean="0">
                <a:ln>
                  <a:noFill/>
                </a:ln>
                <a:solidFill>
                  <a:srgbClr val="365AB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fi-FI" sz="900" b="0" i="0" u="none" strike="noStrike" kern="1200" cap="none" spc="0" normalizeH="0" baseline="0" noProof="0" dirty="0">
              <a:ln>
                <a:noFill/>
              </a:ln>
              <a:solidFill>
                <a:srgbClr val="365ABD"/>
              </a:solidFill>
              <a:effectLst/>
              <a:uLnTx/>
              <a:uFillTx/>
              <a:latin typeface="Arial"/>
              <a:ea typeface="+mn-ea"/>
              <a:cs typeface="+mn-cs"/>
            </a:endParaRPr>
          </a:p>
        </p:txBody>
      </p:sp>
      <p:sp>
        <p:nvSpPr>
          <p:cNvPr id="6" name="Otsikko 1"/>
          <p:cNvSpPr>
            <a:spLocks noGrp="1"/>
          </p:cNvSpPr>
          <p:nvPr/>
        </p:nvSpPr>
        <p:spPr>
          <a:xfrm>
            <a:off x="812413" y="464725"/>
            <a:ext cx="10571480" cy="1008112"/>
          </a:xfrm>
          <a:prstGeom prst="rect">
            <a:avLst/>
          </a:prstGeom>
        </p:spPr>
        <p:txBody>
          <a:bodyPr vert="horz" lIns="0" tIns="0" rIns="0" bIns="0" rtlCol="0" anchor="ctr">
            <a:noAutofit/>
          </a:bodyPr>
          <a:lstStyle>
            <a:lvl1pPr algn="l" defTabSz="914400" rtl="0" eaLnBrk="1" latinLnBrk="0" hangingPunct="1">
              <a:lnSpc>
                <a:spcPct val="95000"/>
              </a:lnSpc>
              <a:spcBef>
                <a:spcPct val="0"/>
              </a:spcBef>
              <a:buNone/>
              <a:defRPr sz="3600" b="1" kern="1200">
                <a:solidFill>
                  <a:schemeClr val="tx2"/>
                </a:solidFill>
                <a:latin typeface="+mj-lt"/>
                <a:ea typeface="+mj-ea"/>
                <a:cs typeface="+mj-cs"/>
              </a:defRPr>
            </a:lvl1pPr>
          </a:lstStyle>
          <a:p>
            <a:pPr marL="0" marR="0" lvl="0" indent="0" algn="l" defTabSz="914400" rtl="0" eaLnBrk="1" fontAlgn="auto" latinLnBrk="0" hangingPunct="1">
              <a:lnSpc>
                <a:spcPct val="95000"/>
              </a:lnSpc>
              <a:spcBef>
                <a:spcPct val="0"/>
              </a:spcBef>
              <a:spcAft>
                <a:spcPts val="0"/>
              </a:spcAft>
              <a:buClrTx/>
              <a:buSzTx/>
              <a:buFontTx/>
              <a:buNone/>
              <a:tabLst/>
              <a:defRPr/>
            </a:pPr>
            <a:r>
              <a:rPr kumimoji="0" lang="fi-FI" sz="3600" b="1" i="0" u="none" strike="noStrike" kern="1200" cap="none" spc="0" normalizeH="0" baseline="0" noProof="0" dirty="0">
                <a:ln>
                  <a:noFill/>
                </a:ln>
                <a:solidFill>
                  <a:srgbClr val="365ABD"/>
                </a:solidFill>
                <a:effectLst/>
                <a:uLnTx/>
                <a:uFillTx/>
                <a:latin typeface="Arial Narrow"/>
                <a:ea typeface="+mj-ea"/>
                <a:cs typeface="+mj-cs"/>
              </a:rPr>
              <a:t>Kuntien ja hyvinvointialueiden rahoituksen laskelmat/ automatisoitu talousraportointi/Valtiokonttori</a:t>
            </a:r>
            <a:br>
              <a:rPr kumimoji="0" lang="fi-FI" sz="3600" b="1" i="0" u="none" strike="noStrike" kern="1200" cap="none" spc="0" normalizeH="0" baseline="0" noProof="0" dirty="0">
                <a:ln>
                  <a:noFill/>
                </a:ln>
                <a:solidFill>
                  <a:srgbClr val="365ABD"/>
                </a:solidFill>
                <a:effectLst/>
                <a:uLnTx/>
                <a:uFillTx/>
                <a:latin typeface="Arial Narrow"/>
                <a:ea typeface="+mj-ea"/>
                <a:cs typeface="+mj-cs"/>
              </a:rPr>
            </a:br>
            <a:endParaRPr kumimoji="0" lang="fi-FI" sz="2000" b="1" i="0" u="none" strike="noStrike" kern="1200" cap="none" spc="0" normalizeH="0" baseline="0" noProof="0" dirty="0">
              <a:ln>
                <a:noFill/>
              </a:ln>
              <a:solidFill>
                <a:srgbClr val="365ABD"/>
              </a:solidFill>
              <a:effectLst/>
              <a:uLnTx/>
              <a:uFillTx/>
              <a:latin typeface="Arial Narrow"/>
              <a:ea typeface="+mj-ea"/>
              <a:cs typeface="+mj-cs"/>
            </a:endParaRPr>
          </a:p>
        </p:txBody>
      </p:sp>
    </p:spTree>
    <p:extLst>
      <p:ext uri="{BB962C8B-B14F-4D97-AF65-F5344CB8AC3E}">
        <p14:creationId xmlns:p14="http://schemas.microsoft.com/office/powerpoint/2010/main" val="242074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Kiitos!</a:t>
            </a:r>
            <a:br>
              <a:rPr lang="fi-FI" dirty="0"/>
            </a:br>
            <a:br>
              <a:rPr lang="fi-FI" dirty="0"/>
            </a:br>
            <a:r>
              <a:rPr lang="fi-FI" dirty="0"/>
              <a:t>Hanna-mari.talka@gov.fi</a:t>
            </a:r>
            <a:br>
              <a:rPr lang="fi-FI" dirty="0"/>
            </a:br>
            <a:endParaRPr lang="fi-FI" dirty="0"/>
          </a:p>
        </p:txBody>
      </p:sp>
      <p:sp>
        <p:nvSpPr>
          <p:cNvPr id="3" name="Dian numeron paikkamerkki 2"/>
          <p:cNvSpPr>
            <a:spLocks noGrp="1"/>
          </p:cNvSpPr>
          <p:nvPr>
            <p:ph type="sldNum" sz="quarter" idx="12"/>
          </p:nvPr>
        </p:nvSpPr>
        <p:spPr/>
        <p:txBody>
          <a:bodyPr/>
          <a:lstStyle/>
          <a:p>
            <a:fld id="{4BCCB783-365B-40E8-A1C9-91A9348041A5}" type="slidenum">
              <a:rPr lang="fi-FI" smtClean="0"/>
              <a:pPr/>
              <a:t>6</a:t>
            </a:fld>
            <a:endParaRPr lang="fi-FI" dirty="0"/>
          </a:p>
        </p:txBody>
      </p:sp>
    </p:spTree>
    <p:extLst>
      <p:ext uri="{BB962C8B-B14F-4D97-AF65-F5344CB8AC3E}">
        <p14:creationId xmlns:p14="http://schemas.microsoft.com/office/powerpoint/2010/main" val="4290624164"/>
      </p:ext>
    </p:extLst>
  </p:cSld>
  <p:clrMapOvr>
    <a:masterClrMapping/>
  </p:clrMapOvr>
</p:sld>
</file>

<file path=ppt/theme/theme1.xml><?xml version="1.0" encoding="utf-8"?>
<a:theme xmlns:a="http://schemas.openxmlformats.org/drawingml/2006/main" name="2_VM2019 teema">
  <a:themeElements>
    <a:clrScheme name="VM2019">
      <a:dk1>
        <a:sysClr val="windowText" lastClr="000000"/>
      </a:dk1>
      <a:lt1>
        <a:sysClr val="window" lastClr="FFFFFF"/>
      </a:lt1>
      <a:dk2>
        <a:srgbClr val="365ABD"/>
      </a:dk2>
      <a:lt2>
        <a:srgbClr val="E7E6E6"/>
      </a:lt2>
      <a:accent1>
        <a:srgbClr val="365ABD"/>
      </a:accent1>
      <a:accent2>
        <a:srgbClr val="1B365D"/>
      </a:accent2>
      <a:accent3>
        <a:srgbClr val="A34E96"/>
      </a:accent3>
      <a:accent4>
        <a:srgbClr val="479A36"/>
      </a:accent4>
      <a:accent5>
        <a:srgbClr val="728CD1"/>
      </a:accent5>
      <a:accent6>
        <a:srgbClr val="6D6E71"/>
      </a:accent6>
      <a:hlink>
        <a:srgbClr val="0563C1"/>
      </a:hlink>
      <a:folHlink>
        <a:srgbClr val="954F72"/>
      </a:folHlink>
    </a:clrScheme>
    <a:fontScheme name="VM2019">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VM_esitysmalli_FI_SV_sininen_tummansininen.potx" id="{E482E054-593D-4348-9792-22398F426188}" vid="{2A8D8C08-6EFD-427F-A780-F2B2CBE55BB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396360420EB16248BC6E17B406474914" ma:contentTypeVersion="4" ma:contentTypeDescription="Luo uusi asiakirja." ma:contentTypeScope="" ma:versionID="d69c50d776f08c137b63013153a1c571">
  <xsd:schema xmlns:xsd="http://www.w3.org/2001/XMLSchema" xmlns:xs="http://www.w3.org/2001/XMLSchema" xmlns:p="http://schemas.microsoft.com/office/2006/metadata/properties" xmlns:ns2="928daf4e-c61a-442e-9f5d-d1b065e33a74" targetNamespace="http://schemas.microsoft.com/office/2006/metadata/properties" ma:root="true" ma:fieldsID="79ab9e5e491bfa1850c4ba71676b50bf" ns2:_="">
    <xsd:import namespace="928daf4e-c61a-442e-9f5d-d1b065e33a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8daf4e-c61a-442e-9f5d-d1b065e33a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5F7FD9-E14B-498D-A82E-04212C4D221A}">
  <ds:schemaRefs>
    <ds:schemaRef ds:uri="http://schemas.microsoft.com/sharepoint/v3/contenttype/forms"/>
  </ds:schemaRefs>
</ds:datastoreItem>
</file>

<file path=customXml/itemProps2.xml><?xml version="1.0" encoding="utf-8"?>
<ds:datastoreItem xmlns:ds="http://schemas.openxmlformats.org/officeDocument/2006/customXml" ds:itemID="{F5DD8820-C10E-4BBF-B8AD-073F5B4592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8daf4e-c61a-442e-9f5d-d1b065e33a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424072-5254-4E2C-8E9A-2E431341B10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272</TotalTime>
  <Words>620</Words>
  <Application>Microsoft Office PowerPoint</Application>
  <PresentationFormat>Laajakuva</PresentationFormat>
  <Paragraphs>63</Paragraphs>
  <Slides>6</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6</vt:i4>
      </vt:variant>
    </vt:vector>
  </HeadingPairs>
  <TitlesOfParts>
    <vt:vector size="11" baseType="lpstr">
      <vt:lpstr>Arial</vt:lpstr>
      <vt:lpstr>Arial Narrow</vt:lpstr>
      <vt:lpstr>Calibri</vt:lpstr>
      <vt:lpstr>Wingdings</vt:lpstr>
      <vt:lpstr>2_VM2019 teema</vt:lpstr>
      <vt:lpstr>Valtiokonttorin automatisoitu raportointi/palvelukohtaiset tiedot kuntien ja hyvinvointialueiden rahoituslaskelmien tietopohjana </vt:lpstr>
      <vt:lpstr>Kunnista siirretään hyvinvointialueille koko maan tasolla yhtä paljon kustannuksia ja tuloja</vt:lpstr>
      <vt:lpstr>TP 2021 ja TA 2022 erilliskysely kunnille: hyvinvointialueille siirtyvät nettokustannukset</vt:lpstr>
      <vt:lpstr>Rahoituslaskelmien päivitys ja tietopohja/soten ja pelastuksen tilinpäätöstieto palveluluokituksen kautta</vt:lpstr>
      <vt:lpstr>PowerPoint-esitys</vt:lpstr>
      <vt:lpstr>Kiitos!  Hanna-mari.talka@gov.fi </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Valtiokonttorin automatisoitu raportointi/palvelukohtaiset tiedot kuntien ja hyvinvointialueiden rahoituslaskelmien tietopohjana</dc:title>
  <dc:creator>Talka Hanna (VM)</dc:creator>
  <cp:lastModifiedBy>Pitkänen Kaisa (VK)</cp:lastModifiedBy>
  <cp:revision>4</cp:revision>
  <dcterms:created xsi:type="dcterms:W3CDTF">2021-12-13T10:14:11Z</dcterms:created>
  <dcterms:modified xsi:type="dcterms:W3CDTF">2021-12-15T09:06:09Z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0x010100396360420EB16248BC6E17B406474914</vt:lpwstr>
  </property>
</Properties>
</file>