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9"/>
  </p:notesMasterIdLst>
  <p:sldIdLst>
    <p:sldId id="256" r:id="rId2"/>
    <p:sldId id="1319" r:id="rId3"/>
    <p:sldId id="1320" r:id="rId4"/>
    <p:sldId id="1321" r:id="rId5"/>
    <p:sldId id="1322" r:id="rId6"/>
    <p:sldId id="1323" r:id="rId7"/>
    <p:sldId id="712" r:id="rId8"/>
  </p:sldIdLst>
  <p:sldSz cx="9144000" cy="5143500" type="screen16x9"/>
  <p:notesSz cx="6858000" cy="9144000"/>
  <p:embeddedFontLst>
    <p:embeddedFont>
      <p:font typeface="Nunito" pitchFamily="2" charset="0"/>
      <p:regular r:id="rId10"/>
      <p:bold r:id="rId11"/>
      <p:italic r:id="rId12"/>
      <p:boldItalic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Light" panose="00000400000000000000" pitchFamily="2" charset="0"/>
      <p:regular r:id="rId18"/>
      <p:bold r:id="rId19"/>
      <p:italic r:id="rId20"/>
      <p:boldItalic r:id="rId21"/>
    </p:embeddedFont>
    <p:embeddedFont>
      <p:font typeface="Poppins SemiBold" panose="000007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EBB5A5-7D32-4DFB-AFFD-90A9D0ABC0C6}">
  <a:tblStyle styleId="{41EBB5A5-7D32-4DFB-AFFD-90A9D0ABC0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E77B24-CD3F-4128-B241-B39E26031F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44" d="100"/>
          <a:sy n="44" d="100"/>
        </p:scale>
        <p:origin x="1072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cd529a987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dcd529a987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" type="title">
  <p:cSld name="TITLE">
    <p:bg>
      <p:bgPr>
        <a:solidFill>
          <a:srgbClr val="6B3A8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-5400000">
            <a:off x="2209440" y="-1066434"/>
            <a:ext cx="5147325" cy="72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ion otsikko ja sisältökuvaus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29450" y="4845175"/>
            <a:ext cx="399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Poppins Light"/>
                <a:ea typeface="Poppins Light"/>
                <a:cs typeface="Poppins Light"/>
                <a:sym typeface="Poppins Light"/>
              </a:rPr>
              <a:t>© DBE Core Oy 2023</a:t>
            </a:r>
            <a:endParaRPr sz="6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so kuva ja kuvateksti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90" name="Google Shape;90;p14"/>
          <p:cNvSpPr>
            <a:spLocks noGrp="1"/>
          </p:cNvSpPr>
          <p:nvPr>
            <p:ph type="pic" idx="2"/>
          </p:nvPr>
        </p:nvSpPr>
        <p:spPr>
          <a:xfrm>
            <a:off x="228300" y="380375"/>
            <a:ext cx="8222700" cy="35754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4"/>
          <p:cNvSpPr txBox="1"/>
          <p:nvPr/>
        </p:nvSpPr>
        <p:spPr>
          <a:xfrm>
            <a:off x="29450" y="4845175"/>
            <a:ext cx="399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Poppins Light"/>
                <a:ea typeface="Poppins Light"/>
                <a:cs typeface="Poppins Light"/>
                <a:sym typeface="Poppins Light"/>
              </a:rPr>
              <a:t>© DBE Core Oy 2023</a:t>
            </a:r>
            <a:endParaRPr sz="6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so numero">
  <p:cSld name="BIG_NUMBER">
    <p:bg>
      <p:bgPr>
        <a:solidFill>
          <a:srgbClr val="6B3A8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 amt="5000"/>
          </a:blip>
          <a:srcRect l="63601"/>
          <a:stretch/>
        </p:blipFill>
        <p:spPr>
          <a:xfrm rot="-5400000">
            <a:off x="3846325" y="573278"/>
            <a:ext cx="1873549" cy="72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hteystiedot, kaikki FIN">
  <p:cSld name="CUSTOM">
    <p:bg>
      <p:bgPr>
        <a:solidFill>
          <a:srgbClr val="6B3A8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/>
        </p:nvSpPr>
        <p:spPr>
          <a:xfrm>
            <a:off x="964200" y="2139450"/>
            <a:ext cx="7239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Tallentava</a:t>
            </a:r>
            <a:r>
              <a:rPr lang="en" sz="22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" sz="2200" dirty="0" err="1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tietoturvallinen</a:t>
            </a:r>
            <a:r>
              <a:rPr lang="en" sz="22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" sz="2200" dirty="0" err="1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tiedonvälityspalvelu</a:t>
            </a:r>
            <a:endParaRPr sz="22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100" name="Google Shape;100;p16"/>
          <p:cNvGraphicFramePr/>
          <p:nvPr/>
        </p:nvGraphicFramePr>
        <p:xfrm>
          <a:off x="952500" y="2967655"/>
          <a:ext cx="7239000" cy="1645770"/>
        </p:xfrm>
        <a:graphic>
          <a:graphicData uri="http://schemas.openxmlformats.org/drawingml/2006/table">
            <a:tbl>
              <a:tblPr>
                <a:noFill/>
                <a:tableStyleId>{41EBB5A5-7D32-4DFB-AFFD-90A9D0ABC0C6}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825"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MIKA LAMMI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KARRI MIKKONEN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KARI KORPELA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TOMI DAHLBERG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toimitusjohtaja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rakennusteollisuus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prosessiteollisuus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hallituksen pj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teknologia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projektit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konsultointi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koulutus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mika.lammi@dbecore.com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karri.mikkonen@dbecore.com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kari.korpela@dbecore.com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tomi.dahlberg@dbecore.com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+358 40 502 6175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+358 50 550 5718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+358 40 684 1417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+358 50 550 5718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1" name="Google Shape;10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7838" y="175200"/>
            <a:ext cx="2811734" cy="17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hteystiedot, kaikki ENG">
  <p:cSld name="CUSTOM_1">
    <p:bg>
      <p:bgPr>
        <a:solidFill>
          <a:srgbClr val="6B3A8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964200" y="2139450"/>
            <a:ext cx="72390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Secure data storage and relaying service</a:t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105" name="Google Shape;105;p17"/>
          <p:cNvGraphicFramePr/>
          <p:nvPr/>
        </p:nvGraphicFramePr>
        <p:xfrm>
          <a:off x="952500" y="29676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{41EBB5A5-7D32-4DFB-AFFD-90A9D0ABC0C6}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825"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MIKA LAMMI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KARRI MIKKONEN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KARI KORPELA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TOMI DAHLBERG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chief executive officer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construction industry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process industry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chairman of the board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technology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projects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consulting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training</a:t>
                      </a:r>
                      <a:endParaRPr sz="10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mika.lammi@dbecore.com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karri.mikkonen@dbecore.com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kari.korpela@dbecore.com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tomi.dahlberg@dbecore.com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+358 40 502 6175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+358 50 550 5718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+358 40 684 1417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+358 50 550 5718</a:t>
                      </a:r>
                      <a:endParaRPr sz="800">
                        <a:solidFill>
                          <a:schemeClr val="lt1"/>
                        </a:solidFill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6" name="Google Shape;10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7838" y="175200"/>
            <a:ext cx="2811734" cy="17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 sivu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1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413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ftr" idx="11"/>
          </p:nvPr>
        </p:nvSpPr>
        <p:spPr>
          <a:xfrm>
            <a:off x="1747640" y="4767263"/>
            <a:ext cx="143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3215222" y="4767263"/>
            <a:ext cx="81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ion otsikko" type="secHead">
  <p:cSld name="SECTION_HEADER">
    <p:bg>
      <p:bgPr>
        <a:solidFill>
          <a:srgbClr val="6B3A8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 amt="5000"/>
          </a:blip>
          <a:srcRect l="63601"/>
          <a:stretch/>
        </p:blipFill>
        <p:spPr>
          <a:xfrm rot="-5400000">
            <a:off x="3846325" y="573278"/>
            <a:ext cx="1873549" cy="72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9449" y="4845175"/>
            <a:ext cx="42464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Arial" panose="020B0604020202020204" pitchFamily="34" charset="0"/>
                <a:ea typeface="Poppins Light"/>
                <a:cs typeface="Arial" panose="020B0604020202020204" pitchFamily="34" charset="0"/>
                <a:sym typeface="Poppins Light"/>
              </a:rPr>
              <a:t>© Tomi Dahlberg 2025.            </a:t>
            </a:r>
            <a:fld id="{00000000-1234-1234-1234-123412341234}" type="slidenum">
              <a:rPr lang="en" sz="800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Arial" panose="020B0604020202020204" pitchFamily="34" charset="0"/>
              <a:ea typeface="Poppins Light"/>
              <a:cs typeface="Arial" panose="020B0604020202020204" pitchFamily="34" charset="0"/>
              <a:sym typeface="Poppins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5210A-28B8-238B-2E74-E7E5847B4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060" y="4686271"/>
            <a:ext cx="1155940" cy="465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pointtia, pysty">
  <p:cSld name="TITLE_AND_BODY_1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40125" y="1541100"/>
            <a:ext cx="2560200" cy="2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390150" y="1541100"/>
            <a:ext cx="2560200" cy="2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465138" y="1541100"/>
            <a:ext cx="2560200" cy="2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42" name="Google Shape;42;p6"/>
          <p:cNvSpPr txBox="1"/>
          <p:nvPr/>
        </p:nvSpPr>
        <p:spPr>
          <a:xfrm>
            <a:off x="29450" y="4845175"/>
            <a:ext cx="399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Poppins Light"/>
                <a:ea typeface="Poppins Light"/>
                <a:cs typeface="Poppins Light"/>
                <a:sym typeface="Poppins Light"/>
              </a:rPr>
              <a:t>© DBE Core Oy 2023</a:t>
            </a:r>
            <a:endParaRPr sz="6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" name="Google Shape;25;p4">
            <a:extLst>
              <a:ext uri="{FF2B5EF4-FFF2-40B4-BE49-F238E27FC236}">
                <a16:creationId xmlns:a16="http://schemas.microsoft.com/office/drawing/2014/main" id="{5C0B4434-1835-60EB-839B-9C72546999B2}"/>
              </a:ext>
            </a:extLst>
          </p:cNvPr>
          <p:cNvSpPr txBox="1"/>
          <p:nvPr userDrawn="1"/>
        </p:nvSpPr>
        <p:spPr>
          <a:xfrm>
            <a:off x="29449" y="4845175"/>
            <a:ext cx="42464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Arial" panose="020B0604020202020204" pitchFamily="34" charset="0"/>
                <a:ea typeface="Poppins Light"/>
                <a:cs typeface="Arial" panose="020B0604020202020204" pitchFamily="34" charset="0"/>
                <a:sym typeface="Poppins Light"/>
              </a:rPr>
              <a:t>© Tomi Dahlberg 2025.            </a:t>
            </a:r>
            <a:fld id="{00000000-1234-1234-1234-123412341234}" type="slidenum">
              <a:rPr lang="en" sz="800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Arial" panose="020B0604020202020204" pitchFamily="34" charset="0"/>
              <a:ea typeface="Poppins Light"/>
              <a:cs typeface="Arial" panose="020B0604020202020204" pitchFamily="34" charset="0"/>
              <a:sym typeface="Poppins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A9E28-E301-38D3-712A-55EA4B710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060" y="4686271"/>
            <a:ext cx="1155940" cy="465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palstaa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49" name="Google Shape;49;p7"/>
          <p:cNvSpPr txBox="1"/>
          <p:nvPr/>
        </p:nvSpPr>
        <p:spPr>
          <a:xfrm>
            <a:off x="29450" y="4845175"/>
            <a:ext cx="399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Poppins Light"/>
                <a:ea typeface="Poppins Light"/>
                <a:cs typeface="Poppins Light"/>
                <a:sym typeface="Poppins Light"/>
              </a:rPr>
              <a:t>© DBE Core Oy 2023</a:t>
            </a:r>
            <a:endParaRPr sz="6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" name="Google Shape;25;p4">
            <a:extLst>
              <a:ext uri="{FF2B5EF4-FFF2-40B4-BE49-F238E27FC236}">
                <a16:creationId xmlns:a16="http://schemas.microsoft.com/office/drawing/2014/main" id="{B706AB05-984D-A7B2-0ABF-A1A005181C09}"/>
              </a:ext>
            </a:extLst>
          </p:cNvPr>
          <p:cNvSpPr txBox="1"/>
          <p:nvPr userDrawn="1"/>
        </p:nvSpPr>
        <p:spPr>
          <a:xfrm>
            <a:off x="29449" y="4845175"/>
            <a:ext cx="42464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Arial" panose="020B0604020202020204" pitchFamily="34" charset="0"/>
                <a:ea typeface="Poppins Light"/>
                <a:cs typeface="Arial" panose="020B0604020202020204" pitchFamily="34" charset="0"/>
                <a:sym typeface="Poppins Light"/>
              </a:rPr>
              <a:t>© Tomi Dahlberg 2025.            </a:t>
            </a:r>
            <a:fld id="{00000000-1234-1234-1234-123412341234}" type="slidenum">
              <a:rPr lang="en" sz="800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Arial" panose="020B0604020202020204" pitchFamily="34" charset="0"/>
              <a:ea typeface="Poppins Light"/>
              <a:cs typeface="Arial" panose="020B0604020202020204" pitchFamily="34" charset="0"/>
              <a:sym typeface="Poppins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C9F5A-781A-4461-28B3-FCBCA7A43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060" y="4686271"/>
            <a:ext cx="1155940" cy="465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palsta ja kuva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55" name="Google Shape;55;p8"/>
          <p:cNvSpPr>
            <a:spLocks noGrp="1"/>
          </p:cNvSpPr>
          <p:nvPr>
            <p:ph type="pic" idx="2"/>
          </p:nvPr>
        </p:nvSpPr>
        <p:spPr>
          <a:xfrm>
            <a:off x="5247625" y="1990050"/>
            <a:ext cx="3086700" cy="25416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8"/>
          <p:cNvSpPr txBox="1"/>
          <p:nvPr/>
        </p:nvSpPr>
        <p:spPr>
          <a:xfrm>
            <a:off x="29450" y="4845175"/>
            <a:ext cx="399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Poppins Light"/>
                <a:ea typeface="Poppins Light"/>
                <a:cs typeface="Poppins Light"/>
                <a:sym typeface="Poppins Light"/>
              </a:rPr>
              <a:t>© DBE Core Oy 2023</a:t>
            </a:r>
            <a:endParaRPr sz="6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" name="Google Shape;25;p4">
            <a:extLst>
              <a:ext uri="{FF2B5EF4-FFF2-40B4-BE49-F238E27FC236}">
                <a16:creationId xmlns:a16="http://schemas.microsoft.com/office/drawing/2014/main" id="{24AD3776-EBF4-0C16-716C-7A795B509B5B}"/>
              </a:ext>
            </a:extLst>
          </p:cNvPr>
          <p:cNvSpPr txBox="1"/>
          <p:nvPr userDrawn="1"/>
        </p:nvSpPr>
        <p:spPr>
          <a:xfrm>
            <a:off x="29449" y="4845175"/>
            <a:ext cx="42464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Arial" panose="020B0604020202020204" pitchFamily="34" charset="0"/>
                <a:ea typeface="Poppins Light"/>
                <a:cs typeface="Arial" panose="020B0604020202020204" pitchFamily="34" charset="0"/>
                <a:sym typeface="Poppins Light"/>
              </a:rPr>
              <a:t>© Tomi Dahlberg 2025.            </a:t>
            </a:r>
            <a:fld id="{00000000-1234-1234-1234-123412341234}" type="slidenum">
              <a:rPr lang="en" sz="800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Arial" panose="020B0604020202020204" pitchFamily="34" charset="0"/>
              <a:ea typeface="Poppins Light"/>
              <a:cs typeface="Arial" panose="020B0604020202020204" pitchFamily="34" charset="0"/>
              <a:sym typeface="Poppins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444F5-7C9A-E720-4BC7-26C4FAB1F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060" y="4686271"/>
            <a:ext cx="1155940" cy="465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iso kuva">
  <p:cSld name="TITLE_ONLY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1227600" y="1540975"/>
            <a:ext cx="7106700" cy="31959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/>
          <p:nvPr/>
        </p:nvSpPr>
        <p:spPr>
          <a:xfrm>
            <a:off x="29450" y="4845175"/>
            <a:ext cx="399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Poppins Light"/>
                <a:ea typeface="Poppins Light"/>
                <a:cs typeface="Poppins Light"/>
                <a:sym typeface="Poppins Light"/>
              </a:rPr>
              <a:t>© DBE Core Oy 2023</a:t>
            </a:r>
            <a:endParaRPr sz="6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" name="Google Shape;25;p4">
            <a:extLst>
              <a:ext uri="{FF2B5EF4-FFF2-40B4-BE49-F238E27FC236}">
                <a16:creationId xmlns:a16="http://schemas.microsoft.com/office/drawing/2014/main" id="{C5415123-1623-A40E-27A2-FBFE82FC185E}"/>
              </a:ext>
            </a:extLst>
          </p:cNvPr>
          <p:cNvSpPr txBox="1"/>
          <p:nvPr userDrawn="1"/>
        </p:nvSpPr>
        <p:spPr>
          <a:xfrm>
            <a:off x="29449" y="4845175"/>
            <a:ext cx="42464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Arial" panose="020B0604020202020204" pitchFamily="34" charset="0"/>
                <a:ea typeface="Poppins Light"/>
                <a:cs typeface="Arial" panose="020B0604020202020204" pitchFamily="34" charset="0"/>
                <a:sym typeface="Poppins Light"/>
              </a:rPr>
              <a:t>© Tomi Dahlberg 2025.            </a:t>
            </a:r>
            <a:fld id="{00000000-1234-1234-1234-123412341234}" type="slidenum">
              <a:rPr lang="en" sz="800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Arial" panose="020B0604020202020204" pitchFamily="34" charset="0"/>
              <a:ea typeface="Poppins Light"/>
              <a:cs typeface="Arial" panose="020B0604020202020204" pitchFamily="34" charset="0"/>
              <a:sym typeface="Poppins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AAB2A-0D74-DFE5-304F-578A80DEA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060" y="4686271"/>
            <a:ext cx="1155940" cy="465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yksi palsta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73" name="Google Shape;73;p11"/>
          <p:cNvSpPr txBox="1"/>
          <p:nvPr/>
        </p:nvSpPr>
        <p:spPr>
          <a:xfrm>
            <a:off x="29450" y="4845175"/>
            <a:ext cx="399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Poppins Light"/>
                <a:ea typeface="Poppins Light"/>
                <a:cs typeface="Poppins Light"/>
                <a:sym typeface="Poppins Light"/>
              </a:rPr>
              <a:t>© DBE Core Oy 2023</a:t>
            </a:r>
            <a:endParaRPr sz="6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" name="Google Shape;25;p4">
            <a:extLst>
              <a:ext uri="{FF2B5EF4-FFF2-40B4-BE49-F238E27FC236}">
                <a16:creationId xmlns:a16="http://schemas.microsoft.com/office/drawing/2014/main" id="{8C872B78-DE5E-A6C6-6E13-F96362E608D0}"/>
              </a:ext>
            </a:extLst>
          </p:cNvPr>
          <p:cNvSpPr txBox="1"/>
          <p:nvPr userDrawn="1"/>
        </p:nvSpPr>
        <p:spPr>
          <a:xfrm>
            <a:off x="29449" y="4845175"/>
            <a:ext cx="42464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600" dirty="0">
                <a:solidFill>
                  <a:srgbClr val="1D1C1D"/>
                </a:solidFill>
                <a:highlight>
                  <a:srgbClr val="F8F8F8"/>
                </a:highlight>
                <a:latin typeface="Arial" panose="020B0604020202020204" pitchFamily="34" charset="0"/>
                <a:ea typeface="Poppins Light"/>
                <a:cs typeface="Arial" panose="020B0604020202020204" pitchFamily="34" charset="0"/>
                <a:sym typeface="Poppins Light"/>
              </a:rPr>
              <a:t>© Tomi Dahlberg 2025.            </a:t>
            </a:r>
            <a:fld id="{00000000-1234-1234-1234-123412341234}" type="slidenum">
              <a:rPr lang="en" sz="800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Arial" panose="020B0604020202020204" pitchFamily="34" charset="0"/>
              <a:ea typeface="Poppins Light"/>
              <a:cs typeface="Arial" panose="020B0604020202020204" pitchFamily="34" charset="0"/>
              <a:sym typeface="Poppins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3B663-2D8A-7C09-7395-B19A6C5BA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060" y="4686271"/>
            <a:ext cx="1155940" cy="465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rostettava asia">
  <p:cSld name="MAIN_POINT">
    <p:bg>
      <p:bgPr>
        <a:solidFill>
          <a:srgbClr val="6B3A8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78" name="Google Shape;78;p12"/>
          <p:cNvPicPr preferRelativeResize="0"/>
          <p:nvPr/>
        </p:nvPicPr>
        <p:blipFill rotWithShape="1">
          <a:blip r:embed="rId2">
            <a:alphaModFix amt="5000"/>
          </a:blip>
          <a:srcRect l="63601"/>
          <a:stretch/>
        </p:blipFill>
        <p:spPr>
          <a:xfrm rot="-5400000">
            <a:off x="3846325" y="573278"/>
            <a:ext cx="1873549" cy="72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Poppins Light"/>
              <a:buChar char="●"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Light"/>
              <a:buChar char="○"/>
              <a:defRPr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Light"/>
              <a:buChar char="■"/>
              <a:defRPr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Light"/>
              <a:buChar char="●"/>
              <a:defRPr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Light"/>
              <a:buChar char="○"/>
              <a:defRPr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Light"/>
              <a:buChar char="■"/>
              <a:defRPr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Light"/>
              <a:buChar char="●"/>
              <a:defRPr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Light"/>
              <a:buChar char="○"/>
              <a:defRPr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Light"/>
              <a:buChar char="■"/>
              <a:defRPr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ctrTitle"/>
          </p:nvPr>
        </p:nvSpPr>
        <p:spPr>
          <a:xfrm>
            <a:off x="699796" y="1819093"/>
            <a:ext cx="4674637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4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Mitä yritysjohdon pitää tietää Peppolista?</a:t>
            </a:r>
            <a:r>
              <a:rPr lang="fi-FI" sz="44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fi-FI" dirty="0">
                <a:latin typeface="+mn-lt"/>
                <a:cs typeface="Arial" panose="020B0604020202020204" pitchFamily="34" charset="0"/>
              </a:rPr>
            </a:br>
            <a:br>
              <a:rPr lang="fi-FI" dirty="0">
                <a:latin typeface="+mn-lt"/>
                <a:cs typeface="Arial" panose="020B0604020202020204" pitchFamily="34" charset="0"/>
              </a:rPr>
            </a:b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Peppol-päivä 9.5.2025</a:t>
            </a:r>
            <a:b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Tomi Dahlberg</a:t>
            </a:r>
            <a:b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hallitusammattilainen</a:t>
            </a:r>
            <a:b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Esitys perustuu esittäjän omiin näkemyksiin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1AC41-7A31-AF01-3C0F-F7E35079F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828" y="289672"/>
            <a:ext cx="3407262" cy="14182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098B85-FB0E-15D4-F537-E3A0B8940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226" y="2255501"/>
            <a:ext cx="3407262" cy="13512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0188-BA06-1BC6-C68E-9D633697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09" y="598575"/>
            <a:ext cx="3551275" cy="999300"/>
          </a:xfrm>
        </p:spPr>
        <p:txBody>
          <a:bodyPr>
            <a:noAutofit/>
          </a:bodyPr>
          <a:lstStyle/>
          <a:p>
            <a:r>
              <a:rPr lang="en-FI" sz="2400" dirty="0">
                <a:latin typeface="+mn-lt"/>
              </a:rPr>
              <a:t>1.</a:t>
            </a:r>
            <a:br>
              <a:rPr lang="en-FI" sz="2400" dirty="0">
                <a:latin typeface="+mn-lt"/>
              </a:rPr>
            </a:br>
            <a:br>
              <a:rPr lang="en-FI" sz="2400" dirty="0">
                <a:latin typeface="+mn-lt"/>
              </a:rPr>
            </a:br>
            <a:r>
              <a:rPr lang="en-FI" sz="2400" dirty="0">
                <a:latin typeface="+mn-lt"/>
              </a:rPr>
              <a:t>Johdon ymmärrys ja tahto edistää sähköistä sanoma-välitystä (Peppolia) yhdessä johdon tuen kanssa välttämätöntä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C4BA7-67BF-CE53-FA24-77ED3715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88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5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C7A5B-31BA-F05D-46FD-5F67E2554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0" y="-2216"/>
            <a:ext cx="4168120" cy="39240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0A077D-52FC-D96D-01CD-6D36AB8C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331" y="13774"/>
            <a:ext cx="4752754" cy="999300"/>
          </a:xfrm>
        </p:spPr>
        <p:txBody>
          <a:bodyPr>
            <a:normAutofit fontScale="90000"/>
          </a:bodyPr>
          <a:lstStyle/>
          <a:p>
            <a:r>
              <a:rPr lang="en-FI" sz="2700" dirty="0">
                <a:latin typeface="+mn-lt"/>
              </a:rPr>
              <a:t>2.</a:t>
            </a:r>
            <a:br>
              <a:rPr lang="en-FI" sz="2700" dirty="0">
                <a:latin typeface="+mn-lt"/>
              </a:rPr>
            </a:br>
            <a:br>
              <a:rPr lang="en-FI" sz="2700" dirty="0">
                <a:latin typeface="+mn-lt"/>
              </a:rPr>
            </a:br>
            <a:r>
              <a:rPr lang="en-FI" sz="2700" dirty="0">
                <a:latin typeface="+mn-lt"/>
              </a:rPr>
              <a:t>2-3 % parannus liiketulokseen + tuottavuuden 10 %:n kasvu</a:t>
            </a:r>
            <a:br>
              <a:rPr lang="en-FI" sz="2700" dirty="0">
                <a:latin typeface="+mn-lt"/>
              </a:rPr>
            </a:br>
            <a:br>
              <a:rPr lang="en-FI" sz="2700" dirty="0">
                <a:latin typeface="+mn-lt"/>
              </a:rPr>
            </a:br>
            <a:br>
              <a:rPr lang="en-FI" dirty="0">
                <a:latin typeface="+mn-lt"/>
              </a:rPr>
            </a:br>
            <a:endParaRPr lang="en-FI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573439-874F-4F3E-053C-495306A2749D}"/>
              </a:ext>
            </a:extLst>
          </p:cNvPr>
          <p:cNvSpPr txBox="1">
            <a:spLocks/>
          </p:cNvSpPr>
          <p:nvPr/>
        </p:nvSpPr>
        <p:spPr>
          <a:xfrm>
            <a:off x="4157324" y="1714992"/>
            <a:ext cx="4752754" cy="289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latin typeface="+mn-lt"/>
              </a:rPr>
              <a:t>5,5 mrd € + 4,4 mrd € vuotuiset kustannussäästöt tuottamattoman työn vähentämisestä (2,7 mrd v.2030)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latin typeface="+mn-lt"/>
              </a:rPr>
              <a:t>Tuottavuuden jopa 10 %:n kasvu toimitusluotettavuuden kasvun ja odotusaikojen vähentämisen kautta, muutokset mukaan lukien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latin typeface="+mn-lt"/>
              </a:rPr>
              <a:t>Nykyjärjestelmien hyötyjen lisäys, integraatiokustannusten alentaminen liittymällä avoimeen verkkoon ja vakioituja sanomia käyttämällä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24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D8C5F9-F42F-F51B-64CA-5C6B4ED9E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" y="3035997"/>
            <a:ext cx="4152013" cy="1791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163E1F-7D91-4A12-F745-56047A08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048"/>
            <a:ext cx="4157324" cy="30835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08A1AB-A344-B216-C846-DE4F9BA6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331" y="13774"/>
            <a:ext cx="4752754" cy="999300"/>
          </a:xfrm>
        </p:spPr>
        <p:txBody>
          <a:bodyPr>
            <a:normAutofit fontScale="90000"/>
          </a:bodyPr>
          <a:lstStyle/>
          <a:p>
            <a:r>
              <a:rPr lang="en-FI" sz="2700" dirty="0">
                <a:latin typeface="+mn-lt"/>
              </a:rPr>
              <a:t>3.</a:t>
            </a:r>
            <a:br>
              <a:rPr lang="en-FI" sz="2700" dirty="0">
                <a:latin typeface="+mn-lt"/>
              </a:rPr>
            </a:br>
            <a:br>
              <a:rPr lang="en-FI" sz="2700" dirty="0">
                <a:latin typeface="+mn-lt"/>
              </a:rPr>
            </a:br>
            <a:r>
              <a:rPr lang="en-FI" sz="2700" dirty="0">
                <a:latin typeface="+mn-lt"/>
              </a:rPr>
              <a:t>Elämäntapa sähköisen tiedon lisääntyväksi käyttämiseksi = investointiprojektin vastakohta  </a:t>
            </a:r>
            <a:br>
              <a:rPr lang="en-FI" sz="2700" dirty="0">
                <a:latin typeface="+mn-lt"/>
              </a:rPr>
            </a:br>
            <a:br>
              <a:rPr lang="en-FI" sz="2700" dirty="0">
                <a:latin typeface="+mn-lt"/>
              </a:rPr>
            </a:br>
            <a:br>
              <a:rPr lang="en-FI" dirty="0">
                <a:latin typeface="+mn-lt"/>
              </a:rPr>
            </a:br>
            <a:endParaRPr lang="en-FI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403473-DC3B-E919-750E-62CBA758E034}"/>
              </a:ext>
            </a:extLst>
          </p:cNvPr>
          <p:cNvSpPr txBox="1">
            <a:spLocks/>
          </p:cNvSpPr>
          <p:nvPr/>
        </p:nvSpPr>
        <p:spPr>
          <a:xfrm>
            <a:off x="4157324" y="2107502"/>
            <a:ext cx="4752754" cy="271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Käytön kasvattaminen toimittaja, asiakas, kumppani kerrallaan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Yhteyden toteuttaminen nykyisten  ja tulevien järjestelmien sekä Openpeppol verkon välille vakioitujen sanomien välittämiseksi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Sähköisen tiedon uudelleenkäyttö saman tiedon toistuvan uudelleen syötön sijasta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Toimintatapojen jatkuva kehittäminen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94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A208BA-56B2-5C6B-050A-C5373BBA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" y="-12997"/>
            <a:ext cx="4141385" cy="40321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0255C7-8B7C-B626-92FB-5234A75D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331" y="13774"/>
            <a:ext cx="4752754" cy="999300"/>
          </a:xfrm>
        </p:spPr>
        <p:txBody>
          <a:bodyPr>
            <a:normAutofit fontScale="90000"/>
          </a:bodyPr>
          <a:lstStyle/>
          <a:p>
            <a:r>
              <a:rPr lang="en-FI" sz="2700" dirty="0">
                <a:latin typeface="+mn-lt"/>
              </a:rPr>
              <a:t>4.</a:t>
            </a:r>
            <a:br>
              <a:rPr lang="en-FI" sz="2700" dirty="0">
                <a:latin typeface="+mn-lt"/>
              </a:rPr>
            </a:br>
            <a:br>
              <a:rPr lang="en-FI" sz="2700" dirty="0">
                <a:latin typeface="+mn-lt"/>
              </a:rPr>
            </a:br>
            <a:r>
              <a:rPr lang="en-FI" sz="2700" dirty="0">
                <a:latin typeface="+mn-lt"/>
              </a:rPr>
              <a:t>EU:n ja Suomen digitalisaatio: “Selviytyminen” käyttämällä perussanomien (tilaus, lasku) tietoja uudelleen</a:t>
            </a:r>
            <a:br>
              <a:rPr lang="en-FI" sz="2700" dirty="0">
                <a:latin typeface="+mn-lt"/>
              </a:rPr>
            </a:br>
            <a:br>
              <a:rPr lang="en-FI" sz="2700" dirty="0">
                <a:latin typeface="+mn-lt"/>
              </a:rPr>
            </a:br>
            <a:br>
              <a:rPr lang="en-FI" dirty="0">
                <a:latin typeface="+mn-lt"/>
              </a:rPr>
            </a:br>
            <a:endParaRPr lang="en-FI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05A2C-E587-5B63-3EDC-BA8440780A46}"/>
              </a:ext>
            </a:extLst>
          </p:cNvPr>
          <p:cNvSpPr txBox="1">
            <a:spLocks/>
          </p:cNvSpPr>
          <p:nvPr/>
        </p:nvSpPr>
        <p:spPr>
          <a:xfrm>
            <a:off x="4157324" y="2571750"/>
            <a:ext cx="4752754" cy="225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Ympäristön keetävyysraportointi voimaan 2025 alkaen Omnibus huomioiden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Jätekuljetus (waste), tunnistautuminen (eIDAS) voimaan 2026 alkaen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Datasäädökset (DMA, DSA, DGA, DA ja AIA) voimaan 2023-2026 alkaen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Sähköiset rahtitiedot (eFTI) voimaan 2027 alkaen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Ekosuunnittelu (ESPR ja digitaaliset tuotepassit) voimaan 2027 alkaen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Jne…, mm. ViDA, tuotetaksonomia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894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741594-F19A-748E-61C4-A1F9EC422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" y="10484"/>
            <a:ext cx="4181056" cy="27327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9C2222-D0D5-2C99-5B1F-10BD10CA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331" y="13774"/>
            <a:ext cx="4752754" cy="999300"/>
          </a:xfrm>
        </p:spPr>
        <p:txBody>
          <a:bodyPr>
            <a:normAutofit fontScale="90000"/>
          </a:bodyPr>
          <a:lstStyle/>
          <a:p>
            <a:r>
              <a:rPr lang="en-FI" sz="2700" dirty="0">
                <a:latin typeface="+mn-lt"/>
              </a:rPr>
              <a:t>Lopuksi</a:t>
            </a:r>
            <a:br>
              <a:rPr lang="en-FI" sz="2700" dirty="0">
                <a:latin typeface="+mn-lt"/>
              </a:rPr>
            </a:br>
            <a:br>
              <a:rPr lang="en-FI" sz="2700" dirty="0">
                <a:latin typeface="+mn-lt"/>
              </a:rPr>
            </a:br>
            <a:r>
              <a:rPr lang="en-FI" sz="2700" dirty="0">
                <a:latin typeface="+mn-lt"/>
              </a:rPr>
              <a:t>Mitä johdon huomion ja tuen saaminen edellyttää Peppol-osaajilta?</a:t>
            </a:r>
            <a:br>
              <a:rPr lang="en-FI" sz="2700" dirty="0">
                <a:latin typeface="+mn-lt"/>
              </a:rPr>
            </a:br>
            <a:br>
              <a:rPr lang="en-FI" sz="2700" dirty="0">
                <a:latin typeface="+mn-lt"/>
              </a:rPr>
            </a:br>
            <a:br>
              <a:rPr lang="en-FI" dirty="0">
                <a:latin typeface="+mn-lt"/>
              </a:rPr>
            </a:br>
            <a:endParaRPr lang="en-FI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6EACF6-CFC6-6344-B89C-231E431441FE}"/>
              </a:ext>
            </a:extLst>
          </p:cNvPr>
          <p:cNvSpPr txBox="1">
            <a:spLocks/>
          </p:cNvSpPr>
          <p:nvPr/>
        </p:nvSpPr>
        <p:spPr>
          <a:xfrm>
            <a:off x="4157324" y="2094480"/>
            <a:ext cx="4752754" cy="273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Verkkolaskut ovat jo sähköisiä,siksi huomio tilaus-toimitusketjun sanomiin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Hankintasanomien kymmenet soveltamismahdollisuukset tulee ymmärtää ja kyetä soveltamaan organisaation hankinnasta maksuun prosesseihin - Tilaaminen, kuljetukset ja logistiikka ovat laskuja enemmän toimiala- ja organisaatiokohtaisia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800" dirty="0">
                <a:latin typeface="+mn-lt"/>
              </a:rPr>
              <a:t>Höytyjien siirryttävä kuskin paikalle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sz="20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E0EC5-1E9B-B897-0157-DE7DDE33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9" y="2459667"/>
            <a:ext cx="4170422" cy="21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1093391" y="4840002"/>
            <a:ext cx="1733550" cy="323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0FBAFB-0220-4DE3-878E-B84BF6B184FC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5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" y="20241"/>
            <a:ext cx="91438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36807" y="458771"/>
            <a:ext cx="3823625" cy="185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9pPr>
          </a:lstStyle>
          <a:p>
            <a:pPr lvl="1" algn="r"/>
            <a:r>
              <a:rPr lang="fi-FI" sz="288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Kiitos, kysymykset ja kommentit!</a:t>
            </a:r>
          </a:p>
          <a:p>
            <a:pPr lvl="1" algn="r"/>
            <a:endParaRPr lang="fi-FI" sz="288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/>
            <a:endParaRPr lang="fi-FI" sz="288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/>
            <a:r>
              <a:rPr lang="fi-FI" sz="28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" name="Kuva 16" descr="Question_mark_3d.png">
            <a:extLst>
              <a:ext uri="{FF2B5EF4-FFF2-40B4-BE49-F238E27FC236}">
                <a16:creationId xmlns:a16="http://schemas.microsoft.com/office/drawing/2014/main" id="{A503A5D2-7DAF-164D-B150-191C372DD1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540" y="449033"/>
            <a:ext cx="665805" cy="137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72FB5A-395D-5F46-AA9E-AF4C88F8BAE5}"/>
              </a:ext>
            </a:extLst>
          </p:cNvPr>
          <p:cNvSpPr/>
          <p:nvPr/>
        </p:nvSpPr>
        <p:spPr>
          <a:xfrm>
            <a:off x="1202026" y="3932701"/>
            <a:ext cx="3714750" cy="518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i-FI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Yhteystiedot: </a:t>
            </a:r>
            <a:r>
              <a:rPr lang="fi-FI" sz="126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</a:t>
            </a:r>
            <a:r>
              <a:rPr lang="fi-FI" sz="126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.dahlberg</a:t>
            </a:r>
            <a:r>
              <a:rPr lang="fi-FI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@utu.fi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i-FI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+358 50 550 5718</a:t>
            </a:r>
          </a:p>
        </p:txBody>
      </p:sp>
    </p:spTree>
    <p:extLst>
      <p:ext uri="{BB962C8B-B14F-4D97-AF65-F5344CB8AC3E}">
        <p14:creationId xmlns:p14="http://schemas.microsoft.com/office/powerpoint/2010/main" val="2869123407"/>
      </p:ext>
    </p:extLst>
  </p:cSld>
  <p:clrMapOvr>
    <a:masterClrMapping/>
  </p:clrMapOvr>
</p:sld>
</file>

<file path=ppt/theme/theme1.xml><?xml version="1.0" encoding="utf-8"?>
<a:theme xmlns:a="http://schemas.openxmlformats.org/drawingml/2006/main" name="DBE Core 2023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13735</TotalTime>
  <Words>315</Words>
  <Application>Microsoft Office PowerPoint</Application>
  <PresentationFormat>Näytössä katseltava esitys (16:9)</PresentationFormat>
  <Paragraphs>29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Nunito</vt:lpstr>
      <vt:lpstr>Poppins SemiBold</vt:lpstr>
      <vt:lpstr>Arial</vt:lpstr>
      <vt:lpstr>Poppins Light</vt:lpstr>
      <vt:lpstr>Poppins</vt:lpstr>
      <vt:lpstr>DBE Core 2023</vt:lpstr>
      <vt:lpstr>Mitä yritysjohdon pitää tietää Peppolista?   Peppol-päivä 9.5.2025 Tomi Dahlberg hallitusammattilainen    Esitys perustuu esittäjän omiin näkemyksiin </vt:lpstr>
      <vt:lpstr>1.  Johdon ymmärrys ja tahto edistää sähköistä sanoma-välitystä (Peppolia) yhdessä johdon tuen kanssa välttämätöntä</vt:lpstr>
      <vt:lpstr>2.  2-3 % parannus liiketulokseen + tuottavuuden 10 %:n kasvu   </vt:lpstr>
      <vt:lpstr>3.  Elämäntapa sähköisen tiedon lisääntyväksi käyttämiseksi = investointiprojektin vastakohta     </vt:lpstr>
      <vt:lpstr>4.  EU:n ja Suomen digitalisaatio: “Selviytyminen” käyttämällä perussanomien (tilaus, lasku) tietoja uudelleen   </vt:lpstr>
      <vt:lpstr>Lopuksi  Mitä johdon huomion ja tuen saaminen edellyttää Peppol-osaajilta?  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Holopainen Eeva (VK)</cp:lastModifiedBy>
  <cp:revision>15</cp:revision>
  <cp:lastPrinted>2024-11-27T12:58:11Z</cp:lastPrinted>
  <dcterms:modified xsi:type="dcterms:W3CDTF">2025-05-06T07:00:53Z</dcterms:modified>
</cp:coreProperties>
</file>