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27" r:id="rId6"/>
  </p:sldMasterIdLst>
  <p:notesMasterIdLst>
    <p:notesMasterId r:id="rId61"/>
  </p:notesMasterIdLst>
  <p:sldIdLst>
    <p:sldId id="408" r:id="rId7"/>
    <p:sldId id="440" r:id="rId8"/>
    <p:sldId id="437" r:id="rId9"/>
    <p:sldId id="441" r:id="rId10"/>
    <p:sldId id="433" r:id="rId11"/>
    <p:sldId id="402" r:id="rId12"/>
    <p:sldId id="395" r:id="rId13"/>
    <p:sldId id="438" r:id="rId14"/>
    <p:sldId id="439" r:id="rId15"/>
    <p:sldId id="378" r:id="rId16"/>
    <p:sldId id="274" r:id="rId17"/>
    <p:sldId id="416" r:id="rId18"/>
    <p:sldId id="331" r:id="rId19"/>
    <p:sldId id="375" r:id="rId20"/>
    <p:sldId id="327" r:id="rId21"/>
    <p:sldId id="330" r:id="rId22"/>
    <p:sldId id="366" r:id="rId23"/>
    <p:sldId id="332" r:id="rId24"/>
    <p:sldId id="333" r:id="rId25"/>
    <p:sldId id="407" r:id="rId26"/>
    <p:sldId id="334" r:id="rId27"/>
    <p:sldId id="335" r:id="rId28"/>
    <p:sldId id="336" r:id="rId29"/>
    <p:sldId id="362" r:id="rId30"/>
    <p:sldId id="339" r:id="rId31"/>
    <p:sldId id="338" r:id="rId32"/>
    <p:sldId id="340" r:id="rId33"/>
    <p:sldId id="341" r:id="rId34"/>
    <p:sldId id="429" r:id="rId35"/>
    <p:sldId id="342" r:id="rId36"/>
    <p:sldId id="372" r:id="rId37"/>
    <p:sldId id="371" r:id="rId38"/>
    <p:sldId id="373" r:id="rId39"/>
    <p:sldId id="386" r:id="rId40"/>
    <p:sldId id="343" r:id="rId41"/>
    <p:sldId id="344" r:id="rId42"/>
    <p:sldId id="353" r:id="rId43"/>
    <p:sldId id="346" r:id="rId44"/>
    <p:sldId id="363" r:id="rId45"/>
    <p:sldId id="364" r:id="rId46"/>
    <p:sldId id="365" r:id="rId47"/>
    <p:sldId id="394" r:id="rId48"/>
    <p:sldId id="359" r:id="rId49"/>
    <p:sldId id="355" r:id="rId50"/>
    <p:sldId id="354" r:id="rId51"/>
    <p:sldId id="356" r:id="rId52"/>
    <p:sldId id="360" r:id="rId53"/>
    <p:sldId id="434" r:id="rId54"/>
    <p:sldId id="436" r:id="rId55"/>
    <p:sldId id="435" r:id="rId56"/>
    <p:sldId id="430" r:id="rId57"/>
    <p:sldId id="400" r:id="rId58"/>
    <p:sldId id="432" r:id="rId59"/>
    <p:sldId id="431" r:id="rId60"/>
  </p:sldIdLst>
  <p:sldSz cx="6858000" cy="9144000" type="screen4x3"/>
  <p:notesSz cx="6819900" cy="99187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B93A"/>
    <a:srgbClr val="1A7391"/>
    <a:srgbClr val="13566C"/>
    <a:srgbClr val="06939C"/>
    <a:srgbClr val="0A2E38"/>
    <a:srgbClr val="1B7A87"/>
    <a:srgbClr val="D0D3B6"/>
    <a:srgbClr val="1A7E85"/>
    <a:srgbClr val="214A60"/>
    <a:srgbClr val="76B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94826" autoAdjust="0"/>
  </p:normalViewPr>
  <p:slideViewPr>
    <p:cSldViewPr snapToGrid="0">
      <p:cViewPr varScale="1">
        <p:scale>
          <a:sx n="49" d="100"/>
          <a:sy n="49" d="100"/>
        </p:scale>
        <p:origin x="1996" y="3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55290" cy="497657"/>
          </a:xfrm>
          <a:prstGeom prst="rect">
            <a:avLst/>
          </a:prstGeom>
        </p:spPr>
        <p:txBody>
          <a:bodyPr vert="horz" lIns="95637" tIns="47819" rIns="95637" bIns="47819" rtlCol="0"/>
          <a:lstStyle>
            <a:lvl1pPr algn="l">
              <a:defRPr sz="1300"/>
            </a:lvl1pPr>
          </a:lstStyle>
          <a:p>
            <a:endParaRPr lang="fi-FI"/>
          </a:p>
        </p:txBody>
      </p:sp>
      <p:sp>
        <p:nvSpPr>
          <p:cNvPr id="3" name="Päivämäärän paikkamerkki 2"/>
          <p:cNvSpPr>
            <a:spLocks noGrp="1"/>
          </p:cNvSpPr>
          <p:nvPr>
            <p:ph type="dt" idx="1"/>
          </p:nvPr>
        </p:nvSpPr>
        <p:spPr>
          <a:xfrm>
            <a:off x="3863032" y="0"/>
            <a:ext cx="2955290" cy="497657"/>
          </a:xfrm>
          <a:prstGeom prst="rect">
            <a:avLst/>
          </a:prstGeom>
        </p:spPr>
        <p:txBody>
          <a:bodyPr vert="horz" lIns="95637" tIns="47819" rIns="95637" bIns="47819" rtlCol="0"/>
          <a:lstStyle>
            <a:lvl1pPr algn="r">
              <a:defRPr sz="1300"/>
            </a:lvl1pPr>
          </a:lstStyle>
          <a:p>
            <a:fld id="{A6AA05AC-228E-4ACB-A6BE-A373C48A8639}" type="datetimeFigureOut">
              <a:rPr lang="fi-FI" smtClean="0"/>
              <a:t>16.3.2022</a:t>
            </a:fld>
            <a:endParaRPr lang="fi-FI"/>
          </a:p>
        </p:txBody>
      </p:sp>
      <p:sp>
        <p:nvSpPr>
          <p:cNvPr id="4" name="Dian kuvan paikkamerkki 3"/>
          <p:cNvSpPr>
            <a:spLocks noGrp="1" noRot="1" noChangeAspect="1"/>
          </p:cNvSpPr>
          <p:nvPr>
            <p:ph type="sldImg" idx="2"/>
          </p:nvPr>
        </p:nvSpPr>
        <p:spPr>
          <a:xfrm>
            <a:off x="2155825" y="1239838"/>
            <a:ext cx="2509838" cy="3348037"/>
          </a:xfrm>
          <a:prstGeom prst="rect">
            <a:avLst/>
          </a:prstGeom>
          <a:noFill/>
          <a:ln w="12700">
            <a:solidFill>
              <a:prstClr val="black"/>
            </a:solidFill>
          </a:ln>
        </p:spPr>
        <p:txBody>
          <a:bodyPr vert="horz" lIns="95637" tIns="47819" rIns="95637" bIns="47819" rtlCol="0" anchor="ctr"/>
          <a:lstStyle/>
          <a:p>
            <a:endParaRPr lang="fi-FI"/>
          </a:p>
        </p:txBody>
      </p:sp>
      <p:sp>
        <p:nvSpPr>
          <p:cNvPr id="5" name="Huomautusten paikkamerkki 4"/>
          <p:cNvSpPr>
            <a:spLocks noGrp="1"/>
          </p:cNvSpPr>
          <p:nvPr>
            <p:ph type="body" sz="quarter" idx="3"/>
          </p:nvPr>
        </p:nvSpPr>
        <p:spPr>
          <a:xfrm>
            <a:off x="681990" y="4773374"/>
            <a:ext cx="5455920" cy="3905488"/>
          </a:xfrm>
          <a:prstGeom prst="rect">
            <a:avLst/>
          </a:prstGeom>
        </p:spPr>
        <p:txBody>
          <a:bodyPr vert="horz" lIns="95637" tIns="47819" rIns="95637" bIns="47819"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21045"/>
            <a:ext cx="2955290" cy="497657"/>
          </a:xfrm>
          <a:prstGeom prst="rect">
            <a:avLst/>
          </a:prstGeom>
        </p:spPr>
        <p:txBody>
          <a:bodyPr vert="horz" lIns="95637" tIns="47819" rIns="95637" bIns="47819" rtlCol="0" anchor="b"/>
          <a:lstStyle>
            <a:lvl1pPr algn="l">
              <a:defRPr sz="1300"/>
            </a:lvl1pPr>
          </a:lstStyle>
          <a:p>
            <a:endParaRPr lang="fi-FI"/>
          </a:p>
        </p:txBody>
      </p:sp>
      <p:sp>
        <p:nvSpPr>
          <p:cNvPr id="7" name="Dian numeron paikkamerkki 6"/>
          <p:cNvSpPr>
            <a:spLocks noGrp="1"/>
          </p:cNvSpPr>
          <p:nvPr>
            <p:ph type="sldNum" sz="quarter" idx="5"/>
          </p:nvPr>
        </p:nvSpPr>
        <p:spPr>
          <a:xfrm>
            <a:off x="3863032" y="9421045"/>
            <a:ext cx="2955290" cy="497657"/>
          </a:xfrm>
          <a:prstGeom prst="rect">
            <a:avLst/>
          </a:prstGeom>
        </p:spPr>
        <p:txBody>
          <a:bodyPr vert="horz" lIns="95637" tIns="47819" rIns="95637" bIns="47819" rtlCol="0" anchor="b"/>
          <a:lstStyle>
            <a:lvl1pPr algn="r">
              <a:defRPr sz="1300"/>
            </a:lvl1pPr>
          </a:lstStyle>
          <a:p>
            <a:fld id="{9C9F768A-7093-441A-886A-16082B4F273F}" type="slidenum">
              <a:rPr lang="fi-FI" smtClean="0"/>
              <a:t>‹#›</a:t>
            </a:fld>
            <a:endParaRPr lang="fi-FI"/>
          </a:p>
        </p:txBody>
      </p:sp>
    </p:spTree>
    <p:extLst>
      <p:ext uri="{BB962C8B-B14F-4D97-AF65-F5344CB8AC3E}">
        <p14:creationId xmlns:p14="http://schemas.microsoft.com/office/powerpoint/2010/main" val="338542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1</a:t>
            </a:fld>
            <a:endParaRPr lang="fi-FI"/>
          </a:p>
        </p:txBody>
      </p:sp>
    </p:spTree>
    <p:extLst>
      <p:ext uri="{BB962C8B-B14F-4D97-AF65-F5344CB8AC3E}">
        <p14:creationId xmlns:p14="http://schemas.microsoft.com/office/powerpoint/2010/main" val="3609157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12</a:t>
            </a:fld>
            <a:endParaRPr lang="fi-FI"/>
          </a:p>
        </p:txBody>
      </p:sp>
    </p:spTree>
    <p:extLst>
      <p:ext uri="{BB962C8B-B14F-4D97-AF65-F5344CB8AC3E}">
        <p14:creationId xmlns:p14="http://schemas.microsoft.com/office/powerpoint/2010/main" val="79992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pPr defTabSz="882670">
              <a:defRPr/>
            </a:pPr>
            <a:r>
              <a:rPr lang="fi-FI" dirty="0" smtClean="0"/>
              <a:t>Esim. </a:t>
            </a:r>
            <a:r>
              <a:rPr lang="fi-FI" dirty="0">
                <a:sym typeface="Arial"/>
              </a:rPr>
              <a:t>Mitä uusia mahdollisuuksia toimintamme kehittämiselle se meille lähivuosina tarjoaa?</a:t>
            </a:r>
          </a:p>
        </p:txBody>
      </p:sp>
      <p:sp>
        <p:nvSpPr>
          <p:cNvPr id="4" name="Dian numeron paikkamerkki 3"/>
          <p:cNvSpPr>
            <a:spLocks noGrp="1"/>
          </p:cNvSpPr>
          <p:nvPr>
            <p:ph type="sldNum" sz="quarter" idx="10"/>
          </p:nvPr>
        </p:nvSpPr>
        <p:spPr/>
        <p:txBody>
          <a:bodyPr/>
          <a:lstStyle/>
          <a:p>
            <a:fld id="{9C9F768A-7093-441A-886A-16082B4F273F}" type="slidenum">
              <a:rPr lang="fi-FI" smtClean="0"/>
              <a:t>15</a:t>
            </a:fld>
            <a:endParaRPr lang="fi-FI"/>
          </a:p>
        </p:txBody>
      </p:sp>
    </p:spTree>
    <p:extLst>
      <p:ext uri="{BB962C8B-B14F-4D97-AF65-F5344CB8AC3E}">
        <p14:creationId xmlns:p14="http://schemas.microsoft.com/office/powerpoint/2010/main" val="368746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16</a:t>
            </a:fld>
            <a:endParaRPr lang="fi-FI"/>
          </a:p>
        </p:txBody>
      </p:sp>
    </p:spTree>
    <p:extLst>
      <p:ext uri="{BB962C8B-B14F-4D97-AF65-F5344CB8AC3E}">
        <p14:creationId xmlns:p14="http://schemas.microsoft.com/office/powerpoint/2010/main" val="235632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17</a:t>
            </a:fld>
            <a:endParaRPr lang="fi-FI"/>
          </a:p>
        </p:txBody>
      </p:sp>
    </p:spTree>
    <p:extLst>
      <p:ext uri="{BB962C8B-B14F-4D97-AF65-F5344CB8AC3E}">
        <p14:creationId xmlns:p14="http://schemas.microsoft.com/office/powerpoint/2010/main" val="2586451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20</a:t>
            </a:fld>
            <a:endParaRPr lang="fi-FI"/>
          </a:p>
        </p:txBody>
      </p:sp>
    </p:spTree>
    <p:extLst>
      <p:ext uri="{BB962C8B-B14F-4D97-AF65-F5344CB8AC3E}">
        <p14:creationId xmlns:p14="http://schemas.microsoft.com/office/powerpoint/2010/main" val="2271641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23</a:t>
            </a:fld>
            <a:endParaRPr lang="fi-FI"/>
          </a:p>
        </p:txBody>
      </p:sp>
    </p:spTree>
    <p:extLst>
      <p:ext uri="{BB962C8B-B14F-4D97-AF65-F5344CB8AC3E}">
        <p14:creationId xmlns:p14="http://schemas.microsoft.com/office/powerpoint/2010/main" val="277877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24</a:t>
            </a:fld>
            <a:endParaRPr lang="fi-FI"/>
          </a:p>
        </p:txBody>
      </p:sp>
    </p:spTree>
    <p:extLst>
      <p:ext uri="{BB962C8B-B14F-4D97-AF65-F5344CB8AC3E}">
        <p14:creationId xmlns:p14="http://schemas.microsoft.com/office/powerpoint/2010/main" val="1149700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29</a:t>
            </a:fld>
            <a:endParaRPr lang="fi-FI"/>
          </a:p>
        </p:txBody>
      </p:sp>
    </p:spTree>
    <p:extLst>
      <p:ext uri="{BB962C8B-B14F-4D97-AF65-F5344CB8AC3E}">
        <p14:creationId xmlns:p14="http://schemas.microsoft.com/office/powerpoint/2010/main" val="1855825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smtClean="0">
              <a:solidFill>
                <a:srgbClr val="0070C0"/>
              </a:solidFill>
              <a:latin typeface="Calibri" panose="020F0502020204030204" pitchFamily="34" charset="0"/>
              <a:cs typeface="Calibri" panose="020F0502020204030204" pitchFamily="34" charset="0"/>
            </a:endParaRPr>
          </a:p>
        </p:txBody>
      </p:sp>
      <p:sp>
        <p:nvSpPr>
          <p:cNvPr id="4" name="Dian numeron paikkamerkki 3"/>
          <p:cNvSpPr>
            <a:spLocks noGrp="1"/>
          </p:cNvSpPr>
          <p:nvPr>
            <p:ph type="sldNum" sz="quarter" idx="10"/>
          </p:nvPr>
        </p:nvSpPr>
        <p:spPr/>
        <p:txBody>
          <a:bodyPr/>
          <a:lstStyle/>
          <a:p>
            <a:fld id="{9C9F768A-7093-441A-886A-16082B4F273F}" type="slidenum">
              <a:rPr lang="fi-FI" smtClean="0"/>
              <a:t>34</a:t>
            </a:fld>
            <a:endParaRPr lang="fi-FI"/>
          </a:p>
        </p:txBody>
      </p:sp>
    </p:spTree>
    <p:extLst>
      <p:ext uri="{BB962C8B-B14F-4D97-AF65-F5344CB8AC3E}">
        <p14:creationId xmlns:p14="http://schemas.microsoft.com/office/powerpoint/2010/main" val="516355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37</a:t>
            </a:fld>
            <a:endParaRPr lang="fi-FI"/>
          </a:p>
        </p:txBody>
      </p:sp>
    </p:spTree>
    <p:extLst>
      <p:ext uri="{BB962C8B-B14F-4D97-AF65-F5344CB8AC3E}">
        <p14:creationId xmlns:p14="http://schemas.microsoft.com/office/powerpoint/2010/main" val="155154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3</a:t>
            </a:fld>
            <a:endParaRPr lang="fi-FI"/>
          </a:p>
        </p:txBody>
      </p:sp>
    </p:spTree>
    <p:extLst>
      <p:ext uri="{BB962C8B-B14F-4D97-AF65-F5344CB8AC3E}">
        <p14:creationId xmlns:p14="http://schemas.microsoft.com/office/powerpoint/2010/main" val="3137831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39</a:t>
            </a:fld>
            <a:endParaRPr lang="fi-FI"/>
          </a:p>
        </p:txBody>
      </p:sp>
    </p:spTree>
    <p:extLst>
      <p:ext uri="{BB962C8B-B14F-4D97-AF65-F5344CB8AC3E}">
        <p14:creationId xmlns:p14="http://schemas.microsoft.com/office/powerpoint/2010/main" val="3107619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42</a:t>
            </a:fld>
            <a:endParaRPr lang="fi-FI"/>
          </a:p>
        </p:txBody>
      </p:sp>
    </p:spTree>
    <p:extLst>
      <p:ext uri="{BB962C8B-B14F-4D97-AF65-F5344CB8AC3E}">
        <p14:creationId xmlns:p14="http://schemas.microsoft.com/office/powerpoint/2010/main" val="592523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44</a:t>
            </a:fld>
            <a:endParaRPr lang="fi-FI"/>
          </a:p>
        </p:txBody>
      </p:sp>
    </p:spTree>
    <p:extLst>
      <p:ext uri="{BB962C8B-B14F-4D97-AF65-F5344CB8AC3E}">
        <p14:creationId xmlns:p14="http://schemas.microsoft.com/office/powerpoint/2010/main" val="3944049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48</a:t>
            </a:fld>
            <a:endParaRPr lang="fi-FI"/>
          </a:p>
        </p:txBody>
      </p:sp>
    </p:spTree>
    <p:extLst>
      <p:ext uri="{BB962C8B-B14F-4D97-AF65-F5344CB8AC3E}">
        <p14:creationId xmlns:p14="http://schemas.microsoft.com/office/powerpoint/2010/main" val="1885843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49</a:t>
            </a:fld>
            <a:endParaRPr lang="fi-FI"/>
          </a:p>
        </p:txBody>
      </p:sp>
    </p:spTree>
    <p:extLst>
      <p:ext uri="{BB962C8B-B14F-4D97-AF65-F5344CB8AC3E}">
        <p14:creationId xmlns:p14="http://schemas.microsoft.com/office/powerpoint/2010/main" val="1267688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50</a:t>
            </a:fld>
            <a:endParaRPr lang="fi-FI"/>
          </a:p>
        </p:txBody>
      </p:sp>
    </p:spTree>
    <p:extLst>
      <p:ext uri="{BB962C8B-B14F-4D97-AF65-F5344CB8AC3E}">
        <p14:creationId xmlns:p14="http://schemas.microsoft.com/office/powerpoint/2010/main" val="1835969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51</a:t>
            </a:fld>
            <a:endParaRPr lang="fi-FI"/>
          </a:p>
        </p:txBody>
      </p:sp>
    </p:spTree>
    <p:extLst>
      <p:ext uri="{BB962C8B-B14F-4D97-AF65-F5344CB8AC3E}">
        <p14:creationId xmlns:p14="http://schemas.microsoft.com/office/powerpoint/2010/main" val="571102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52</a:t>
            </a:fld>
            <a:endParaRPr lang="fi-FI"/>
          </a:p>
        </p:txBody>
      </p:sp>
    </p:spTree>
    <p:extLst>
      <p:ext uri="{BB962C8B-B14F-4D97-AF65-F5344CB8AC3E}">
        <p14:creationId xmlns:p14="http://schemas.microsoft.com/office/powerpoint/2010/main" val="1581939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53</a:t>
            </a:fld>
            <a:endParaRPr lang="fi-FI"/>
          </a:p>
        </p:txBody>
      </p:sp>
    </p:spTree>
    <p:extLst>
      <p:ext uri="{BB962C8B-B14F-4D97-AF65-F5344CB8AC3E}">
        <p14:creationId xmlns:p14="http://schemas.microsoft.com/office/powerpoint/2010/main" val="138866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4</a:t>
            </a:fld>
            <a:endParaRPr lang="fi-FI"/>
          </a:p>
        </p:txBody>
      </p:sp>
    </p:spTree>
    <p:extLst>
      <p:ext uri="{BB962C8B-B14F-4D97-AF65-F5344CB8AC3E}">
        <p14:creationId xmlns:p14="http://schemas.microsoft.com/office/powerpoint/2010/main" val="340205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5</a:t>
            </a:fld>
            <a:endParaRPr lang="fi-FI"/>
          </a:p>
        </p:txBody>
      </p:sp>
    </p:spTree>
    <p:extLst>
      <p:ext uri="{BB962C8B-B14F-4D97-AF65-F5344CB8AC3E}">
        <p14:creationId xmlns:p14="http://schemas.microsoft.com/office/powerpoint/2010/main" val="303514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6</a:t>
            </a:fld>
            <a:endParaRPr lang="fi-FI"/>
          </a:p>
        </p:txBody>
      </p:sp>
    </p:spTree>
    <p:extLst>
      <p:ext uri="{BB962C8B-B14F-4D97-AF65-F5344CB8AC3E}">
        <p14:creationId xmlns:p14="http://schemas.microsoft.com/office/powerpoint/2010/main" val="33560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7</a:t>
            </a:fld>
            <a:endParaRPr lang="fi-FI"/>
          </a:p>
        </p:txBody>
      </p:sp>
    </p:spTree>
    <p:extLst>
      <p:ext uri="{BB962C8B-B14F-4D97-AF65-F5344CB8AC3E}">
        <p14:creationId xmlns:p14="http://schemas.microsoft.com/office/powerpoint/2010/main" val="286721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8</a:t>
            </a:fld>
            <a:endParaRPr lang="fi-FI"/>
          </a:p>
        </p:txBody>
      </p:sp>
    </p:spTree>
    <p:extLst>
      <p:ext uri="{BB962C8B-B14F-4D97-AF65-F5344CB8AC3E}">
        <p14:creationId xmlns:p14="http://schemas.microsoft.com/office/powerpoint/2010/main" val="157595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9</a:t>
            </a:fld>
            <a:endParaRPr lang="fi-FI"/>
          </a:p>
        </p:txBody>
      </p:sp>
    </p:spTree>
    <p:extLst>
      <p:ext uri="{BB962C8B-B14F-4D97-AF65-F5344CB8AC3E}">
        <p14:creationId xmlns:p14="http://schemas.microsoft.com/office/powerpoint/2010/main" val="19743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155825" y="1239838"/>
            <a:ext cx="2509838" cy="334803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C9F768A-7093-441A-886A-16082B4F273F}" type="slidenum">
              <a:rPr lang="fi-FI" smtClean="0"/>
              <a:t>10</a:t>
            </a:fld>
            <a:endParaRPr lang="fi-FI"/>
          </a:p>
        </p:txBody>
      </p:sp>
    </p:spTree>
    <p:extLst>
      <p:ext uri="{BB962C8B-B14F-4D97-AF65-F5344CB8AC3E}">
        <p14:creationId xmlns:p14="http://schemas.microsoft.com/office/powerpoint/2010/main" val="799262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 uri="{C183D7F6-B498-43B3-948B-1728B52AA6E4}">
                <adec:decorative xmlns:adec="http://schemas.microsoft.com/office/drawing/2017/decorative" xmlns="" val="1"/>
              </a:ext>
            </a:extLst>
          </p:cNvPr>
          <p:cNvGrpSpPr/>
          <p:nvPr userDrawn="1"/>
        </p:nvGrpSpPr>
        <p:grpSpPr>
          <a:xfrm>
            <a:off x="2" y="-1"/>
            <a:ext cx="6858675" cy="9144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adec="http://schemas.microsoft.com/office/drawing/2017/decorative" xmlns=""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86EBD2D0-8F8D-40B7-8466-A70F0F222C78}"/>
                </a:ext>
                <a:ext uri="{C183D7F6-B498-43B3-948B-1728B52AA6E4}">
                  <adec:decorative xmlns:adec="http://schemas.microsoft.com/office/drawing/2017/decorative" xmlns=""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2283D766-1997-4ADC-9D70-135DA7587C6B}"/>
                </a:ext>
                <a:ext uri="{C183D7F6-B498-43B3-948B-1728B52AA6E4}">
                  <adec:decorative xmlns:adec="http://schemas.microsoft.com/office/drawing/2017/decorative" xmlns=""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61C55AF5-41ED-4FED-8B17-E572D95A2EF2}"/>
                </a:ext>
                <a:ext uri="{C183D7F6-B498-43B3-948B-1728B52AA6E4}">
                  <adec:decorative xmlns:adec="http://schemas.microsoft.com/office/drawing/2017/decorative" xmlns=""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8" name="Freeform 9">
              <a:extLst>
                <a:ext uri="{FF2B5EF4-FFF2-40B4-BE49-F238E27FC236}">
                  <a16:creationId xmlns:a16="http://schemas.microsoft.com/office/drawing/2014/main" id="{8207A6F9-D3E1-4322-B846-960DD6FC99C9}"/>
                </a:ext>
                <a:ext uri="{C183D7F6-B498-43B3-948B-1728B52AA6E4}">
                  <adec:decorative xmlns:adec="http://schemas.microsoft.com/office/drawing/2017/decorative" xmlns=""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9" name="Freeform 10">
              <a:extLst>
                <a:ext uri="{FF2B5EF4-FFF2-40B4-BE49-F238E27FC236}">
                  <a16:creationId xmlns:a16="http://schemas.microsoft.com/office/drawing/2014/main" id="{7B819825-3200-472E-9BDC-39A078E17847}"/>
                </a:ext>
                <a:ext uri="{C183D7F6-B498-43B3-948B-1728B52AA6E4}">
                  <adec:decorative xmlns:adec="http://schemas.microsoft.com/office/drawing/2017/decorative" xmlns=""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20" name="Freeform 11">
              <a:extLst>
                <a:ext uri="{FF2B5EF4-FFF2-40B4-BE49-F238E27FC236}">
                  <a16:creationId xmlns:a16="http://schemas.microsoft.com/office/drawing/2014/main" id="{CD504085-D74E-4639-BB3D-F043553024CD}"/>
                </a:ext>
                <a:ext uri="{C183D7F6-B498-43B3-948B-1728B52AA6E4}">
                  <adec:decorative xmlns:adec="http://schemas.microsoft.com/office/drawing/2017/decorative" xmlns=""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tumma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13" name="Kuva 12">
            <a:extLst>
              <a:ext uri="{FF2B5EF4-FFF2-40B4-BE49-F238E27FC236}">
                <a16:creationId xmlns:a16="http://schemas.microsoft.com/office/drawing/2014/main" id="{9B432168-221C-4229-ABD4-620A83233A31}"/>
              </a:ext>
              <a:ext uri="{C183D7F6-B498-43B3-948B-1728B52AA6E4}">
                <adec:decorative xmlns:adec="http://schemas.microsoft.com/office/drawing/2017/decorative" xmlns=""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spTree>
    <p:extLst>
      <p:ext uri="{BB962C8B-B14F-4D97-AF65-F5344CB8AC3E}">
        <p14:creationId xmlns:p14="http://schemas.microsoft.com/office/powerpoint/2010/main" val="81045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paikka">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a:xfrm>
            <a:off x="440057" y="408006"/>
            <a:ext cx="2826927" cy="1767417"/>
          </a:xfrm>
        </p:spPr>
        <p:txBody>
          <a:bodyPr/>
          <a:lstStyle>
            <a:lvl1pPr>
              <a:defRPr/>
            </a:lvl1pPr>
          </a:lstStyle>
          <a:p>
            <a:r>
              <a:rPr lang="fi-FI" dirty="0"/>
              <a:t>Tekstisivu kuvalla, </a:t>
            </a:r>
            <a:br>
              <a:rPr lang="fi-FI" dirty="0"/>
            </a:br>
            <a:r>
              <a:rPr lang="fi-FI" dirty="0"/>
              <a:t>lyhyt 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440057" y="2350348"/>
            <a:ext cx="2826927" cy="5664000"/>
          </a:xfrm>
        </p:spPr>
        <p:txBody>
          <a:bodyPr/>
          <a:lstStyle>
            <a:lvl1pPr marL="269847" indent="-269847">
              <a:defRPr sz="2201"/>
            </a:lvl1pPr>
            <a:lvl2pPr marL="625407" indent="-265085">
              <a:defRPr/>
            </a:lvl2pPr>
            <a:lvl3pPr marL="715886" indent="0">
              <a:buNone/>
              <a:defRPr/>
            </a:lvl3pPr>
          </a:lstStyle>
          <a:p>
            <a:pPr lvl="0"/>
            <a:r>
              <a:rPr lang="fi-FI" smtClean="0"/>
              <a:t>Muokkaa tekstin perustyylejä</a:t>
            </a:r>
          </a:p>
          <a:p>
            <a:pPr lvl="1"/>
            <a:r>
              <a:rPr lang="fi-FI" smtClean="0"/>
              <a:t>toinen taso</a:t>
            </a:r>
          </a:p>
        </p:txBody>
      </p:sp>
      <p:sp>
        <p:nvSpPr>
          <p:cNvPr id="8" name="Kuvan paikkamerkki 19">
            <a:extLst>
              <a:ext uri="{FF2B5EF4-FFF2-40B4-BE49-F238E27FC236}">
                <a16:creationId xmlns:a16="http://schemas.microsoft.com/office/drawing/2014/main" id="{1CD34E48-431E-47C9-8075-E449B22F1C1A}"/>
              </a:ext>
              <a:ext uri="{C183D7F6-B498-43B3-948B-1728B52AA6E4}">
                <adec:decorative xmlns:adec="http://schemas.microsoft.com/office/drawing/2017/decorative" xmlns="" val="0"/>
              </a:ext>
            </a:extLst>
          </p:cNvPr>
          <p:cNvSpPr>
            <a:spLocks noGrp="1"/>
          </p:cNvSpPr>
          <p:nvPr>
            <p:ph type="pic" sz="quarter" idx="13"/>
          </p:nvPr>
        </p:nvSpPr>
        <p:spPr>
          <a:xfrm>
            <a:off x="3438825" y="-5977"/>
            <a:ext cx="3423550" cy="9155953"/>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smtClean="0"/>
              <a:t>Lisää kuva napsauttamalla kuvaketta</a:t>
            </a:r>
            <a:endParaRPr lang="fi-FI" dirty="0"/>
          </a:p>
        </p:txBody>
      </p:sp>
      <p:sp>
        <p:nvSpPr>
          <p:cNvPr id="9" name="Alatunnisteen paikkamerkki 8">
            <a:extLst>
              <a:ext uri="{FF2B5EF4-FFF2-40B4-BE49-F238E27FC236}">
                <a16:creationId xmlns:a16="http://schemas.microsoft.com/office/drawing/2014/main" id="{9700E9CE-DAC8-4704-A149-43A60B27A84C}"/>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22E9968-6017-4856-A4C4-E7595C39E8B6}"/>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97817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5F941-B7C0-48FA-BC12-7B7C226826B8}"/>
              </a:ext>
            </a:extLst>
          </p:cNvPr>
          <p:cNvSpPr>
            <a:spLocks noGrp="1"/>
          </p:cNvSpPr>
          <p:nvPr>
            <p:ph type="title"/>
          </p:nvPr>
        </p:nvSpPr>
        <p:spPr/>
        <p:txBody>
          <a:bodyPr/>
          <a:lstStyle/>
          <a:p>
            <a:r>
              <a:rPr lang="fi-FI" smtClean="0"/>
              <a:t>Muokkaa perustyyl. napsautt.</a:t>
            </a:r>
            <a:endParaRPr lang="fi-FI"/>
          </a:p>
        </p:txBody>
      </p:sp>
      <p:sp>
        <p:nvSpPr>
          <p:cNvPr id="7" name="Alatunnisteen paikkamerkki 6">
            <a:extLst>
              <a:ext uri="{FF2B5EF4-FFF2-40B4-BE49-F238E27FC236}">
                <a16:creationId xmlns:a16="http://schemas.microsoft.com/office/drawing/2014/main" id="{7CD8110F-CCB3-4F2C-A24C-58395114068A}"/>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DD1E9F2C-6E23-43A9-A7DE-626D34CEDD8A}"/>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72294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BD59BAD-0669-42AB-9904-BB6AA4465919}"/>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7" name="Dian numeron paikkamerkki 6">
            <a:extLst>
              <a:ext uri="{FF2B5EF4-FFF2-40B4-BE49-F238E27FC236}">
                <a16:creationId xmlns:a16="http://schemas.microsoft.com/office/drawing/2014/main" id="{2F973901-92EE-424C-B835-C2D00C6C55AD}"/>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90649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adec="http://schemas.microsoft.com/office/drawing/2017/decorative" xmlns="" val="1"/>
              </a:ext>
            </a:extLst>
          </p:cNvPr>
          <p:cNvGrpSpPr/>
          <p:nvPr userDrawn="1"/>
        </p:nvGrpSpPr>
        <p:grpSpPr bwMode="gray">
          <a:xfrm>
            <a:off x="2" y="-1"/>
            <a:ext cx="6858675" cy="9144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6" y="1873259"/>
            <a:ext cx="3575447" cy="3369308"/>
          </a:xfrm>
        </p:spPr>
        <p:txBody>
          <a:bodyPr anchor="t" anchorCtr="0"/>
          <a:lstStyle>
            <a:lvl1pPr>
              <a:defRPr sz="4100">
                <a:solidFill>
                  <a:schemeClr val="bg1"/>
                </a:solidFill>
              </a:defRPr>
            </a:lvl1pPr>
          </a:lstStyle>
          <a:p>
            <a:r>
              <a:rPr lang="fi-FI" dirty="0"/>
              <a:t>Väliotsikkosivu </a:t>
            </a:r>
            <a:br>
              <a:rPr lang="fi-FI" dirty="0"/>
            </a:br>
            <a:r>
              <a:rPr lang="fi-FI" dirty="0"/>
              <a:t>esityksen </a:t>
            </a:r>
            <a:br>
              <a:rPr lang="fi-FI" dirty="0"/>
            </a:br>
            <a:r>
              <a:rPr lang="fi-FI" dirty="0"/>
              <a:t>jäsentämiseen, </a:t>
            </a:r>
            <a:br>
              <a:rPr lang="fi-FI" dirty="0"/>
            </a:br>
            <a:r>
              <a:rPr lang="fi-FI" dirty="0"/>
              <a:t>4 riviä lyhyellä tekstillä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566465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san ylätunniste 2">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adec="http://schemas.microsoft.com/office/drawing/2017/decorative" xmlns="" val="1"/>
              </a:ext>
            </a:extLst>
          </p:cNvPr>
          <p:cNvGrpSpPr/>
          <p:nvPr userDrawn="1"/>
        </p:nvGrpSpPr>
        <p:grpSpPr bwMode="gray">
          <a:xfrm>
            <a:off x="2" y="-1"/>
            <a:ext cx="6858675" cy="9144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6" y="1873260"/>
            <a:ext cx="3899483" cy="1162577"/>
          </a:xfrm>
        </p:spPr>
        <p:txBody>
          <a:bodyPr anchor="t" anchorCtr="0"/>
          <a:lstStyle>
            <a:lvl1pPr>
              <a:defRPr sz="5600">
                <a:solidFill>
                  <a:schemeClr val="bg1"/>
                </a:solidFill>
              </a:defRPr>
            </a:lvl1pPr>
          </a:lstStyle>
          <a:p>
            <a:r>
              <a:rPr lang="fi-FI" dirty="0"/>
              <a:t>Yksi tekstirivi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32476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san ylätunniste 3">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adec="http://schemas.microsoft.com/office/drawing/2017/decorative" xmlns="" val="1"/>
              </a:ext>
            </a:extLst>
          </p:cNvPr>
          <p:cNvGrpSpPr/>
          <p:nvPr userDrawn="1"/>
        </p:nvGrpSpPr>
        <p:grpSpPr bwMode="gray">
          <a:xfrm>
            <a:off x="2" y="-1"/>
            <a:ext cx="6858675" cy="9144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1" y="1873257"/>
            <a:ext cx="5528250" cy="2607561"/>
          </a:xfrm>
        </p:spPr>
        <p:txBody>
          <a:bodyPr anchor="t" anchorCtr="0"/>
          <a:lstStyle>
            <a:lvl1pPr>
              <a:defRPr sz="4100">
                <a:solidFill>
                  <a:schemeClr val="bg1"/>
                </a:solidFill>
              </a:defRPr>
            </a:lvl1pPr>
          </a:lstStyle>
          <a:p>
            <a:r>
              <a:rPr lang="fi-FI" dirty="0"/>
              <a:t>Väliotsikkosivu esityksen </a:t>
            </a:r>
            <a:br>
              <a:rPr lang="fi-FI" dirty="0"/>
            </a:br>
            <a:r>
              <a:rPr lang="fi-FI" dirty="0"/>
              <a:t>jäsentämiseen pitkällä tekstillä</a:t>
            </a:r>
            <a:br>
              <a:rPr lang="fi-FI" dirty="0"/>
            </a:br>
            <a:r>
              <a:rPr lang="fi-FI" dirty="0" err="1"/>
              <a:t>max</a:t>
            </a:r>
            <a:r>
              <a:rPr lang="fi-FI" dirty="0"/>
              <a:t>. 3 riviä</a:t>
            </a:r>
          </a:p>
        </p:txBody>
      </p:sp>
      <p:sp>
        <p:nvSpPr>
          <p:cNvPr id="20" name="Alatunnisteen paikkamerkki 19">
            <a:extLst>
              <a:ext uri="{FF2B5EF4-FFF2-40B4-BE49-F238E27FC236}">
                <a16:creationId xmlns:a16="http://schemas.microsoft.com/office/drawing/2014/main" id="{5A33775A-8692-4630-B0A7-351A1503264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DBD8842B-CE46-458C-9327-5C7AC4214DEE}"/>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329469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san ylätunniste 4">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adec="http://schemas.microsoft.com/office/drawing/2017/decorative" xmlns="" val="1"/>
              </a:ext>
            </a:extLst>
          </p:cNvPr>
          <p:cNvGrpSpPr/>
          <p:nvPr userDrawn="1"/>
        </p:nvGrpSpPr>
        <p:grpSpPr bwMode="gray">
          <a:xfrm>
            <a:off x="2" y="-1"/>
            <a:ext cx="6858675" cy="9144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1" y="1873252"/>
            <a:ext cx="5528250" cy="1248000"/>
          </a:xfrm>
        </p:spPr>
        <p:txBody>
          <a:bodyPr anchor="t" anchorCtr="0"/>
          <a:lstStyle>
            <a:lvl1pPr>
              <a:defRPr sz="5600">
                <a:solidFill>
                  <a:schemeClr val="bg1"/>
                </a:solidFill>
              </a:defRPr>
            </a:lvl1pPr>
          </a:lstStyle>
          <a:p>
            <a:r>
              <a:rPr lang="fi-FI" dirty="0"/>
              <a:t>Väliotsikkosivu, yksi sana tai 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952648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paikka">
    <p:bg>
      <p:bgPr>
        <a:solidFill>
          <a:srgbClr val="365ABD"/>
        </a:solidFill>
        <a:effectLst/>
      </p:bgPr>
    </p:bg>
    <p:spTree>
      <p:nvGrpSpPr>
        <p:cNvPr id="1" name=""/>
        <p:cNvGrpSpPr/>
        <p:nvPr/>
      </p:nvGrpSpPr>
      <p:grpSpPr>
        <a:xfrm>
          <a:off x="0" y="0"/>
          <a:ext cx="0" cy="0"/>
          <a:chOff x="0" y="0"/>
          <a:chExt cx="0" cy="0"/>
        </a:xfrm>
      </p:grpSpPr>
      <p:sp>
        <p:nvSpPr>
          <p:cNvPr id="25" name="Freeform 11">
            <a:extLst>
              <a:ext uri="{FF2B5EF4-FFF2-40B4-BE49-F238E27FC236}">
                <a16:creationId xmlns:a16="http://schemas.microsoft.com/office/drawing/2014/main" id="{C38B15FE-EB78-49DB-9C78-8EDF68976BF4}"/>
              </a:ext>
              <a:ext uri="{C183D7F6-B498-43B3-948B-1728B52AA6E4}">
                <adec:decorative xmlns:adec="http://schemas.microsoft.com/office/drawing/2017/decorative" xmlns="" val="1"/>
              </a:ext>
            </a:extLst>
          </p:cNvPr>
          <p:cNvSpPr>
            <a:spLocks/>
          </p:cNvSpPr>
          <p:nvPr userDrawn="1"/>
        </p:nvSpPr>
        <p:spPr bwMode="gray">
          <a:xfrm>
            <a:off x="1" y="6779546"/>
            <a:ext cx="3101666" cy="23644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3" y="2928334"/>
            <a:ext cx="3615951" cy="2602737"/>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20" name="Kuvan paikkamerkki 19">
            <a:extLst>
              <a:ext uri="{FF2B5EF4-FFF2-40B4-BE49-F238E27FC236}">
                <a16:creationId xmlns:a16="http://schemas.microsoft.com/office/drawing/2014/main" id="{8DB9BFF2-C31A-4614-8C44-870E61EDC78C}"/>
              </a:ext>
              <a:ext uri="{C183D7F6-B498-43B3-948B-1728B52AA6E4}">
                <adec:decorative xmlns:adec="http://schemas.microsoft.com/office/drawing/2017/decorative" xmlns="" val="1"/>
              </a:ext>
            </a:extLst>
          </p:cNvPr>
          <p:cNvSpPr>
            <a:spLocks noGrp="1"/>
          </p:cNvSpPr>
          <p:nvPr userDrawn="1">
            <p:ph type="pic" sz="quarter" idx="13"/>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2687235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rakennus, mies, katettu">
            <a:extLst>
              <a:ext uri="{FF2B5EF4-FFF2-40B4-BE49-F238E27FC236}">
                <a16:creationId xmlns:a16="http://schemas.microsoft.com/office/drawing/2014/main" id="{0C894645-360E-4B0E-B056-721914725C19}"/>
              </a:ext>
              <a:ext uri="{C183D7F6-B498-43B3-948B-1728B52AA6E4}">
                <adec:decorative xmlns:adec="http://schemas.microsoft.com/office/drawing/2017/decorative" xmlns=""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47660" y="0"/>
            <a:ext cx="2311146" cy="9144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xmlns="" val="1"/>
              </a:ext>
            </a:extLst>
          </p:cNvPr>
          <p:cNvGrpSpPr>
            <a:grpSpLocks noChangeAspect="1"/>
          </p:cNvGrpSpPr>
          <p:nvPr userDrawn="1"/>
        </p:nvGrpSpPr>
        <p:grpSpPr bwMode="gray">
          <a:xfrm>
            <a:off x="5" y="0"/>
            <a:ext cx="4925807" cy="9144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837849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3">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tuulimylly, ulko, näkymä, auto">
            <a:extLst>
              <a:ext uri="{FF2B5EF4-FFF2-40B4-BE49-F238E27FC236}">
                <a16:creationId xmlns:a16="http://schemas.microsoft.com/office/drawing/2014/main" id="{0C894645-360E-4B0E-B056-721914725C19}"/>
              </a:ext>
              <a:ext uri="{C183D7F6-B498-43B3-948B-1728B52AA6E4}">
                <adec:decorative xmlns:adec="http://schemas.microsoft.com/office/drawing/2017/decorative" xmlns=""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42618" y="0"/>
            <a:ext cx="2311146" cy="9144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adec="http://schemas.microsoft.com/office/drawing/2017/decorative" xmlns="" val="1"/>
              </a:ext>
            </a:extLst>
          </p:cNvPr>
          <p:cNvGrpSpPr>
            <a:grpSpLocks noChangeAspect="1"/>
          </p:cNvGrpSpPr>
          <p:nvPr userDrawn="1"/>
        </p:nvGrpSpPr>
        <p:grpSpPr bwMode="gray">
          <a:xfrm>
            <a:off x="5" y="0"/>
            <a:ext cx="4925807" cy="9144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5600">
                <a:solidFill>
                  <a:schemeClr val="bg1"/>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11" name="TextBox 10">
            <a:extLst>
              <a:ext uri="{FF2B5EF4-FFF2-40B4-BE49-F238E27FC236}">
                <a16:creationId xmlns:a16="http://schemas.microsoft.com/office/drawing/2014/main" id="{B7C376E3-2ABB-974B-9114-E2184E099A4F}"/>
              </a:ext>
            </a:extLst>
          </p:cNvPr>
          <p:cNvSpPr txBox="1"/>
          <p:nvPr userDrawn="1"/>
        </p:nvSpPr>
        <p:spPr>
          <a:xfrm>
            <a:off x="3040405" y="635568"/>
            <a:ext cx="2551784" cy="554254"/>
          </a:xfrm>
          <a:prstGeom prst="rect">
            <a:avLst/>
          </a:prstGeom>
          <a:noFill/>
        </p:spPr>
        <p:txBody>
          <a:bodyPr wrap="square" lIns="0" tIns="0" rIns="0" bIns="0" rtlCol="0">
            <a:spAutoFit/>
          </a:bodyPr>
          <a:lstStyle/>
          <a:p>
            <a:pPr algn="l"/>
            <a:r>
              <a:rPr lang="en-FI" sz="1801" dirty="0">
                <a:solidFill>
                  <a:schemeClr val="bg1"/>
                </a:solidFill>
              </a:rPr>
              <a:t>Tämä kuva pois, tilalle kuvalaatikko</a:t>
            </a:r>
          </a:p>
        </p:txBody>
      </p:sp>
    </p:spTree>
    <p:extLst>
      <p:ext uri="{BB962C8B-B14F-4D97-AF65-F5344CB8AC3E}">
        <p14:creationId xmlns:p14="http://schemas.microsoft.com/office/powerpoint/2010/main" val="407344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Lst>
          </p:cNvPr>
          <p:cNvGrpSpPr/>
          <p:nvPr userDrawn="1"/>
        </p:nvGrpSpPr>
        <p:grpSpPr>
          <a:xfrm>
            <a:off x="2" y="-1"/>
            <a:ext cx="6858675" cy="9144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adec="http://schemas.microsoft.com/office/drawing/2017/decorative" xmlns=""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86EBD2D0-8F8D-40B7-8466-A70F0F222C78}"/>
                </a:ext>
                <a:ext uri="{C183D7F6-B498-43B3-948B-1728B52AA6E4}">
                  <adec:decorative xmlns:adec="http://schemas.microsoft.com/office/drawing/2017/decorative" xmlns=""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2283D766-1997-4ADC-9D70-135DA7587C6B}"/>
                </a:ext>
                <a:ext uri="{C183D7F6-B498-43B3-948B-1728B52AA6E4}">
                  <adec:decorative xmlns:adec="http://schemas.microsoft.com/office/drawing/2017/decorative" xmlns=""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5AB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61C55AF5-41ED-4FED-8B17-E572D95A2EF2}"/>
                </a:ext>
                <a:ext uri="{C183D7F6-B498-43B3-948B-1728B52AA6E4}">
                  <adec:decorative xmlns:adec="http://schemas.microsoft.com/office/drawing/2017/decorative" xmlns=""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ADDA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8" name="Freeform 9">
              <a:extLst>
                <a:ext uri="{FF2B5EF4-FFF2-40B4-BE49-F238E27FC236}">
                  <a16:creationId xmlns:a16="http://schemas.microsoft.com/office/drawing/2014/main" id="{8207A6F9-D3E1-4322-B846-960DD6FC99C9}"/>
                </a:ext>
                <a:ext uri="{C183D7F6-B498-43B3-948B-1728B52AA6E4}">
                  <adec:decorative xmlns:adec="http://schemas.microsoft.com/office/drawing/2017/decorative" xmlns=""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9" name="Freeform 10">
              <a:extLst>
                <a:ext uri="{FF2B5EF4-FFF2-40B4-BE49-F238E27FC236}">
                  <a16:creationId xmlns:a16="http://schemas.microsoft.com/office/drawing/2014/main" id="{7B819825-3200-472E-9BDC-39A078E17847}"/>
                </a:ext>
                <a:ext uri="{C183D7F6-B498-43B3-948B-1728B52AA6E4}">
                  <adec:decorative xmlns:adec="http://schemas.microsoft.com/office/drawing/2017/decorative" xmlns=""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20" name="Freeform 11">
              <a:extLst>
                <a:ext uri="{FF2B5EF4-FFF2-40B4-BE49-F238E27FC236}">
                  <a16:creationId xmlns:a16="http://schemas.microsoft.com/office/drawing/2014/main" id="{CD504085-D74E-4639-BB3D-F043553024CD}"/>
                </a:ext>
                <a:ext uri="{C183D7F6-B498-43B3-948B-1728B52AA6E4}">
                  <adec:decorative xmlns:adec="http://schemas.microsoft.com/office/drawing/2017/decorative" xmlns=""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vaalea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13" name="Kuva 12">
            <a:extLst>
              <a:ext uri="{FF2B5EF4-FFF2-40B4-BE49-F238E27FC236}">
                <a16:creationId xmlns:a16="http://schemas.microsoft.com/office/drawing/2014/main" id="{3606673C-8E2D-462A-8FED-E7C3DAE7F605}"/>
              </a:ext>
              <a:ext uri="{C183D7F6-B498-43B3-948B-1728B52AA6E4}">
                <adec:decorative xmlns:adec="http://schemas.microsoft.com/office/drawing/2017/decorative" xmlns=""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spTree>
    <p:extLst>
      <p:ext uri="{BB962C8B-B14F-4D97-AF65-F5344CB8AC3E}">
        <p14:creationId xmlns:p14="http://schemas.microsoft.com/office/powerpoint/2010/main" val="757268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4">
    <p:spTree>
      <p:nvGrpSpPr>
        <p:cNvPr id="1" name=""/>
        <p:cNvGrpSpPr/>
        <p:nvPr/>
      </p:nvGrpSpPr>
      <p:grpSpPr>
        <a:xfrm>
          <a:off x="0" y="0"/>
          <a:ext cx="0" cy="0"/>
          <a:chOff x="0" y="0"/>
          <a:chExt cx="0" cy="0"/>
        </a:xfrm>
      </p:grpSpPr>
      <p:pic>
        <p:nvPicPr>
          <p:cNvPr id="28" name="Kuva 27" descr="Kuva, joka sisältää kohteen pöytä, istuminen, kirjoituspöytä, tietokone">
            <a:extLst>
              <a:ext uri="{FF2B5EF4-FFF2-40B4-BE49-F238E27FC236}">
                <a16:creationId xmlns:a16="http://schemas.microsoft.com/office/drawing/2014/main" id="{0C894645-360E-4B0E-B056-721914725C19}"/>
              </a:ext>
              <a:ext uri="{C183D7F6-B498-43B3-948B-1728B52AA6E4}">
                <adec:decorative xmlns:adec="http://schemas.microsoft.com/office/drawing/2017/decorative" xmlns="" val="0"/>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4542621" y="0"/>
            <a:ext cx="2318626" cy="9144000"/>
          </a:xfrm>
          <a:prstGeom prst="rect">
            <a:avLst/>
          </a:prstGeom>
        </p:spPr>
      </p:pic>
      <p:sp>
        <p:nvSpPr>
          <p:cNvPr id="25" name="Freeform 11">
            <a:extLst>
              <a:ext uri="{FF2B5EF4-FFF2-40B4-BE49-F238E27FC236}">
                <a16:creationId xmlns:a16="http://schemas.microsoft.com/office/drawing/2014/main" id="{C38B15FE-EB78-49DB-9C78-8EDF68976BF4}"/>
              </a:ext>
              <a:ext uri="{C183D7F6-B498-43B3-948B-1728B52AA6E4}">
                <adec:decorative xmlns:adec="http://schemas.microsoft.com/office/drawing/2017/decorative" xmlns="" val="1"/>
              </a:ext>
            </a:extLst>
          </p:cNvPr>
          <p:cNvSpPr>
            <a:spLocks/>
          </p:cNvSpPr>
          <p:nvPr userDrawn="1"/>
        </p:nvSpPr>
        <p:spPr bwMode="gray">
          <a:xfrm>
            <a:off x="1" y="6779546"/>
            <a:ext cx="3101666" cy="23644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3" y="2928334"/>
            <a:ext cx="3615951" cy="2602737"/>
          </a:xfrm>
        </p:spPr>
        <p:txBody>
          <a:bodyPr anchor="t" anchorCtr="0"/>
          <a:lstStyle>
            <a:lvl1pPr>
              <a:defRPr sz="4100">
                <a:solidFill>
                  <a:schemeClr val="tx2"/>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815447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6">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A9699318-17A8-4406-8545-15EC6D0D7635}"/>
              </a:ext>
              <a:ext uri="{C183D7F6-B498-43B3-948B-1728B52AA6E4}">
                <adec:decorative xmlns:adec="http://schemas.microsoft.com/office/drawing/2017/decorative" xmlns="" val="1"/>
              </a:ext>
            </a:extLst>
          </p:cNvPr>
          <p:cNvSpPr>
            <a:spLocks/>
          </p:cNvSpPr>
          <p:nvPr userDrawn="1"/>
        </p:nvSpPr>
        <p:spPr bwMode="gray">
          <a:xfrm>
            <a:off x="1" y="6779546"/>
            <a:ext cx="3101666" cy="23644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5600">
                <a:solidFill>
                  <a:schemeClr val="tx2"/>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
        <p:nvSpPr>
          <p:cNvPr id="11" name="Kuvan paikkamerkki 19">
            <a:extLst>
              <a:ext uri="{FF2B5EF4-FFF2-40B4-BE49-F238E27FC236}">
                <a16:creationId xmlns:a16="http://schemas.microsoft.com/office/drawing/2014/main" id="{C20D1C9F-02E1-4C00-846A-9CC67CA2EDE5}"/>
              </a:ext>
              <a:ext uri="{C183D7F6-B498-43B3-948B-1728B52AA6E4}">
                <adec:decorative xmlns:adec="http://schemas.microsoft.com/office/drawing/2017/decorative" xmlns="" val="1"/>
              </a:ext>
            </a:extLst>
          </p:cNvPr>
          <p:cNvSpPr>
            <a:spLocks noGrp="1"/>
          </p:cNvSpPr>
          <p:nvPr>
            <p:ph type="pic" sz="quarter" idx="13"/>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764193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taatti kuvapaikka">
    <p:bg>
      <p:bgPr>
        <a:solidFill>
          <a:srgbClr val="365AB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2" y="3035837"/>
            <a:ext cx="3858978" cy="2430249"/>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461123" y="5662509"/>
            <a:ext cx="3859062" cy="829707"/>
          </a:xfrm>
        </p:spPr>
        <p:txBody>
          <a:bodyPr/>
          <a:lstStyle>
            <a:lvl1pPr marL="0" indent="0">
              <a:lnSpc>
                <a:spcPct val="100000"/>
              </a:lnSpc>
              <a:spcBef>
                <a:spcPts val="601"/>
              </a:spcBef>
              <a:buNone/>
              <a:defRPr sz="1300">
                <a:solidFill>
                  <a:schemeClr val="bg1"/>
                </a:solidFill>
              </a:defRPr>
            </a:lvl1pPr>
            <a:lvl2pPr marL="360323" indent="0">
              <a:buNone/>
              <a:defRPr/>
            </a:lvl2pPr>
          </a:lstStyle>
          <a:p>
            <a:pPr lvl="0"/>
            <a:r>
              <a:rPr lang="fi-FI" dirty="0"/>
              <a:t>Sitaatin esittäjän nimi tai lähde </a:t>
            </a:r>
          </a:p>
        </p:txBody>
      </p:sp>
      <p:sp>
        <p:nvSpPr>
          <p:cNvPr id="17" name="Kuvan paikkamerkki 19">
            <a:extLst>
              <a:ext uri="{FF2B5EF4-FFF2-40B4-BE49-F238E27FC236}">
                <a16:creationId xmlns:a16="http://schemas.microsoft.com/office/drawing/2014/main" id="{79A4B3D4-F743-4ABE-BF43-A842D73C48BF}"/>
              </a:ext>
              <a:ext uri="{C183D7F6-B498-43B3-948B-1728B52AA6E4}">
                <adec:decorative xmlns:adec="http://schemas.microsoft.com/office/drawing/2017/decorative" xmlns="" val="1"/>
              </a:ext>
            </a:extLst>
          </p:cNvPr>
          <p:cNvSpPr>
            <a:spLocks noGrp="1"/>
          </p:cNvSpPr>
          <p:nvPr>
            <p:ph type="pic" sz="quarter" idx="14"/>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smtClean="0"/>
              <a:t>Lisää kuva napsauttamalla kuvaketta</a:t>
            </a:r>
            <a:endParaRPr lang="fi-FI" dirty="0"/>
          </a:p>
        </p:txBody>
      </p:sp>
      <p:grpSp>
        <p:nvGrpSpPr>
          <p:cNvPr id="14" name="Ryhmä 13">
            <a:extLst>
              <a:ext uri="{FF2B5EF4-FFF2-40B4-BE49-F238E27FC236}">
                <a16:creationId xmlns:a16="http://schemas.microsoft.com/office/drawing/2014/main" id="{9A6D78D3-4FC0-42A7-9715-18AAAB12760C}"/>
              </a:ext>
              <a:ext uri="{C183D7F6-B498-43B3-948B-1728B52AA6E4}">
                <adec:decorative xmlns:adec="http://schemas.microsoft.com/office/drawing/2017/decorative" xmlns="" val="1"/>
              </a:ext>
            </a:extLst>
          </p:cNvPr>
          <p:cNvGrpSpPr/>
          <p:nvPr userDrawn="1"/>
        </p:nvGrpSpPr>
        <p:grpSpPr bwMode="gray">
          <a:xfrm>
            <a:off x="144665" y="1695"/>
            <a:ext cx="1275517" cy="2520248"/>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53929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itaatti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piiri, hiihtäminen, kello">
            <a:extLst>
              <a:ext uri="{FF2B5EF4-FFF2-40B4-BE49-F238E27FC236}">
                <a16:creationId xmlns:a16="http://schemas.microsoft.com/office/drawing/2014/main" id="{0C894645-360E-4B0E-B056-721914725C19}"/>
              </a:ext>
              <a:ext uri="{C183D7F6-B498-43B3-948B-1728B52AA6E4}">
                <adec:decorative xmlns:adec="http://schemas.microsoft.com/office/drawing/2017/decorative" xmlns=""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47661" y="0"/>
            <a:ext cx="2311146" cy="9144000"/>
          </a:xfrm>
          <a:prstGeom prst="rect">
            <a:avLst/>
          </a:prstGeom>
        </p:spPr>
      </p:pic>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5" y="9"/>
            <a:ext cx="4925807" cy="9143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2" y="3035837"/>
            <a:ext cx="3858978" cy="2430249"/>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461123" y="5662509"/>
            <a:ext cx="3859062" cy="829707"/>
          </a:xfrm>
        </p:spPr>
        <p:txBody>
          <a:bodyPr/>
          <a:lstStyle>
            <a:lvl1pPr marL="0" indent="0">
              <a:lnSpc>
                <a:spcPct val="100000"/>
              </a:lnSpc>
              <a:spcBef>
                <a:spcPts val="601"/>
              </a:spcBef>
              <a:buNone/>
              <a:defRPr sz="1300">
                <a:solidFill>
                  <a:schemeClr val="bg1"/>
                </a:solidFill>
              </a:defRPr>
            </a:lvl1pPr>
            <a:lvl2pPr marL="360323" indent="0">
              <a:buNone/>
              <a:defRPr/>
            </a:lvl2pPr>
          </a:lstStyle>
          <a:p>
            <a:pPr lvl="0"/>
            <a:r>
              <a:rPr lang="fi-FI" dirty="0"/>
              <a:t>Sitaatin esittäjän nimi tai lähde </a:t>
            </a:r>
          </a:p>
        </p:txBody>
      </p:sp>
      <p:grpSp>
        <p:nvGrpSpPr>
          <p:cNvPr id="14" name="Ryhmä 13">
            <a:extLst>
              <a:ext uri="{FF2B5EF4-FFF2-40B4-BE49-F238E27FC236}">
                <a16:creationId xmlns:a16="http://schemas.microsoft.com/office/drawing/2014/main" id="{9A6D78D3-4FC0-42A7-9715-18AAAB12760C}"/>
              </a:ext>
              <a:ext uri="{C183D7F6-B498-43B3-948B-1728B52AA6E4}">
                <adec:decorative xmlns:adec="http://schemas.microsoft.com/office/drawing/2017/decorative" xmlns="" val="1"/>
              </a:ext>
            </a:extLst>
          </p:cNvPr>
          <p:cNvGrpSpPr/>
          <p:nvPr userDrawn="1"/>
        </p:nvGrpSpPr>
        <p:grpSpPr bwMode="gray">
          <a:xfrm>
            <a:off x="144665" y="1695"/>
            <a:ext cx="1275517" cy="2520248"/>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507453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sto">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743A037A-3296-40C2-9074-84427B0EB2B2}"/>
              </a:ext>
              <a:ext uri="{C183D7F6-B498-43B3-948B-1728B52AA6E4}">
                <adec:decorative xmlns:adec="http://schemas.microsoft.com/office/drawing/2017/decorative" xmlns="" val="1"/>
              </a:ext>
            </a:extLst>
          </p:cNvPr>
          <p:cNvGrpSpPr>
            <a:grpSpLocks noChangeAspect="1"/>
          </p:cNvGrpSpPr>
          <p:nvPr userDrawn="1"/>
        </p:nvGrpSpPr>
        <p:grpSpPr bwMode="gray">
          <a:xfrm>
            <a:off x="5" y="0"/>
            <a:ext cx="3800369" cy="9144000"/>
            <a:chOff x="2724150" y="6350"/>
            <a:chExt cx="6743700" cy="6845301"/>
          </a:xfrm>
        </p:grpSpPr>
        <p:sp>
          <p:nvSpPr>
            <p:cNvPr id="15" name="Freeform 5">
              <a:extLst>
                <a:ext uri="{FF2B5EF4-FFF2-40B4-BE49-F238E27FC236}">
                  <a16:creationId xmlns:a16="http://schemas.microsoft.com/office/drawing/2014/main" id="{89334710-4573-413A-9371-58D53E964033}"/>
                </a:ext>
              </a:extLst>
            </p:cNvPr>
            <p:cNvSpPr>
              <a:spLocks/>
            </p:cNvSpPr>
            <p:nvPr userDrawn="1"/>
          </p:nvSpPr>
          <p:spPr bwMode="gray">
            <a:xfrm>
              <a:off x="2724150" y="6350"/>
              <a:ext cx="6743700" cy="6845300"/>
            </a:xfrm>
            <a:custGeom>
              <a:avLst/>
              <a:gdLst>
                <a:gd name="T0" fmla="*/ 37531 w 37531"/>
                <a:gd name="T1" fmla="*/ 38100 h 38100"/>
                <a:gd name="T2" fmla="*/ 35005 w 37531"/>
                <a:gd name="T3" fmla="*/ 29739 h 38100"/>
                <a:gd name="T4" fmla="*/ 37500 w 37531"/>
                <a:gd name="T5" fmla="*/ 0 h 38100"/>
                <a:gd name="T6" fmla="*/ 0 w 37531"/>
                <a:gd name="T7" fmla="*/ 0 h 38100"/>
                <a:gd name="T8" fmla="*/ 0 w 37531"/>
                <a:gd name="T9" fmla="*/ 38100 h 38100"/>
                <a:gd name="T10" fmla="*/ 37531 w 37531"/>
                <a:gd name="T11" fmla="*/ 38100 h 38100"/>
              </a:gdLst>
              <a:ahLst/>
              <a:cxnLst>
                <a:cxn ang="0">
                  <a:pos x="T0" y="T1"/>
                </a:cxn>
                <a:cxn ang="0">
                  <a:pos x="T2" y="T3"/>
                </a:cxn>
                <a:cxn ang="0">
                  <a:pos x="T4" y="T5"/>
                </a:cxn>
                <a:cxn ang="0">
                  <a:pos x="T6" y="T7"/>
                </a:cxn>
                <a:cxn ang="0">
                  <a:pos x="T8" y="T9"/>
                </a:cxn>
                <a:cxn ang="0">
                  <a:pos x="T10" y="T11"/>
                </a:cxn>
              </a:cxnLst>
              <a:rect l="0" t="0" r="r" b="b"/>
              <a:pathLst>
                <a:path w="37531" h="3810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6">
              <a:extLst>
                <a:ext uri="{FF2B5EF4-FFF2-40B4-BE49-F238E27FC236}">
                  <a16:creationId xmlns:a16="http://schemas.microsoft.com/office/drawing/2014/main" id="{F025CC1E-66FA-4412-98F7-D19894F2D9B2}"/>
                </a:ext>
              </a:extLst>
            </p:cNvPr>
            <p:cNvSpPr>
              <a:spLocks/>
            </p:cNvSpPr>
            <p:nvPr userDrawn="1"/>
          </p:nvSpPr>
          <p:spPr bwMode="gray">
            <a:xfrm>
              <a:off x="2724150" y="4011613"/>
              <a:ext cx="6443663" cy="2840038"/>
            </a:xfrm>
            <a:custGeom>
              <a:avLst/>
              <a:gdLst>
                <a:gd name="T0" fmla="*/ 35867 w 35867"/>
                <a:gd name="T1" fmla="*/ 15808 h 15808"/>
                <a:gd name="T2" fmla="*/ 0 w 35867"/>
                <a:gd name="T3" fmla="*/ 0 h 15808"/>
                <a:gd name="T4" fmla="*/ 0 w 35867"/>
                <a:gd name="T5" fmla="*/ 15808 h 15808"/>
                <a:gd name="T6" fmla="*/ 35867 w 35867"/>
                <a:gd name="T7" fmla="*/ 15808 h 15808"/>
              </a:gdLst>
              <a:ahLst/>
              <a:cxnLst>
                <a:cxn ang="0">
                  <a:pos x="T0" y="T1"/>
                </a:cxn>
                <a:cxn ang="0">
                  <a:pos x="T2" y="T3"/>
                </a:cxn>
                <a:cxn ang="0">
                  <a:pos x="T4" y="T5"/>
                </a:cxn>
                <a:cxn ang="0">
                  <a:pos x="T6" y="T7"/>
                </a:cxn>
              </a:cxnLst>
              <a:rect l="0" t="0" r="r" b="b"/>
              <a:pathLst>
                <a:path w="35867" h="15808">
                  <a:moveTo>
                    <a:pt x="35867" y="15808"/>
                  </a:moveTo>
                  <a:cubicBezTo>
                    <a:pt x="24829" y="8026"/>
                    <a:pt x="12618" y="2772"/>
                    <a:pt x="0" y="0"/>
                  </a:cubicBezTo>
                  <a:lnTo>
                    <a:pt x="0" y="15808"/>
                  </a:lnTo>
                  <a:lnTo>
                    <a:pt x="35867" y="1580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6" y="1873255"/>
            <a:ext cx="2765357" cy="2410716"/>
          </a:xfrm>
        </p:spPr>
        <p:txBody>
          <a:bodyPr anchor="t" anchorCtr="0"/>
          <a:lstStyle>
            <a:lvl1pPr>
              <a:defRPr sz="3700">
                <a:solidFill>
                  <a:schemeClr val="bg1"/>
                </a:solidFill>
              </a:defRPr>
            </a:lvl1pPr>
          </a:lstStyle>
          <a:p>
            <a:r>
              <a:rPr lang="fi-FI" dirty="0"/>
              <a:t>Asianostosivu </a:t>
            </a:r>
            <a:br>
              <a:rPr lang="fi-FI" dirty="0"/>
            </a:br>
            <a:r>
              <a:rPr lang="fi-FI" dirty="0"/>
              <a:t>esityksen jäsentämiseen, 3 rivin otsikko</a:t>
            </a:r>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p:nvPr>
        </p:nvSpPr>
        <p:spPr>
          <a:xfrm>
            <a:off x="3967808" y="2019100"/>
            <a:ext cx="2620545" cy="5664000"/>
          </a:xfrm>
        </p:spPr>
        <p:txBody>
          <a:bodyPr/>
          <a:lstStyle>
            <a:lvl1pPr marL="269847" indent="-269847">
              <a:lnSpc>
                <a:spcPct val="95000"/>
              </a:lnSpc>
              <a:defRPr sz="2201"/>
            </a:lvl1pPr>
          </a:lstStyle>
          <a:p>
            <a:pPr lvl="0"/>
            <a:r>
              <a:rPr lang="fi-FI" smtClean="0"/>
              <a:t>Muokkaa tekstin perustyylejä</a:t>
            </a:r>
          </a:p>
        </p:txBody>
      </p:sp>
      <p:sp>
        <p:nvSpPr>
          <p:cNvPr id="20" name="Alatunnisteen paikkamerkki 19">
            <a:extLst>
              <a:ext uri="{FF2B5EF4-FFF2-40B4-BE49-F238E27FC236}">
                <a16:creationId xmlns:a16="http://schemas.microsoft.com/office/drawing/2014/main" id="{38A531D9-3794-4382-A4CC-D062827D85EE}"/>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E9C40528-505B-4E57-81CB-FA8E7278B780}"/>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856216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BF83FD59-B2EE-42A4-AC03-53869A1132E9}"/>
              </a:ext>
              <a:ext uri="{C183D7F6-B498-43B3-948B-1728B52AA6E4}">
                <adec:decorative xmlns:adec="http://schemas.microsoft.com/office/drawing/2017/decorative" xmlns="" val="1"/>
              </a:ext>
            </a:extLst>
          </p:cNvPr>
          <p:cNvGrpSpPr/>
          <p:nvPr userDrawn="1"/>
        </p:nvGrpSpPr>
        <p:grpSpPr bwMode="gray">
          <a:xfrm>
            <a:off x="2" y="0"/>
            <a:ext cx="6858675" cy="9144000"/>
            <a:chOff x="166688" y="158750"/>
            <a:chExt cx="12163425" cy="6845301"/>
          </a:xfrm>
        </p:grpSpPr>
        <p:sp>
          <p:nvSpPr>
            <p:cNvPr id="8" name="Freeform 5">
              <a:extLst>
                <a:ext uri="{FF2B5EF4-FFF2-40B4-BE49-F238E27FC236}">
                  <a16:creationId xmlns:a16="http://schemas.microsoft.com/office/drawing/2014/main" id="{52F1267F-7172-44B3-9A7E-906E5E4A0F87}"/>
                </a:ext>
              </a:extLst>
            </p:cNvPr>
            <p:cNvSpPr>
              <a:spLocks/>
            </p:cNvSpPr>
            <p:nvPr userDrawn="1"/>
          </p:nvSpPr>
          <p:spPr bwMode="gray">
            <a:xfrm>
              <a:off x="7885113" y="1652588"/>
              <a:ext cx="4445000" cy="5351463"/>
            </a:xfrm>
            <a:custGeom>
              <a:avLst/>
              <a:gdLst>
                <a:gd name="T0" fmla="*/ 24755 w 24755"/>
                <a:gd name="T1" fmla="*/ 0 h 29783"/>
                <a:gd name="T2" fmla="*/ 12889 w 24755"/>
                <a:gd name="T3" fmla="*/ 9835 h 29783"/>
                <a:gd name="T4" fmla="*/ 0 w 24755"/>
                <a:gd name="T5" fmla="*/ 29783 h 29783"/>
                <a:gd name="T6" fmla="*/ 24755 w 24755"/>
                <a:gd name="T7" fmla="*/ 29783 h 29783"/>
                <a:gd name="T8" fmla="*/ 24755 w 24755"/>
                <a:gd name="T9" fmla="*/ 0 h 29783"/>
              </a:gdLst>
              <a:ahLst/>
              <a:cxnLst>
                <a:cxn ang="0">
                  <a:pos x="T0" y="T1"/>
                </a:cxn>
                <a:cxn ang="0">
                  <a:pos x="T2" y="T3"/>
                </a:cxn>
                <a:cxn ang="0">
                  <a:pos x="T4" y="T5"/>
                </a:cxn>
                <a:cxn ang="0">
                  <a:pos x="T6" y="T7"/>
                </a:cxn>
                <a:cxn ang="0">
                  <a:pos x="T8" y="T9"/>
                </a:cxn>
              </a:cxnLst>
              <a:rect l="0" t="0" r="r" b="b"/>
              <a:pathLst>
                <a:path w="24755" h="29783">
                  <a:moveTo>
                    <a:pt x="24755" y="0"/>
                  </a:moveTo>
                  <a:cubicBezTo>
                    <a:pt x="20509" y="2731"/>
                    <a:pt x="16519" y="6009"/>
                    <a:pt x="12889" y="9835"/>
                  </a:cubicBezTo>
                  <a:cubicBezTo>
                    <a:pt x="7462" y="15544"/>
                    <a:pt x="3054" y="22280"/>
                    <a:pt x="0" y="29783"/>
                  </a:cubicBezTo>
                  <a:lnTo>
                    <a:pt x="24755" y="29783"/>
                  </a:lnTo>
                  <a:lnTo>
                    <a:pt x="24755"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3FDD5063-1FA4-49AC-88A8-BBD3F6322368}"/>
                </a:ext>
              </a:extLst>
            </p:cNvPr>
            <p:cNvSpPr>
              <a:spLocks/>
            </p:cNvSpPr>
            <p:nvPr userDrawn="1"/>
          </p:nvSpPr>
          <p:spPr bwMode="gray">
            <a:xfrm>
              <a:off x="166688" y="2028825"/>
              <a:ext cx="12163425" cy="4975225"/>
            </a:xfrm>
            <a:custGeom>
              <a:avLst/>
              <a:gdLst>
                <a:gd name="T0" fmla="*/ 67733 w 67733"/>
                <a:gd name="T1" fmla="*/ 15074 h 27696"/>
                <a:gd name="T2" fmla="*/ 55867 w 67733"/>
                <a:gd name="T3" fmla="*/ 7748 h 27696"/>
                <a:gd name="T4" fmla="*/ 16534 w 67733"/>
                <a:gd name="T5" fmla="*/ 2570 h 27696"/>
                <a:gd name="T6" fmla="*/ 0 w 67733"/>
                <a:gd name="T7" fmla="*/ 8021 h 27696"/>
                <a:gd name="T8" fmla="*/ 0 w 67733"/>
                <a:gd name="T9" fmla="*/ 27696 h 27696"/>
                <a:gd name="T10" fmla="*/ 67733 w 67733"/>
                <a:gd name="T11" fmla="*/ 27696 h 27696"/>
                <a:gd name="T12" fmla="*/ 67733 w 67733"/>
                <a:gd name="T13" fmla="*/ 15074 h 27696"/>
              </a:gdLst>
              <a:ahLst/>
              <a:cxnLst>
                <a:cxn ang="0">
                  <a:pos x="T0" y="T1"/>
                </a:cxn>
                <a:cxn ang="0">
                  <a:pos x="T2" y="T3"/>
                </a:cxn>
                <a:cxn ang="0">
                  <a:pos x="T4" y="T5"/>
                </a:cxn>
                <a:cxn ang="0">
                  <a:pos x="T6" y="T7"/>
                </a:cxn>
                <a:cxn ang="0">
                  <a:pos x="T8" y="T9"/>
                </a:cxn>
                <a:cxn ang="0">
                  <a:pos x="T10" y="T11"/>
                </a:cxn>
                <a:cxn ang="0">
                  <a:pos x="T12" y="T13"/>
                </a:cxn>
              </a:cxnLst>
              <a:rect l="0" t="0" r="r" b="b"/>
              <a:pathLst>
                <a:path w="67733" h="27696">
                  <a:moveTo>
                    <a:pt x="67733" y="15074"/>
                  </a:moveTo>
                  <a:cubicBezTo>
                    <a:pt x="64127" y="12264"/>
                    <a:pt x="60164" y="9798"/>
                    <a:pt x="55867" y="7748"/>
                  </a:cubicBezTo>
                  <a:cubicBezTo>
                    <a:pt x="44048" y="2099"/>
                    <a:pt x="30400" y="0"/>
                    <a:pt x="16534" y="2570"/>
                  </a:cubicBezTo>
                  <a:cubicBezTo>
                    <a:pt x="10848" y="3619"/>
                    <a:pt x="5281" y="5438"/>
                    <a:pt x="0" y="8021"/>
                  </a:cubicBezTo>
                  <a:lnTo>
                    <a:pt x="0" y="27696"/>
                  </a:lnTo>
                  <a:lnTo>
                    <a:pt x="67733" y="27696"/>
                  </a:lnTo>
                  <a:lnTo>
                    <a:pt x="67733" y="1507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a:extLst>
                <a:ext uri="{FF2B5EF4-FFF2-40B4-BE49-F238E27FC236}">
                  <a16:creationId xmlns:a16="http://schemas.microsoft.com/office/drawing/2014/main" id="{7D958EC3-4B66-4A2A-814C-45DFD9E57F7E}"/>
                </a:ext>
              </a:extLst>
            </p:cNvPr>
            <p:cNvSpPr>
              <a:spLocks/>
            </p:cNvSpPr>
            <p:nvPr userDrawn="1"/>
          </p:nvSpPr>
          <p:spPr bwMode="gray">
            <a:xfrm>
              <a:off x="7748588" y="158750"/>
              <a:ext cx="3668713" cy="3260725"/>
            </a:xfrm>
            <a:custGeom>
              <a:avLst/>
              <a:gdLst>
                <a:gd name="T0" fmla="*/ 0 w 20424"/>
                <a:gd name="T1" fmla="*/ 0 h 18152"/>
                <a:gd name="T2" fmla="*/ 2651 w 20424"/>
                <a:gd name="T3" fmla="*/ 7721 h 18152"/>
                <a:gd name="T4" fmla="*/ 13643 w 20424"/>
                <a:gd name="T5" fmla="*/ 18152 h 18152"/>
                <a:gd name="T6" fmla="*/ 20167 w 20424"/>
                <a:gd name="T7" fmla="*/ 4475 h 18152"/>
                <a:gd name="T8" fmla="*/ 20347 w 20424"/>
                <a:gd name="T9" fmla="*/ 0 h 18152"/>
                <a:gd name="T10" fmla="*/ 0 w 20424"/>
                <a:gd name="T11" fmla="*/ 0 h 18152"/>
              </a:gdLst>
              <a:ahLst/>
              <a:cxnLst>
                <a:cxn ang="0">
                  <a:pos x="T0" y="T1"/>
                </a:cxn>
                <a:cxn ang="0">
                  <a:pos x="T2" y="T3"/>
                </a:cxn>
                <a:cxn ang="0">
                  <a:pos x="T4" y="T5"/>
                </a:cxn>
                <a:cxn ang="0">
                  <a:pos x="T6" y="T7"/>
                </a:cxn>
                <a:cxn ang="0">
                  <a:pos x="T8" y="T9"/>
                </a:cxn>
                <a:cxn ang="0">
                  <a:pos x="T10" y="T11"/>
                </a:cxn>
              </a:cxnLst>
              <a:rect l="0" t="0" r="r" b="b"/>
              <a:pathLst>
                <a:path w="20424" h="18152">
                  <a:moveTo>
                    <a:pt x="0" y="0"/>
                  </a:moveTo>
                  <a:cubicBezTo>
                    <a:pt x="433" y="2635"/>
                    <a:pt x="1305" y="5243"/>
                    <a:pt x="2651" y="7721"/>
                  </a:cubicBezTo>
                  <a:cubicBezTo>
                    <a:pt x="5035" y="12120"/>
                    <a:pt x="8781" y="15833"/>
                    <a:pt x="13643" y="18152"/>
                  </a:cubicBezTo>
                  <a:cubicBezTo>
                    <a:pt x="17090" y="14526"/>
                    <a:pt x="19464" y="9815"/>
                    <a:pt x="20167" y="4475"/>
                  </a:cubicBezTo>
                  <a:cubicBezTo>
                    <a:pt x="20362" y="2999"/>
                    <a:pt x="20424" y="1501"/>
                    <a:pt x="20347" y="0"/>
                  </a:cubicBezTo>
                  <a:lnTo>
                    <a:pt x="0" y="0"/>
                  </a:lnTo>
                  <a:close/>
                </a:path>
              </a:pathLst>
            </a:custGeom>
            <a:solidFill>
              <a:srgbClr val="E1E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8">
              <a:extLst>
                <a:ext uri="{FF2B5EF4-FFF2-40B4-BE49-F238E27FC236}">
                  <a16:creationId xmlns:a16="http://schemas.microsoft.com/office/drawing/2014/main" id="{F647EA55-DBDB-4E2D-AD6D-F126CFACA5FC}"/>
                </a:ext>
              </a:extLst>
            </p:cNvPr>
            <p:cNvSpPr>
              <a:spLocks/>
            </p:cNvSpPr>
            <p:nvPr userDrawn="1"/>
          </p:nvSpPr>
          <p:spPr bwMode="gray">
            <a:xfrm>
              <a:off x="7885113" y="3419475"/>
              <a:ext cx="4445000" cy="3584575"/>
            </a:xfrm>
            <a:custGeom>
              <a:avLst/>
              <a:gdLst>
                <a:gd name="T0" fmla="*/ 24755 w 24755"/>
                <a:gd name="T1" fmla="*/ 7326 h 19948"/>
                <a:gd name="T2" fmla="*/ 12889 w 24755"/>
                <a:gd name="T3" fmla="*/ 0 h 19948"/>
                <a:gd name="T4" fmla="*/ 12889 w 24755"/>
                <a:gd name="T5" fmla="*/ 0 h 19948"/>
                <a:gd name="T6" fmla="*/ 12889 w 24755"/>
                <a:gd name="T7" fmla="*/ 0 h 19948"/>
                <a:gd name="T8" fmla="*/ 0 w 24755"/>
                <a:gd name="T9" fmla="*/ 19948 h 19948"/>
                <a:gd name="T10" fmla="*/ 24755 w 24755"/>
                <a:gd name="T11" fmla="*/ 19948 h 19948"/>
                <a:gd name="T12" fmla="*/ 24755 w 24755"/>
                <a:gd name="T13" fmla="*/ 7326 h 19948"/>
              </a:gdLst>
              <a:ahLst/>
              <a:cxnLst>
                <a:cxn ang="0">
                  <a:pos x="T0" y="T1"/>
                </a:cxn>
                <a:cxn ang="0">
                  <a:pos x="T2" y="T3"/>
                </a:cxn>
                <a:cxn ang="0">
                  <a:pos x="T4" y="T5"/>
                </a:cxn>
                <a:cxn ang="0">
                  <a:pos x="T6" y="T7"/>
                </a:cxn>
                <a:cxn ang="0">
                  <a:pos x="T8" y="T9"/>
                </a:cxn>
                <a:cxn ang="0">
                  <a:pos x="T10" y="T11"/>
                </a:cxn>
                <a:cxn ang="0">
                  <a:pos x="T12" y="T13"/>
                </a:cxn>
              </a:cxnLst>
              <a:rect l="0" t="0" r="r" b="b"/>
              <a:pathLst>
                <a:path w="24755" h="19948">
                  <a:moveTo>
                    <a:pt x="24755" y="7326"/>
                  </a:moveTo>
                  <a:cubicBezTo>
                    <a:pt x="21149" y="4516"/>
                    <a:pt x="17186" y="2050"/>
                    <a:pt x="12889" y="0"/>
                  </a:cubicBezTo>
                  <a:cubicBezTo>
                    <a:pt x="12889" y="0"/>
                    <a:pt x="12889" y="0"/>
                    <a:pt x="12889" y="0"/>
                  </a:cubicBezTo>
                  <a:cubicBezTo>
                    <a:pt x="12889" y="0"/>
                    <a:pt x="12889" y="0"/>
                    <a:pt x="12889" y="0"/>
                  </a:cubicBezTo>
                  <a:cubicBezTo>
                    <a:pt x="7462" y="5709"/>
                    <a:pt x="3054" y="12445"/>
                    <a:pt x="0" y="19948"/>
                  </a:cubicBezTo>
                  <a:lnTo>
                    <a:pt x="24755" y="19948"/>
                  </a:lnTo>
                  <a:lnTo>
                    <a:pt x="24755" y="7326"/>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9">
              <a:extLst>
                <a:ext uri="{FF2B5EF4-FFF2-40B4-BE49-F238E27FC236}">
                  <a16:creationId xmlns:a16="http://schemas.microsoft.com/office/drawing/2014/main" id="{24AB4DAC-943D-40D7-9EED-76F69D6845E8}"/>
                </a:ext>
              </a:extLst>
            </p:cNvPr>
            <p:cNvSpPr>
              <a:spLocks/>
            </p:cNvSpPr>
            <p:nvPr userDrawn="1"/>
          </p:nvSpPr>
          <p:spPr bwMode="gray">
            <a:xfrm>
              <a:off x="10199688" y="1652588"/>
              <a:ext cx="2130425" cy="2232025"/>
            </a:xfrm>
            <a:custGeom>
              <a:avLst/>
              <a:gdLst>
                <a:gd name="T0" fmla="*/ 11866 w 11866"/>
                <a:gd name="T1" fmla="*/ 0 h 12419"/>
                <a:gd name="T2" fmla="*/ 0 w 11866"/>
                <a:gd name="T3" fmla="*/ 9835 h 12419"/>
                <a:gd name="T4" fmla="*/ 0 w 11866"/>
                <a:gd name="T5" fmla="*/ 9835 h 12419"/>
                <a:gd name="T6" fmla="*/ 0 w 11866"/>
                <a:gd name="T7" fmla="*/ 9835 h 12419"/>
                <a:gd name="T8" fmla="*/ 11866 w 11866"/>
                <a:gd name="T9" fmla="*/ 12190 h 12419"/>
                <a:gd name="T10" fmla="*/ 11866 w 11866"/>
                <a:gd name="T11" fmla="*/ 0 h 12419"/>
              </a:gdLst>
              <a:ahLst/>
              <a:cxnLst>
                <a:cxn ang="0">
                  <a:pos x="T0" y="T1"/>
                </a:cxn>
                <a:cxn ang="0">
                  <a:pos x="T2" y="T3"/>
                </a:cxn>
                <a:cxn ang="0">
                  <a:pos x="T4" y="T5"/>
                </a:cxn>
                <a:cxn ang="0">
                  <a:pos x="T6" y="T7"/>
                </a:cxn>
                <a:cxn ang="0">
                  <a:pos x="T8" y="T9"/>
                </a:cxn>
                <a:cxn ang="0">
                  <a:pos x="T10" y="T11"/>
                </a:cxn>
              </a:cxnLst>
              <a:rect l="0" t="0" r="r" b="b"/>
              <a:pathLst>
                <a:path w="11866" h="12419">
                  <a:moveTo>
                    <a:pt x="11866" y="0"/>
                  </a:moveTo>
                  <a:cubicBezTo>
                    <a:pt x="7620" y="2731"/>
                    <a:pt x="3630" y="6009"/>
                    <a:pt x="0" y="9835"/>
                  </a:cubicBezTo>
                  <a:cubicBezTo>
                    <a:pt x="0" y="9835"/>
                    <a:pt x="0" y="9835"/>
                    <a:pt x="0" y="9835"/>
                  </a:cubicBezTo>
                  <a:cubicBezTo>
                    <a:pt x="0" y="9835"/>
                    <a:pt x="0" y="9835"/>
                    <a:pt x="0" y="9835"/>
                  </a:cubicBezTo>
                  <a:cubicBezTo>
                    <a:pt x="3613" y="11562"/>
                    <a:pt x="7674" y="12419"/>
                    <a:pt x="11866" y="12190"/>
                  </a:cubicBezTo>
                  <a:lnTo>
                    <a:pt x="11866" y="0"/>
                  </a:ln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4" name="Freeform 10">
              <a:extLst>
                <a:ext uri="{FF2B5EF4-FFF2-40B4-BE49-F238E27FC236}">
                  <a16:creationId xmlns:a16="http://schemas.microsoft.com/office/drawing/2014/main" id="{091207B8-FCA3-4AF6-8D9D-ED83A74F3C4F}"/>
                </a:ext>
              </a:extLst>
            </p:cNvPr>
            <p:cNvSpPr>
              <a:spLocks/>
            </p:cNvSpPr>
            <p:nvPr userDrawn="1"/>
          </p:nvSpPr>
          <p:spPr bwMode="gray">
            <a:xfrm>
              <a:off x="3136901" y="2028825"/>
              <a:ext cx="7062788" cy="2867025"/>
            </a:xfrm>
            <a:custGeom>
              <a:avLst/>
              <a:gdLst>
                <a:gd name="T0" fmla="*/ 0 w 39333"/>
                <a:gd name="T1" fmla="*/ 2570 h 15960"/>
                <a:gd name="T2" fmla="*/ 0 w 39333"/>
                <a:gd name="T3" fmla="*/ 2570 h 15960"/>
                <a:gd name="T4" fmla="*/ 10992 w 39333"/>
                <a:gd name="T5" fmla="*/ 13001 h 15960"/>
                <a:gd name="T6" fmla="*/ 26016 w 39333"/>
                <a:gd name="T7" fmla="*/ 14979 h 15960"/>
                <a:gd name="T8" fmla="*/ 39333 w 39333"/>
                <a:gd name="T9" fmla="*/ 7748 h 15960"/>
                <a:gd name="T10" fmla="*/ 39333 w 39333"/>
                <a:gd name="T11" fmla="*/ 7748 h 15960"/>
                <a:gd name="T12" fmla="*/ 39333 w 39333"/>
                <a:gd name="T13" fmla="*/ 7748 h 15960"/>
                <a:gd name="T14" fmla="*/ 0 w 39333"/>
                <a:gd name="T15" fmla="*/ 2570 h 15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33" h="15960">
                  <a:moveTo>
                    <a:pt x="0" y="2570"/>
                  </a:moveTo>
                  <a:cubicBezTo>
                    <a:pt x="0" y="2570"/>
                    <a:pt x="0" y="2570"/>
                    <a:pt x="0" y="2570"/>
                  </a:cubicBezTo>
                  <a:cubicBezTo>
                    <a:pt x="2384" y="6969"/>
                    <a:pt x="6130" y="10682"/>
                    <a:pt x="10992" y="13001"/>
                  </a:cubicBezTo>
                  <a:cubicBezTo>
                    <a:pt x="15506" y="15159"/>
                    <a:pt x="20720" y="15960"/>
                    <a:pt x="26016" y="14979"/>
                  </a:cubicBezTo>
                  <a:cubicBezTo>
                    <a:pt x="30936" y="14071"/>
                    <a:pt x="35625" y="11655"/>
                    <a:pt x="39333" y="7748"/>
                  </a:cubicBezTo>
                  <a:cubicBezTo>
                    <a:pt x="39333" y="7748"/>
                    <a:pt x="39333" y="7748"/>
                    <a:pt x="39333" y="7748"/>
                  </a:cubicBezTo>
                  <a:cubicBezTo>
                    <a:pt x="39333" y="7748"/>
                    <a:pt x="39333" y="7748"/>
                    <a:pt x="39333" y="7748"/>
                  </a:cubicBezTo>
                  <a:cubicBezTo>
                    <a:pt x="27514" y="2099"/>
                    <a:pt x="13866" y="0"/>
                    <a:pt x="0" y="2570"/>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1158355" y="3995936"/>
            <a:ext cx="2506433" cy="2096512"/>
          </a:xfrm>
        </p:spPr>
        <p:txBody>
          <a:bodyPr anchor="b" anchorCtr="0"/>
          <a:lstStyle>
            <a:lvl1pPr>
              <a:defRPr sz="3700">
                <a:solidFill>
                  <a:schemeClr val="bg1"/>
                </a:solidFill>
              </a:defRPr>
            </a:lvl1pPr>
          </a:lstStyle>
          <a:p>
            <a:r>
              <a:rPr lang="fi-FI" dirty="0"/>
              <a:t>Lisää tähän kiitosteksti tai </a:t>
            </a:r>
            <a:r>
              <a:rPr lang="fi-FI" dirty="0" err="1"/>
              <a:t>lopetuskehoitus</a:t>
            </a:r>
            <a:endParaRPr lang="fi-FI" dirty="0"/>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hasCustomPrompt="1"/>
          </p:nvPr>
        </p:nvSpPr>
        <p:spPr>
          <a:xfrm>
            <a:off x="1158356" y="6430077"/>
            <a:ext cx="1258037" cy="998865"/>
          </a:xfrm>
        </p:spPr>
        <p:txBody>
          <a:bodyPr/>
          <a:lstStyle>
            <a:lvl1pPr marL="0" indent="0">
              <a:lnSpc>
                <a:spcPct val="110000"/>
              </a:lnSpc>
              <a:spcBef>
                <a:spcPts val="0"/>
              </a:spcBef>
              <a:buNone/>
              <a:defRPr sz="1300">
                <a:solidFill>
                  <a:schemeClr val="bg1"/>
                </a:solidFill>
              </a:defRPr>
            </a:lvl1pPr>
          </a:lstStyle>
          <a:p>
            <a:pPr lvl="0"/>
            <a:r>
              <a:rPr lang="es-ES" dirty="0"/>
              <a:t>etunimi.sukunimi@vm.fi </a:t>
            </a:r>
            <a:r>
              <a:rPr lang="es-ES" dirty="0" err="1"/>
              <a:t>Loremipsum</a:t>
            </a:r>
            <a:r>
              <a:rPr lang="es-ES" dirty="0"/>
              <a:t> dolores </a:t>
            </a:r>
            <a:r>
              <a:rPr lang="es-ES" dirty="0" err="1"/>
              <a:t>sitamet</a:t>
            </a:r>
            <a:r>
              <a:rPr lang="es-ES" dirty="0"/>
              <a:t> vm.fi</a:t>
            </a:r>
            <a:endParaRPr lang="fi-FI" dirty="0"/>
          </a:p>
        </p:txBody>
      </p:sp>
      <p:pic>
        <p:nvPicPr>
          <p:cNvPr id="15" name="Kuva 14">
            <a:extLst>
              <a:ext uri="{FF2B5EF4-FFF2-40B4-BE49-F238E27FC236}">
                <a16:creationId xmlns:a16="http://schemas.microsoft.com/office/drawing/2014/main" id="{6E19D34C-D51B-407C-A1A6-BB6CEEC5DDF8}"/>
              </a:ext>
              <a:ext uri="{C183D7F6-B498-43B3-948B-1728B52AA6E4}">
                <adec:decorative xmlns:adec="http://schemas.microsoft.com/office/drawing/2017/decorative" xmlns=""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spTree>
    <p:extLst>
      <p:ext uri="{BB962C8B-B14F-4D97-AF65-F5344CB8AC3E}">
        <p14:creationId xmlns:p14="http://schemas.microsoft.com/office/powerpoint/2010/main" val="1280058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 uri="{C183D7F6-B498-43B3-948B-1728B52AA6E4}">
                <adec:decorative xmlns="" xmlns:adec="http://schemas.microsoft.com/office/drawing/2017/decorative" val="1"/>
              </a:ext>
            </a:extLst>
          </p:cNvPr>
          <p:cNvGrpSpPr/>
          <p:nvPr userDrawn="1"/>
        </p:nvGrpSpPr>
        <p:grpSpPr>
          <a:xfrm>
            <a:off x="2" y="-1"/>
            <a:ext cx="6858675" cy="9144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 xmlns:adec="http://schemas.microsoft.com/office/drawing/2017/decorative"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86EBD2D0-8F8D-40B7-8466-A70F0F222C78}"/>
                </a:ext>
                <a:ext uri="{C183D7F6-B498-43B3-948B-1728B52AA6E4}">
                  <adec:decorative xmlns="" xmlns:adec="http://schemas.microsoft.com/office/drawing/2017/decorative"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2283D766-1997-4ADC-9D70-135DA7587C6B}"/>
                </a:ext>
                <a:ext uri="{C183D7F6-B498-43B3-948B-1728B52AA6E4}">
                  <adec:decorative xmlns="" xmlns:adec="http://schemas.microsoft.com/office/drawing/2017/decorative"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61C55AF5-41ED-4FED-8B17-E572D95A2EF2}"/>
                </a:ext>
                <a:ext uri="{C183D7F6-B498-43B3-948B-1728B52AA6E4}">
                  <adec:decorative xmlns="" xmlns:adec="http://schemas.microsoft.com/office/drawing/2017/decorative"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8" name="Freeform 9">
              <a:extLst>
                <a:ext uri="{FF2B5EF4-FFF2-40B4-BE49-F238E27FC236}">
                  <a16:creationId xmlns:a16="http://schemas.microsoft.com/office/drawing/2014/main" id="{8207A6F9-D3E1-4322-B846-960DD6FC99C9}"/>
                </a:ext>
                <a:ext uri="{C183D7F6-B498-43B3-948B-1728B52AA6E4}">
                  <adec:decorative xmlns="" xmlns:adec="http://schemas.microsoft.com/office/drawing/2017/decorative"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9" name="Freeform 10">
              <a:extLst>
                <a:ext uri="{FF2B5EF4-FFF2-40B4-BE49-F238E27FC236}">
                  <a16:creationId xmlns:a16="http://schemas.microsoft.com/office/drawing/2014/main" id="{7B819825-3200-472E-9BDC-39A078E17847}"/>
                </a:ext>
                <a:ext uri="{C183D7F6-B498-43B3-948B-1728B52AA6E4}">
                  <adec:decorative xmlns="" xmlns:adec="http://schemas.microsoft.com/office/drawing/2017/decorative"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20" name="Freeform 11">
              <a:extLst>
                <a:ext uri="{FF2B5EF4-FFF2-40B4-BE49-F238E27FC236}">
                  <a16:creationId xmlns:a16="http://schemas.microsoft.com/office/drawing/2014/main" id="{CD504085-D74E-4639-BB3D-F043553024CD}"/>
                </a:ext>
                <a:ext uri="{C183D7F6-B498-43B3-948B-1728B52AA6E4}">
                  <adec:decorative xmlns="" xmlns:adec="http://schemas.microsoft.com/office/drawing/2017/decorative"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tumma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13" name="Kuva 12">
            <a:extLst>
              <a:ext uri="{FF2B5EF4-FFF2-40B4-BE49-F238E27FC236}">
                <a16:creationId xmlns:a16="http://schemas.microsoft.com/office/drawing/2014/main" id="{9B432168-221C-4229-ABD4-620A83233A31}"/>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spTree>
    <p:extLst>
      <p:ext uri="{BB962C8B-B14F-4D97-AF65-F5344CB8AC3E}">
        <p14:creationId xmlns:p14="http://schemas.microsoft.com/office/powerpoint/2010/main" val="2779903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21" name="Ryhmä 20">
            <a:extLst>
              <a:ext uri="{FF2B5EF4-FFF2-40B4-BE49-F238E27FC236}">
                <a16:creationId xmlns:a16="http://schemas.microsoft.com/office/drawing/2014/main" id="{0EE7235B-98DF-4BBE-9E8E-5C98688095B0}"/>
              </a:ext>
            </a:extLst>
          </p:cNvPr>
          <p:cNvGrpSpPr/>
          <p:nvPr userDrawn="1"/>
        </p:nvGrpSpPr>
        <p:grpSpPr>
          <a:xfrm>
            <a:off x="2" y="-1"/>
            <a:ext cx="6858675" cy="9144000"/>
            <a:chOff x="166688" y="158750"/>
            <a:chExt cx="12163426" cy="6845301"/>
          </a:xfrm>
        </p:grpSpPr>
        <p:sp>
          <p:nvSpPr>
            <p:cNvPr id="14" name="Freeform 5">
              <a:extLst>
                <a:ext uri="{FF2B5EF4-FFF2-40B4-BE49-F238E27FC236}">
                  <a16:creationId xmlns:a16="http://schemas.microsoft.com/office/drawing/2014/main" id="{364F166F-69FD-49CF-8A3D-68CEF3F28F18}"/>
                </a:ext>
                <a:ext uri="{C183D7F6-B498-43B3-948B-1728B52AA6E4}">
                  <adec:decorative xmlns="" xmlns:adec="http://schemas.microsoft.com/office/drawing/2017/decorative" val="1"/>
                </a:ext>
              </a:extLst>
            </p:cNvPr>
            <p:cNvSpPr>
              <a:spLocks/>
            </p:cNvSpPr>
            <p:nvPr userDrawn="1"/>
          </p:nvSpPr>
          <p:spPr bwMode="gray">
            <a:xfrm>
              <a:off x="7259638" y="1146175"/>
              <a:ext cx="5070475" cy="5857875"/>
            </a:xfrm>
            <a:custGeom>
              <a:avLst/>
              <a:gdLst>
                <a:gd name="T0" fmla="*/ 28231 w 28231"/>
                <a:gd name="T1" fmla="*/ 0 h 32607"/>
                <a:gd name="T2" fmla="*/ 12810 w 28231"/>
                <a:gd name="T3" fmla="*/ 11644 h 32607"/>
                <a:gd name="T4" fmla="*/ 0 w 28231"/>
                <a:gd name="T5" fmla="*/ 32607 h 32607"/>
                <a:gd name="T6" fmla="*/ 28231 w 28231"/>
                <a:gd name="T7" fmla="*/ 32607 h 32607"/>
                <a:gd name="T8" fmla="*/ 28231 w 28231"/>
                <a:gd name="T9" fmla="*/ 0 h 32607"/>
              </a:gdLst>
              <a:ahLst/>
              <a:cxnLst>
                <a:cxn ang="0">
                  <a:pos x="T0" y="T1"/>
                </a:cxn>
                <a:cxn ang="0">
                  <a:pos x="T2" y="T3"/>
                </a:cxn>
                <a:cxn ang="0">
                  <a:pos x="T4" y="T5"/>
                </a:cxn>
                <a:cxn ang="0">
                  <a:pos x="T6" y="T7"/>
                </a:cxn>
                <a:cxn ang="0">
                  <a:pos x="T8" y="T9"/>
                </a:cxn>
              </a:cxnLst>
              <a:rect l="0" t="0" r="r" b="b"/>
              <a:pathLst>
                <a:path w="28231" h="32607">
                  <a:moveTo>
                    <a:pt x="28231" y="0"/>
                  </a:moveTo>
                  <a:cubicBezTo>
                    <a:pt x="22627" y="2921"/>
                    <a:pt x="17404" y="6803"/>
                    <a:pt x="12810" y="11644"/>
                  </a:cubicBezTo>
                  <a:cubicBezTo>
                    <a:pt x="7200" y="17545"/>
                    <a:pt x="2781" y="24647"/>
                    <a:pt x="0" y="32607"/>
                  </a:cubicBezTo>
                  <a:lnTo>
                    <a:pt x="28231" y="32607"/>
                  </a:lnTo>
                  <a:lnTo>
                    <a:pt x="28231"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86EBD2D0-8F8D-40B7-8466-A70F0F222C78}"/>
                </a:ext>
                <a:ext uri="{C183D7F6-B498-43B3-948B-1728B52AA6E4}">
                  <adec:decorative xmlns="" xmlns:adec="http://schemas.microsoft.com/office/drawing/2017/decorative" val="1"/>
                </a:ext>
              </a:extLst>
            </p:cNvPr>
            <p:cNvSpPr>
              <a:spLocks/>
            </p:cNvSpPr>
            <p:nvPr userDrawn="1"/>
          </p:nvSpPr>
          <p:spPr bwMode="gray">
            <a:xfrm>
              <a:off x="166688" y="1966913"/>
              <a:ext cx="12163425" cy="5037138"/>
            </a:xfrm>
            <a:custGeom>
              <a:avLst/>
              <a:gdLst>
                <a:gd name="T0" fmla="*/ 67733 w 67733"/>
                <a:gd name="T1" fmla="*/ 17739 h 28039"/>
                <a:gd name="T2" fmla="*/ 52312 w 67733"/>
                <a:gd name="T3" fmla="*/ 7076 h 28039"/>
                <a:gd name="T4" fmla="*/ 16393 w 67733"/>
                <a:gd name="T5" fmla="*/ 2347 h 28039"/>
                <a:gd name="T6" fmla="*/ 0 w 67733"/>
                <a:gd name="T7" fmla="*/ 7978 h 28039"/>
                <a:gd name="T8" fmla="*/ 0 w 67733"/>
                <a:gd name="T9" fmla="*/ 28039 h 28039"/>
                <a:gd name="T10" fmla="*/ 67733 w 67733"/>
                <a:gd name="T11" fmla="*/ 28039 h 28039"/>
                <a:gd name="T12" fmla="*/ 67733 w 67733"/>
                <a:gd name="T13" fmla="*/ 17739 h 28039"/>
              </a:gdLst>
              <a:ahLst/>
              <a:cxnLst>
                <a:cxn ang="0">
                  <a:pos x="T0" y="T1"/>
                </a:cxn>
                <a:cxn ang="0">
                  <a:pos x="T2" y="T3"/>
                </a:cxn>
                <a:cxn ang="0">
                  <a:pos x="T4" y="T5"/>
                </a:cxn>
                <a:cxn ang="0">
                  <a:pos x="T6" y="T7"/>
                </a:cxn>
                <a:cxn ang="0">
                  <a:pos x="T8" y="T9"/>
                </a:cxn>
                <a:cxn ang="0">
                  <a:pos x="T10" y="T11"/>
                </a:cxn>
                <a:cxn ang="0">
                  <a:pos x="T12" y="T13"/>
                </a:cxn>
              </a:cxnLst>
              <a:rect l="0" t="0" r="r" b="b"/>
              <a:pathLst>
                <a:path w="67733" h="28039">
                  <a:moveTo>
                    <a:pt x="67733" y="17739"/>
                  </a:moveTo>
                  <a:cubicBezTo>
                    <a:pt x="63315" y="13487"/>
                    <a:pt x="58150" y="9861"/>
                    <a:pt x="52312" y="7076"/>
                  </a:cubicBezTo>
                  <a:cubicBezTo>
                    <a:pt x="41519" y="1917"/>
                    <a:pt x="29055" y="0"/>
                    <a:pt x="16393" y="2347"/>
                  </a:cubicBezTo>
                  <a:cubicBezTo>
                    <a:pt x="10734" y="3391"/>
                    <a:pt x="5203" y="5270"/>
                    <a:pt x="0" y="7978"/>
                  </a:cubicBezTo>
                  <a:lnTo>
                    <a:pt x="0" y="28039"/>
                  </a:lnTo>
                  <a:lnTo>
                    <a:pt x="67733" y="28039"/>
                  </a:lnTo>
                  <a:lnTo>
                    <a:pt x="67733" y="17739"/>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2283D766-1997-4ADC-9D70-135DA7587C6B}"/>
                </a:ext>
                <a:ext uri="{C183D7F6-B498-43B3-948B-1728B52AA6E4}">
                  <adec:decorative xmlns="" xmlns:adec="http://schemas.microsoft.com/office/drawing/2017/decorative" val="1"/>
                </a:ext>
              </a:extLst>
            </p:cNvPr>
            <p:cNvSpPr>
              <a:spLocks/>
            </p:cNvSpPr>
            <p:nvPr userDrawn="1"/>
          </p:nvSpPr>
          <p:spPr bwMode="gray">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5AB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61C55AF5-41ED-4FED-8B17-E572D95A2EF2}"/>
                </a:ext>
                <a:ext uri="{C183D7F6-B498-43B3-948B-1728B52AA6E4}">
                  <adec:decorative xmlns="" xmlns:adec="http://schemas.microsoft.com/office/drawing/2017/decorative" val="1"/>
                </a:ext>
              </a:extLst>
            </p:cNvPr>
            <p:cNvSpPr>
              <a:spLocks/>
            </p:cNvSpPr>
            <p:nvPr userDrawn="1"/>
          </p:nvSpPr>
          <p:spPr bwMode="gray">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ADDA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8" name="Freeform 9">
              <a:extLst>
                <a:ext uri="{FF2B5EF4-FFF2-40B4-BE49-F238E27FC236}">
                  <a16:creationId xmlns:a16="http://schemas.microsoft.com/office/drawing/2014/main" id="{8207A6F9-D3E1-4322-B846-960DD6FC99C9}"/>
                </a:ext>
                <a:ext uri="{C183D7F6-B498-43B3-948B-1728B52AA6E4}">
                  <adec:decorative xmlns="" xmlns:adec="http://schemas.microsoft.com/office/drawing/2017/decorative" val="1"/>
                </a:ext>
              </a:extLst>
            </p:cNvPr>
            <p:cNvSpPr>
              <a:spLocks/>
            </p:cNvSpPr>
            <p:nvPr userDrawn="1"/>
          </p:nvSpPr>
          <p:spPr bwMode="gray">
            <a:xfrm>
              <a:off x="7259638" y="3238500"/>
              <a:ext cx="5070475" cy="3765550"/>
            </a:xfrm>
            <a:custGeom>
              <a:avLst/>
              <a:gdLst>
                <a:gd name="T0" fmla="*/ 28231 w 28231"/>
                <a:gd name="T1" fmla="*/ 10663 h 20963"/>
                <a:gd name="T2" fmla="*/ 12810 w 28231"/>
                <a:gd name="T3" fmla="*/ 0 h 20963"/>
                <a:gd name="T4" fmla="*/ 12810 w 28231"/>
                <a:gd name="T5" fmla="*/ 0 h 20963"/>
                <a:gd name="T6" fmla="*/ 12810 w 28231"/>
                <a:gd name="T7" fmla="*/ 0 h 20963"/>
                <a:gd name="T8" fmla="*/ 0 w 28231"/>
                <a:gd name="T9" fmla="*/ 20963 h 20963"/>
                <a:gd name="T10" fmla="*/ 28231 w 28231"/>
                <a:gd name="T11" fmla="*/ 20963 h 20963"/>
                <a:gd name="T12" fmla="*/ 28231 w 28231"/>
                <a:gd name="T13" fmla="*/ 10663 h 20963"/>
              </a:gdLst>
              <a:ahLst/>
              <a:cxnLst>
                <a:cxn ang="0">
                  <a:pos x="T0" y="T1"/>
                </a:cxn>
                <a:cxn ang="0">
                  <a:pos x="T2" y="T3"/>
                </a:cxn>
                <a:cxn ang="0">
                  <a:pos x="T4" y="T5"/>
                </a:cxn>
                <a:cxn ang="0">
                  <a:pos x="T6" y="T7"/>
                </a:cxn>
                <a:cxn ang="0">
                  <a:pos x="T8" y="T9"/>
                </a:cxn>
                <a:cxn ang="0">
                  <a:pos x="T10" y="T11"/>
                </a:cxn>
                <a:cxn ang="0">
                  <a:pos x="T12" y="T13"/>
                </a:cxn>
              </a:cxnLst>
              <a:rect l="0" t="0" r="r" b="b"/>
              <a:pathLst>
                <a:path w="28231" h="20963">
                  <a:moveTo>
                    <a:pt x="28231" y="10663"/>
                  </a:moveTo>
                  <a:cubicBezTo>
                    <a:pt x="23813" y="6411"/>
                    <a:pt x="18648" y="2785"/>
                    <a:pt x="12810" y="0"/>
                  </a:cubicBezTo>
                  <a:cubicBezTo>
                    <a:pt x="12810" y="0"/>
                    <a:pt x="12810" y="0"/>
                    <a:pt x="12810" y="0"/>
                  </a:cubicBezTo>
                  <a:cubicBezTo>
                    <a:pt x="12810" y="0"/>
                    <a:pt x="12810" y="0"/>
                    <a:pt x="12810" y="0"/>
                  </a:cubicBezTo>
                  <a:cubicBezTo>
                    <a:pt x="7200" y="5901"/>
                    <a:pt x="2781" y="13003"/>
                    <a:pt x="0" y="20963"/>
                  </a:cubicBezTo>
                  <a:lnTo>
                    <a:pt x="28231" y="20963"/>
                  </a:lnTo>
                  <a:lnTo>
                    <a:pt x="28231" y="10663"/>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19" name="Freeform 10">
              <a:extLst>
                <a:ext uri="{FF2B5EF4-FFF2-40B4-BE49-F238E27FC236}">
                  <a16:creationId xmlns:a16="http://schemas.microsoft.com/office/drawing/2014/main" id="{7B819825-3200-472E-9BDC-39A078E17847}"/>
                </a:ext>
                <a:ext uri="{C183D7F6-B498-43B3-948B-1728B52AA6E4}">
                  <adec:decorative xmlns="" xmlns:adec="http://schemas.microsoft.com/office/drawing/2017/decorative" val="1"/>
                </a:ext>
              </a:extLst>
            </p:cNvPr>
            <p:cNvSpPr>
              <a:spLocks/>
            </p:cNvSpPr>
            <p:nvPr userDrawn="1"/>
          </p:nvSpPr>
          <p:spPr bwMode="gray">
            <a:xfrm>
              <a:off x="9559926" y="1146175"/>
              <a:ext cx="2770188" cy="2576513"/>
            </a:xfrm>
            <a:custGeom>
              <a:avLst/>
              <a:gdLst>
                <a:gd name="T0" fmla="*/ 15421 w 15421"/>
                <a:gd name="T1" fmla="*/ 0 h 14347"/>
                <a:gd name="T2" fmla="*/ 0 w 15421"/>
                <a:gd name="T3" fmla="*/ 11644 h 14347"/>
                <a:gd name="T4" fmla="*/ 0 w 15421"/>
                <a:gd name="T5" fmla="*/ 11644 h 14347"/>
                <a:gd name="T6" fmla="*/ 0 w 15421"/>
                <a:gd name="T7" fmla="*/ 11644 h 14347"/>
                <a:gd name="T8" fmla="*/ 13720 w 15421"/>
                <a:gd name="T9" fmla="*/ 13450 h 14347"/>
                <a:gd name="T10" fmla="*/ 15421 w 15421"/>
                <a:gd name="T11" fmla="*/ 13067 h 14347"/>
                <a:gd name="T12" fmla="*/ 15421 w 15421"/>
                <a:gd name="T13" fmla="*/ 0 h 14347"/>
              </a:gdLst>
              <a:ahLst/>
              <a:cxnLst>
                <a:cxn ang="0">
                  <a:pos x="T0" y="T1"/>
                </a:cxn>
                <a:cxn ang="0">
                  <a:pos x="T2" y="T3"/>
                </a:cxn>
                <a:cxn ang="0">
                  <a:pos x="T4" y="T5"/>
                </a:cxn>
                <a:cxn ang="0">
                  <a:pos x="T6" y="T7"/>
                </a:cxn>
                <a:cxn ang="0">
                  <a:pos x="T8" y="T9"/>
                </a:cxn>
                <a:cxn ang="0">
                  <a:pos x="T10" y="T11"/>
                </a:cxn>
                <a:cxn ang="0">
                  <a:pos x="T12" y="T13"/>
                </a:cxn>
              </a:cxnLst>
              <a:rect l="0" t="0" r="r" b="b"/>
              <a:pathLst>
                <a:path w="15421" h="14347">
                  <a:moveTo>
                    <a:pt x="15421" y="0"/>
                  </a:moveTo>
                  <a:cubicBezTo>
                    <a:pt x="9817" y="2921"/>
                    <a:pt x="4594" y="6803"/>
                    <a:pt x="0" y="11644"/>
                  </a:cubicBezTo>
                  <a:cubicBezTo>
                    <a:pt x="0" y="11644"/>
                    <a:pt x="0" y="11644"/>
                    <a:pt x="0" y="11644"/>
                  </a:cubicBezTo>
                  <a:cubicBezTo>
                    <a:pt x="0" y="11644"/>
                    <a:pt x="0" y="11644"/>
                    <a:pt x="0" y="11644"/>
                  </a:cubicBezTo>
                  <a:cubicBezTo>
                    <a:pt x="4122" y="13615"/>
                    <a:pt x="8883" y="14347"/>
                    <a:pt x="13720" y="13450"/>
                  </a:cubicBezTo>
                  <a:cubicBezTo>
                    <a:pt x="14291" y="13345"/>
                    <a:pt x="14859" y="13217"/>
                    <a:pt x="15421" y="13067"/>
                  </a:cubicBezTo>
                  <a:lnTo>
                    <a:pt x="154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sp>
          <p:nvSpPr>
            <p:cNvPr id="20" name="Freeform 11">
              <a:extLst>
                <a:ext uri="{FF2B5EF4-FFF2-40B4-BE49-F238E27FC236}">
                  <a16:creationId xmlns:a16="http://schemas.microsoft.com/office/drawing/2014/main" id="{CD504085-D74E-4639-BB3D-F043553024CD}"/>
                </a:ext>
                <a:ext uri="{C183D7F6-B498-43B3-948B-1728B52AA6E4}">
                  <adec:decorative xmlns="" xmlns:adec="http://schemas.microsoft.com/office/drawing/2017/decorative" val="1"/>
                </a:ext>
              </a:extLst>
            </p:cNvPr>
            <p:cNvSpPr>
              <a:spLocks/>
            </p:cNvSpPr>
            <p:nvPr userDrawn="1"/>
          </p:nvSpPr>
          <p:spPr bwMode="gray">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vaalea sininen</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13" name="Kuva 12">
            <a:extLst>
              <a:ext uri="{FF2B5EF4-FFF2-40B4-BE49-F238E27FC236}">
                <a16:creationId xmlns:a16="http://schemas.microsoft.com/office/drawing/2014/main" id="{3606673C-8E2D-462A-8FED-E7C3DAE7F605}"/>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spTree>
    <p:extLst>
      <p:ext uri="{BB962C8B-B14F-4D97-AF65-F5344CB8AC3E}">
        <p14:creationId xmlns:p14="http://schemas.microsoft.com/office/powerpoint/2010/main" val="2989567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tsikkodia kuva 1">
    <p:spTree>
      <p:nvGrpSpPr>
        <p:cNvPr id="1" name=""/>
        <p:cNvGrpSpPr/>
        <p:nvPr/>
      </p:nvGrpSpPr>
      <p:grpSpPr>
        <a:xfrm>
          <a:off x="0" y="0"/>
          <a:ext cx="0" cy="0"/>
          <a:chOff x="0" y="0"/>
          <a:chExt cx="0" cy="0"/>
        </a:xfrm>
      </p:grpSpPr>
      <p:pic>
        <p:nvPicPr>
          <p:cNvPr id="19" name="Kuva 18" descr="Kuva, joka sisältää kohteen henkilö, sisä, mies, pöytä">
            <a:extLst>
              <a:ext uri="{FF2B5EF4-FFF2-40B4-BE49-F238E27FC236}">
                <a16:creationId xmlns:a16="http://schemas.microsoft.com/office/drawing/2014/main" id="{7FFB4FBC-1765-4F80-9F01-A708CFC6118C}"/>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3986768" y="1297695"/>
            <a:ext cx="2871911" cy="7843220"/>
          </a:xfrm>
          <a:prstGeom prst="rect">
            <a:avLst/>
          </a:prstGeom>
        </p:spPr>
      </p:pic>
      <p:grpSp>
        <p:nvGrpSpPr>
          <p:cNvPr id="13" name="Ryhmä 12">
            <a:extLst>
              <a:ext uri="{FF2B5EF4-FFF2-40B4-BE49-F238E27FC236}">
                <a16:creationId xmlns:a16="http://schemas.microsoft.com/office/drawing/2014/main" id="{98655196-BAC0-4CEB-933E-8A4B9D2B7C2D}"/>
              </a:ext>
              <a:ext uri="{C183D7F6-B498-43B3-948B-1728B52AA6E4}">
                <adec:decorative xmlns="" xmlns:adec="http://schemas.microsoft.com/office/drawing/2017/decorative" val="1"/>
              </a:ext>
            </a:extLst>
          </p:cNvPr>
          <p:cNvGrpSpPr>
            <a:grpSpLocks/>
          </p:cNvGrpSpPr>
          <p:nvPr userDrawn="1"/>
        </p:nvGrpSpPr>
        <p:grpSpPr>
          <a:xfrm>
            <a:off x="2" y="0"/>
            <a:ext cx="6858675" cy="9144000"/>
            <a:chOff x="166688" y="158750"/>
            <a:chExt cx="12163426" cy="6845301"/>
          </a:xfrm>
        </p:grpSpPr>
        <p:sp>
          <p:nvSpPr>
            <p:cNvPr id="14" name="Freeform 5">
              <a:extLst>
                <a:ext uri="{FF2B5EF4-FFF2-40B4-BE49-F238E27FC236}">
                  <a16:creationId xmlns:a16="http://schemas.microsoft.com/office/drawing/2014/main" id="{B0297B7B-BF36-40DB-8B62-082661B4EF74}"/>
                </a:ext>
              </a:extLst>
            </p:cNvPr>
            <p:cNvSpPr>
              <a:spLocks/>
            </p:cNvSpPr>
            <p:nvPr userDrawn="1"/>
          </p:nvSpPr>
          <p:spPr bwMode="auto">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E986AD81-1917-4EF2-BB83-EB1A3A10D4E9}"/>
                </a:ext>
              </a:extLst>
            </p:cNvPr>
            <p:cNvSpPr>
              <a:spLocks/>
            </p:cNvSpPr>
            <p:nvPr userDrawn="1"/>
          </p:nvSpPr>
          <p:spPr bwMode="auto">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79F90214-63B6-4096-8845-0104201FD120}"/>
                </a:ext>
              </a:extLst>
            </p:cNvPr>
            <p:cNvSpPr>
              <a:spLocks/>
            </p:cNvSpPr>
            <p:nvPr userDrawn="1"/>
          </p:nvSpPr>
          <p:spPr bwMode="auto">
            <a:xfrm>
              <a:off x="166688" y="1966913"/>
              <a:ext cx="9393238" cy="5037138"/>
            </a:xfrm>
            <a:custGeom>
              <a:avLst/>
              <a:gdLst>
                <a:gd name="T0" fmla="*/ 52312 w 52312"/>
                <a:gd name="T1" fmla="*/ 7076 h 28039"/>
                <a:gd name="T2" fmla="*/ 16393 w 52312"/>
                <a:gd name="T3" fmla="*/ 2347 h 28039"/>
                <a:gd name="T4" fmla="*/ 0 w 52312"/>
                <a:gd name="T5" fmla="*/ 7978 h 28039"/>
                <a:gd name="T6" fmla="*/ 0 w 52312"/>
                <a:gd name="T7" fmla="*/ 28039 h 28039"/>
                <a:gd name="T8" fmla="*/ 39502 w 52312"/>
                <a:gd name="T9" fmla="*/ 28039 h 28039"/>
                <a:gd name="T10" fmla="*/ 52312 w 52312"/>
                <a:gd name="T11" fmla="*/ 7076 h 28039"/>
              </a:gdLst>
              <a:ahLst/>
              <a:cxnLst>
                <a:cxn ang="0">
                  <a:pos x="T0" y="T1"/>
                </a:cxn>
                <a:cxn ang="0">
                  <a:pos x="T2" y="T3"/>
                </a:cxn>
                <a:cxn ang="0">
                  <a:pos x="T4" y="T5"/>
                </a:cxn>
                <a:cxn ang="0">
                  <a:pos x="T6" y="T7"/>
                </a:cxn>
                <a:cxn ang="0">
                  <a:pos x="T8" y="T9"/>
                </a:cxn>
                <a:cxn ang="0">
                  <a:pos x="T10" y="T11"/>
                </a:cxn>
              </a:cxnLst>
              <a:rect l="0" t="0" r="r" b="b"/>
              <a:pathLst>
                <a:path w="52312" h="28039">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74543203-7BF6-4F24-99A4-FC9AE2D69372}"/>
                </a:ext>
              </a:extLst>
            </p:cNvPr>
            <p:cNvSpPr>
              <a:spLocks/>
            </p:cNvSpPr>
            <p:nvPr userDrawn="1"/>
          </p:nvSpPr>
          <p:spPr bwMode="auto">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6" name="Kuva 5">
            <a:extLst>
              <a:ext uri="{FF2B5EF4-FFF2-40B4-BE49-F238E27FC236}">
                <a16:creationId xmlns:a16="http://schemas.microsoft.com/office/drawing/2014/main" id="{F5617BC5-F913-49ED-AFBD-024D12849E31}"/>
              </a:ext>
              <a:ext uri="{C183D7F6-B498-43B3-948B-1728B52AA6E4}">
                <adec:decorative xmlns=""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grpSp>
        <p:nvGrpSpPr>
          <p:cNvPr id="7" name="Ryhmä 6">
            <a:extLst>
              <a:ext uri="{FF2B5EF4-FFF2-40B4-BE49-F238E27FC236}">
                <a16:creationId xmlns:a16="http://schemas.microsoft.com/office/drawing/2014/main" id="{44593400-35D8-4F3C-AF85-15B2984DEEAF}"/>
              </a:ext>
              <a:ext uri="{C183D7F6-B498-43B3-948B-1728B52AA6E4}">
                <adec:decorative xmlns="" xmlns:adec="http://schemas.microsoft.com/office/drawing/2017/decorative" val="1"/>
              </a:ext>
            </a:extLst>
          </p:cNvPr>
          <p:cNvGrpSpPr>
            <a:grpSpLocks noChangeAspect="1"/>
          </p:cNvGrpSpPr>
          <p:nvPr userDrawn="1"/>
        </p:nvGrpSpPr>
        <p:grpSpPr>
          <a:xfrm>
            <a:off x="1661026" y="-6352"/>
            <a:ext cx="5198396" cy="9144000"/>
            <a:chOff x="2938463" y="7938"/>
            <a:chExt cx="9220200" cy="6842125"/>
          </a:xfrm>
        </p:grpSpPr>
        <p:sp>
          <p:nvSpPr>
            <p:cNvPr id="8" name="Freeform 5">
              <a:extLst>
                <a:ext uri="{FF2B5EF4-FFF2-40B4-BE49-F238E27FC236}">
                  <a16:creationId xmlns:a16="http://schemas.microsoft.com/office/drawing/2014/main" id="{290D9381-F0D4-40B4-9904-9A77986863CE}"/>
                </a:ext>
              </a:extLst>
            </p:cNvPr>
            <p:cNvSpPr>
              <a:spLocks/>
            </p:cNvSpPr>
            <p:nvPr userDrawn="1"/>
          </p:nvSpPr>
          <p:spPr bwMode="auto">
            <a:xfrm>
              <a:off x="9388475" y="7938"/>
              <a:ext cx="1116013" cy="3076575"/>
            </a:xfrm>
            <a:custGeom>
              <a:avLst/>
              <a:gdLst>
                <a:gd name="T0" fmla="*/ 0 w 6206"/>
                <a:gd name="T1" fmla="*/ 17137 h 17137"/>
                <a:gd name="T2" fmla="*/ 5958 w 6206"/>
                <a:gd name="T3" fmla="*/ 4647 h 17137"/>
                <a:gd name="T4" fmla="*/ 6087 w 6206"/>
                <a:gd name="T5" fmla="*/ 0 h 17137"/>
              </a:gdLst>
              <a:ahLst/>
              <a:cxnLst>
                <a:cxn ang="0">
                  <a:pos x="T0" y="T1"/>
                </a:cxn>
                <a:cxn ang="0">
                  <a:pos x="T2" y="T3"/>
                </a:cxn>
                <a:cxn ang="0">
                  <a:pos x="T4" y="T5"/>
                </a:cxn>
              </a:cxnLst>
              <a:rect l="0" t="0" r="r" b="b"/>
              <a:pathLst>
                <a:path w="6206" h="17137">
                  <a:moveTo>
                    <a:pt x="0" y="17137"/>
                  </a:moveTo>
                  <a:cubicBezTo>
                    <a:pt x="3148" y="13825"/>
                    <a:pt x="5316" y="9524"/>
                    <a:pt x="5958" y="4647"/>
                  </a:cubicBezTo>
                  <a:cubicBezTo>
                    <a:pt x="6161" y="3115"/>
                    <a:pt x="6206" y="1557"/>
                    <a:pt x="6087"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B5990616-E55A-4020-B8F8-78355F91153B}"/>
                </a:ext>
              </a:extLst>
            </p:cNvPr>
            <p:cNvSpPr>
              <a:spLocks/>
            </p:cNvSpPr>
            <p:nvPr userDrawn="1"/>
          </p:nvSpPr>
          <p:spPr bwMode="auto">
            <a:xfrm>
              <a:off x="2938463" y="2235200"/>
              <a:ext cx="6450013" cy="2197100"/>
            </a:xfrm>
            <a:custGeom>
              <a:avLst/>
              <a:gdLst>
                <a:gd name="T0" fmla="*/ 0 w 35919"/>
                <a:gd name="T1" fmla="*/ 0 h 12228"/>
                <a:gd name="T2" fmla="*/ 0 w 35919"/>
                <a:gd name="T3" fmla="*/ 0 h 12228"/>
                <a:gd name="T4" fmla="*/ 10038 w 35919"/>
                <a:gd name="T5" fmla="*/ 9526 h 12228"/>
                <a:gd name="T6" fmla="*/ 23758 w 35919"/>
                <a:gd name="T7" fmla="*/ 11332 h 12228"/>
                <a:gd name="T8" fmla="*/ 35919 w 35919"/>
                <a:gd name="T9" fmla="*/ 4729 h 12228"/>
              </a:gdLst>
              <a:ahLst/>
              <a:cxnLst>
                <a:cxn ang="0">
                  <a:pos x="T0" y="T1"/>
                </a:cxn>
                <a:cxn ang="0">
                  <a:pos x="T2" y="T3"/>
                </a:cxn>
                <a:cxn ang="0">
                  <a:pos x="T4" y="T5"/>
                </a:cxn>
                <a:cxn ang="0">
                  <a:pos x="T6" y="T7"/>
                </a:cxn>
                <a:cxn ang="0">
                  <a:pos x="T8" y="T9"/>
                </a:cxn>
              </a:cxnLst>
              <a:rect l="0" t="0" r="r" b="b"/>
              <a:pathLst>
                <a:path w="35919" h="12228">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a:extLst>
                <a:ext uri="{FF2B5EF4-FFF2-40B4-BE49-F238E27FC236}">
                  <a16:creationId xmlns:a16="http://schemas.microsoft.com/office/drawing/2014/main" id="{05324B2E-648B-4B14-B99E-EE80DB545DAD}"/>
                </a:ext>
              </a:extLst>
            </p:cNvPr>
            <p:cNvSpPr>
              <a:spLocks/>
            </p:cNvSpPr>
            <p:nvPr userDrawn="1"/>
          </p:nvSpPr>
          <p:spPr bwMode="auto">
            <a:xfrm>
              <a:off x="7089775" y="992188"/>
              <a:ext cx="5068888" cy="5857875"/>
            </a:xfrm>
            <a:custGeom>
              <a:avLst/>
              <a:gdLst>
                <a:gd name="T0" fmla="*/ 28223 w 28223"/>
                <a:gd name="T1" fmla="*/ 0 h 32612"/>
                <a:gd name="T2" fmla="*/ 12805 w 28223"/>
                <a:gd name="T3" fmla="*/ 11623 h 32612"/>
                <a:gd name="T4" fmla="*/ 0 w 28223"/>
                <a:gd name="T5" fmla="*/ 32612 h 32612"/>
              </a:gdLst>
              <a:ahLst/>
              <a:cxnLst>
                <a:cxn ang="0">
                  <a:pos x="T0" y="T1"/>
                </a:cxn>
                <a:cxn ang="0">
                  <a:pos x="T2" y="T3"/>
                </a:cxn>
                <a:cxn ang="0">
                  <a:pos x="T4" y="T5"/>
                </a:cxn>
              </a:cxnLst>
              <a:rect l="0" t="0" r="r" b="b"/>
              <a:pathLst>
                <a:path w="28223" h="32612">
                  <a:moveTo>
                    <a:pt x="28223" y="0"/>
                  </a:moveTo>
                  <a:cubicBezTo>
                    <a:pt x="22624" y="2945"/>
                    <a:pt x="17404" y="6777"/>
                    <a:pt x="12805" y="11623"/>
                  </a:cubicBezTo>
                  <a:cubicBezTo>
                    <a:pt x="7179" y="17543"/>
                    <a:pt x="2827" y="24650"/>
                    <a:pt x="0" y="3261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8">
              <a:extLst>
                <a:ext uri="{FF2B5EF4-FFF2-40B4-BE49-F238E27FC236}">
                  <a16:creationId xmlns:a16="http://schemas.microsoft.com/office/drawing/2014/main" id="{3C537B99-3083-4452-B38C-45CF86D6ABBD}"/>
                </a:ext>
              </a:extLst>
            </p:cNvPr>
            <p:cNvSpPr>
              <a:spLocks/>
            </p:cNvSpPr>
            <p:nvPr userDrawn="1"/>
          </p:nvSpPr>
          <p:spPr bwMode="auto">
            <a:xfrm>
              <a:off x="9377392" y="3082917"/>
              <a:ext cx="2768600" cy="493713"/>
            </a:xfrm>
            <a:custGeom>
              <a:avLst/>
              <a:gdLst>
                <a:gd name="T0" fmla="*/ 0 w 15418"/>
                <a:gd name="T1" fmla="*/ 0 h 2747"/>
                <a:gd name="T2" fmla="*/ 13942 w 15418"/>
                <a:gd name="T3" fmla="*/ 1836 h 2747"/>
                <a:gd name="T4" fmla="*/ 15418 w 15418"/>
                <a:gd name="T5" fmla="*/ 1513 h 2747"/>
              </a:gdLst>
              <a:ahLst/>
              <a:cxnLst>
                <a:cxn ang="0">
                  <a:pos x="T0" y="T1"/>
                </a:cxn>
                <a:cxn ang="0">
                  <a:pos x="T2" y="T3"/>
                </a:cxn>
                <a:cxn ang="0">
                  <a:pos x="T4" y="T5"/>
                </a:cxn>
              </a:cxnLst>
              <a:rect l="0" t="0" r="r" b="b"/>
              <a:pathLst>
                <a:path w="15418" h="2747">
                  <a:moveTo>
                    <a:pt x="0" y="0"/>
                  </a:moveTo>
                  <a:cubicBezTo>
                    <a:pt x="4190" y="2003"/>
                    <a:pt x="9027" y="2747"/>
                    <a:pt x="13942" y="1836"/>
                  </a:cubicBezTo>
                  <a:cubicBezTo>
                    <a:pt x="14437" y="1745"/>
                    <a:pt x="14929" y="1637"/>
                    <a:pt x="15418" y="151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9">
              <a:extLst>
                <a:ext uri="{FF2B5EF4-FFF2-40B4-BE49-F238E27FC236}">
                  <a16:creationId xmlns:a16="http://schemas.microsoft.com/office/drawing/2014/main" id="{FDA7D83F-3F9B-41F7-85B4-DD9CA614BAEF}"/>
                </a:ext>
              </a:extLst>
            </p:cNvPr>
            <p:cNvSpPr>
              <a:spLocks/>
            </p:cNvSpPr>
            <p:nvPr userDrawn="1"/>
          </p:nvSpPr>
          <p:spPr bwMode="auto">
            <a:xfrm>
              <a:off x="6388100" y="2176195"/>
              <a:ext cx="5770563" cy="2806966"/>
            </a:xfrm>
            <a:custGeom>
              <a:avLst/>
              <a:gdLst>
                <a:gd name="T0" fmla="*/ 32132 w 32132"/>
                <a:gd name="T1" fmla="*/ 15735 h 15735"/>
                <a:gd name="T2" fmla="*/ 16714 w 32132"/>
                <a:gd name="T3" fmla="*/ 5143 h 15735"/>
                <a:gd name="T4" fmla="*/ 0 w 32132"/>
                <a:gd name="T5" fmla="*/ 0 h 15735"/>
              </a:gdLst>
              <a:ahLst/>
              <a:cxnLst>
                <a:cxn ang="0">
                  <a:pos x="T0" y="T1"/>
                </a:cxn>
                <a:cxn ang="0">
                  <a:pos x="T2" y="T3"/>
                </a:cxn>
                <a:cxn ang="0">
                  <a:pos x="T4" y="T5"/>
                </a:cxn>
              </a:cxnLst>
              <a:rect l="0" t="0" r="r" b="b"/>
              <a:pathLst>
                <a:path w="32132" h="15735">
                  <a:moveTo>
                    <a:pt x="32132" y="15735"/>
                  </a:moveTo>
                  <a:cubicBezTo>
                    <a:pt x="27699" y="11519"/>
                    <a:pt x="22536" y="7920"/>
                    <a:pt x="16714" y="5143"/>
                  </a:cubicBezTo>
                  <a:cubicBezTo>
                    <a:pt x="11476" y="2639"/>
                    <a:pt x="5850" y="887"/>
                    <a:pt x="0"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187597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Otsikkodia kuva 2">
    <p:spTree>
      <p:nvGrpSpPr>
        <p:cNvPr id="1" name=""/>
        <p:cNvGrpSpPr/>
        <p:nvPr/>
      </p:nvGrpSpPr>
      <p:grpSpPr>
        <a:xfrm>
          <a:off x="0" y="0"/>
          <a:ext cx="0" cy="0"/>
          <a:chOff x="0" y="0"/>
          <a:chExt cx="0" cy="0"/>
        </a:xfrm>
      </p:grpSpPr>
      <p:pic>
        <p:nvPicPr>
          <p:cNvPr id="20" name="Kuva 19" descr="Nuori tyttö käyttää tietokonetta">
            <a:extLst>
              <a:ext uri="{FF2B5EF4-FFF2-40B4-BE49-F238E27FC236}">
                <a16:creationId xmlns:a16="http://schemas.microsoft.com/office/drawing/2014/main" id="{E658BAF6-19C4-470B-B394-894A756A0CD4}"/>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3989176" y="1297695"/>
            <a:ext cx="2869500" cy="7843220"/>
          </a:xfrm>
          <a:prstGeom prst="rect">
            <a:avLst/>
          </a:prstGeom>
        </p:spPr>
      </p:pic>
      <p:grpSp>
        <p:nvGrpSpPr>
          <p:cNvPr id="13" name="Ryhmä 12">
            <a:extLst>
              <a:ext uri="{FF2B5EF4-FFF2-40B4-BE49-F238E27FC236}">
                <a16:creationId xmlns:a16="http://schemas.microsoft.com/office/drawing/2014/main" id="{98655196-BAC0-4CEB-933E-8A4B9D2B7C2D}"/>
              </a:ext>
              <a:ext uri="{C183D7F6-B498-43B3-948B-1728B52AA6E4}">
                <adec:decorative xmlns="" xmlns:adec="http://schemas.microsoft.com/office/drawing/2017/decorative" val="1"/>
              </a:ext>
            </a:extLst>
          </p:cNvPr>
          <p:cNvGrpSpPr>
            <a:grpSpLocks/>
          </p:cNvGrpSpPr>
          <p:nvPr userDrawn="1"/>
        </p:nvGrpSpPr>
        <p:grpSpPr>
          <a:xfrm>
            <a:off x="2" y="0"/>
            <a:ext cx="6858675" cy="9144000"/>
            <a:chOff x="166688" y="158750"/>
            <a:chExt cx="12163426" cy="6845301"/>
          </a:xfrm>
        </p:grpSpPr>
        <p:sp>
          <p:nvSpPr>
            <p:cNvPr id="14" name="Freeform 5">
              <a:extLst>
                <a:ext uri="{FF2B5EF4-FFF2-40B4-BE49-F238E27FC236}">
                  <a16:creationId xmlns:a16="http://schemas.microsoft.com/office/drawing/2014/main" id="{B0297B7B-BF36-40DB-8B62-082661B4EF74}"/>
                </a:ext>
              </a:extLst>
            </p:cNvPr>
            <p:cNvSpPr>
              <a:spLocks/>
            </p:cNvSpPr>
            <p:nvPr userDrawn="1"/>
          </p:nvSpPr>
          <p:spPr bwMode="auto">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E986AD81-1917-4EF2-BB83-EB1A3A10D4E9}"/>
                </a:ext>
              </a:extLst>
            </p:cNvPr>
            <p:cNvSpPr>
              <a:spLocks/>
            </p:cNvSpPr>
            <p:nvPr userDrawn="1"/>
          </p:nvSpPr>
          <p:spPr bwMode="auto">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79F90214-63B6-4096-8845-0104201FD120}"/>
                </a:ext>
              </a:extLst>
            </p:cNvPr>
            <p:cNvSpPr>
              <a:spLocks/>
            </p:cNvSpPr>
            <p:nvPr userDrawn="1"/>
          </p:nvSpPr>
          <p:spPr bwMode="auto">
            <a:xfrm>
              <a:off x="166688" y="1966913"/>
              <a:ext cx="9393238" cy="5037138"/>
            </a:xfrm>
            <a:custGeom>
              <a:avLst/>
              <a:gdLst>
                <a:gd name="T0" fmla="*/ 52312 w 52312"/>
                <a:gd name="T1" fmla="*/ 7076 h 28039"/>
                <a:gd name="T2" fmla="*/ 16393 w 52312"/>
                <a:gd name="T3" fmla="*/ 2347 h 28039"/>
                <a:gd name="T4" fmla="*/ 0 w 52312"/>
                <a:gd name="T5" fmla="*/ 7978 h 28039"/>
                <a:gd name="T6" fmla="*/ 0 w 52312"/>
                <a:gd name="T7" fmla="*/ 28039 h 28039"/>
                <a:gd name="T8" fmla="*/ 39502 w 52312"/>
                <a:gd name="T9" fmla="*/ 28039 h 28039"/>
                <a:gd name="T10" fmla="*/ 52312 w 52312"/>
                <a:gd name="T11" fmla="*/ 7076 h 28039"/>
              </a:gdLst>
              <a:ahLst/>
              <a:cxnLst>
                <a:cxn ang="0">
                  <a:pos x="T0" y="T1"/>
                </a:cxn>
                <a:cxn ang="0">
                  <a:pos x="T2" y="T3"/>
                </a:cxn>
                <a:cxn ang="0">
                  <a:pos x="T4" y="T5"/>
                </a:cxn>
                <a:cxn ang="0">
                  <a:pos x="T6" y="T7"/>
                </a:cxn>
                <a:cxn ang="0">
                  <a:pos x="T8" y="T9"/>
                </a:cxn>
                <a:cxn ang="0">
                  <a:pos x="T10" y="T11"/>
                </a:cxn>
              </a:cxnLst>
              <a:rect l="0" t="0" r="r" b="b"/>
              <a:pathLst>
                <a:path w="52312" h="28039">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74543203-7BF6-4F24-99A4-FC9AE2D69372}"/>
                </a:ext>
              </a:extLst>
            </p:cNvPr>
            <p:cNvSpPr>
              <a:spLocks/>
            </p:cNvSpPr>
            <p:nvPr userDrawn="1"/>
          </p:nvSpPr>
          <p:spPr bwMode="auto">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6" name="Kuva 5">
            <a:extLst>
              <a:ext uri="{FF2B5EF4-FFF2-40B4-BE49-F238E27FC236}">
                <a16:creationId xmlns:a16="http://schemas.microsoft.com/office/drawing/2014/main" id="{F5617BC5-F913-49ED-AFBD-024D12849E31}"/>
              </a:ext>
              <a:ext uri="{C183D7F6-B498-43B3-948B-1728B52AA6E4}">
                <adec:decorative xmlns=""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grpSp>
        <p:nvGrpSpPr>
          <p:cNvPr id="7" name="Ryhmä 6">
            <a:extLst>
              <a:ext uri="{FF2B5EF4-FFF2-40B4-BE49-F238E27FC236}">
                <a16:creationId xmlns:a16="http://schemas.microsoft.com/office/drawing/2014/main" id="{44593400-35D8-4F3C-AF85-15B2984DEEAF}"/>
              </a:ext>
              <a:ext uri="{C183D7F6-B498-43B3-948B-1728B52AA6E4}">
                <adec:decorative xmlns="" xmlns:adec="http://schemas.microsoft.com/office/drawing/2017/decorative" val="1"/>
              </a:ext>
            </a:extLst>
          </p:cNvPr>
          <p:cNvGrpSpPr>
            <a:grpSpLocks noChangeAspect="1"/>
          </p:cNvGrpSpPr>
          <p:nvPr userDrawn="1"/>
        </p:nvGrpSpPr>
        <p:grpSpPr>
          <a:xfrm>
            <a:off x="1661026" y="-6352"/>
            <a:ext cx="5198396" cy="9144000"/>
            <a:chOff x="2938463" y="7938"/>
            <a:chExt cx="9220200" cy="6842125"/>
          </a:xfrm>
        </p:grpSpPr>
        <p:sp>
          <p:nvSpPr>
            <p:cNvPr id="8" name="Freeform 5">
              <a:extLst>
                <a:ext uri="{FF2B5EF4-FFF2-40B4-BE49-F238E27FC236}">
                  <a16:creationId xmlns:a16="http://schemas.microsoft.com/office/drawing/2014/main" id="{290D9381-F0D4-40B4-9904-9A77986863CE}"/>
                </a:ext>
              </a:extLst>
            </p:cNvPr>
            <p:cNvSpPr>
              <a:spLocks/>
            </p:cNvSpPr>
            <p:nvPr userDrawn="1"/>
          </p:nvSpPr>
          <p:spPr bwMode="auto">
            <a:xfrm>
              <a:off x="9388475" y="7938"/>
              <a:ext cx="1116013" cy="3076575"/>
            </a:xfrm>
            <a:custGeom>
              <a:avLst/>
              <a:gdLst>
                <a:gd name="T0" fmla="*/ 0 w 6206"/>
                <a:gd name="T1" fmla="*/ 17137 h 17137"/>
                <a:gd name="T2" fmla="*/ 5958 w 6206"/>
                <a:gd name="T3" fmla="*/ 4647 h 17137"/>
                <a:gd name="T4" fmla="*/ 6087 w 6206"/>
                <a:gd name="T5" fmla="*/ 0 h 17137"/>
              </a:gdLst>
              <a:ahLst/>
              <a:cxnLst>
                <a:cxn ang="0">
                  <a:pos x="T0" y="T1"/>
                </a:cxn>
                <a:cxn ang="0">
                  <a:pos x="T2" y="T3"/>
                </a:cxn>
                <a:cxn ang="0">
                  <a:pos x="T4" y="T5"/>
                </a:cxn>
              </a:cxnLst>
              <a:rect l="0" t="0" r="r" b="b"/>
              <a:pathLst>
                <a:path w="6206" h="17137">
                  <a:moveTo>
                    <a:pt x="0" y="17137"/>
                  </a:moveTo>
                  <a:cubicBezTo>
                    <a:pt x="3148" y="13825"/>
                    <a:pt x="5316" y="9524"/>
                    <a:pt x="5958" y="4647"/>
                  </a:cubicBezTo>
                  <a:cubicBezTo>
                    <a:pt x="6161" y="3115"/>
                    <a:pt x="6206" y="1557"/>
                    <a:pt x="6087"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B5990616-E55A-4020-B8F8-78355F91153B}"/>
                </a:ext>
              </a:extLst>
            </p:cNvPr>
            <p:cNvSpPr>
              <a:spLocks/>
            </p:cNvSpPr>
            <p:nvPr userDrawn="1"/>
          </p:nvSpPr>
          <p:spPr bwMode="auto">
            <a:xfrm>
              <a:off x="2938463" y="2235200"/>
              <a:ext cx="6450013" cy="2197100"/>
            </a:xfrm>
            <a:custGeom>
              <a:avLst/>
              <a:gdLst>
                <a:gd name="T0" fmla="*/ 0 w 35919"/>
                <a:gd name="T1" fmla="*/ 0 h 12228"/>
                <a:gd name="T2" fmla="*/ 0 w 35919"/>
                <a:gd name="T3" fmla="*/ 0 h 12228"/>
                <a:gd name="T4" fmla="*/ 10038 w 35919"/>
                <a:gd name="T5" fmla="*/ 9526 h 12228"/>
                <a:gd name="T6" fmla="*/ 23758 w 35919"/>
                <a:gd name="T7" fmla="*/ 11332 h 12228"/>
                <a:gd name="T8" fmla="*/ 35919 w 35919"/>
                <a:gd name="T9" fmla="*/ 4729 h 12228"/>
              </a:gdLst>
              <a:ahLst/>
              <a:cxnLst>
                <a:cxn ang="0">
                  <a:pos x="T0" y="T1"/>
                </a:cxn>
                <a:cxn ang="0">
                  <a:pos x="T2" y="T3"/>
                </a:cxn>
                <a:cxn ang="0">
                  <a:pos x="T4" y="T5"/>
                </a:cxn>
                <a:cxn ang="0">
                  <a:pos x="T6" y="T7"/>
                </a:cxn>
                <a:cxn ang="0">
                  <a:pos x="T8" y="T9"/>
                </a:cxn>
              </a:cxnLst>
              <a:rect l="0" t="0" r="r" b="b"/>
              <a:pathLst>
                <a:path w="35919" h="12228">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a:extLst>
                <a:ext uri="{FF2B5EF4-FFF2-40B4-BE49-F238E27FC236}">
                  <a16:creationId xmlns:a16="http://schemas.microsoft.com/office/drawing/2014/main" id="{05324B2E-648B-4B14-B99E-EE80DB545DAD}"/>
                </a:ext>
              </a:extLst>
            </p:cNvPr>
            <p:cNvSpPr>
              <a:spLocks/>
            </p:cNvSpPr>
            <p:nvPr userDrawn="1"/>
          </p:nvSpPr>
          <p:spPr bwMode="auto">
            <a:xfrm>
              <a:off x="7089775" y="992188"/>
              <a:ext cx="5068888" cy="5857875"/>
            </a:xfrm>
            <a:custGeom>
              <a:avLst/>
              <a:gdLst>
                <a:gd name="T0" fmla="*/ 28223 w 28223"/>
                <a:gd name="T1" fmla="*/ 0 h 32612"/>
                <a:gd name="T2" fmla="*/ 12805 w 28223"/>
                <a:gd name="T3" fmla="*/ 11623 h 32612"/>
                <a:gd name="T4" fmla="*/ 0 w 28223"/>
                <a:gd name="T5" fmla="*/ 32612 h 32612"/>
              </a:gdLst>
              <a:ahLst/>
              <a:cxnLst>
                <a:cxn ang="0">
                  <a:pos x="T0" y="T1"/>
                </a:cxn>
                <a:cxn ang="0">
                  <a:pos x="T2" y="T3"/>
                </a:cxn>
                <a:cxn ang="0">
                  <a:pos x="T4" y="T5"/>
                </a:cxn>
              </a:cxnLst>
              <a:rect l="0" t="0" r="r" b="b"/>
              <a:pathLst>
                <a:path w="28223" h="32612">
                  <a:moveTo>
                    <a:pt x="28223" y="0"/>
                  </a:moveTo>
                  <a:cubicBezTo>
                    <a:pt x="22624" y="2945"/>
                    <a:pt x="17404" y="6777"/>
                    <a:pt x="12805" y="11623"/>
                  </a:cubicBezTo>
                  <a:cubicBezTo>
                    <a:pt x="7179" y="17543"/>
                    <a:pt x="2827" y="24650"/>
                    <a:pt x="0" y="3261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8">
              <a:extLst>
                <a:ext uri="{FF2B5EF4-FFF2-40B4-BE49-F238E27FC236}">
                  <a16:creationId xmlns:a16="http://schemas.microsoft.com/office/drawing/2014/main" id="{3C537B99-3083-4452-B38C-45CF86D6ABBD}"/>
                </a:ext>
              </a:extLst>
            </p:cNvPr>
            <p:cNvSpPr>
              <a:spLocks/>
            </p:cNvSpPr>
            <p:nvPr userDrawn="1"/>
          </p:nvSpPr>
          <p:spPr bwMode="auto">
            <a:xfrm>
              <a:off x="9377392" y="3082917"/>
              <a:ext cx="2768600" cy="493713"/>
            </a:xfrm>
            <a:custGeom>
              <a:avLst/>
              <a:gdLst>
                <a:gd name="T0" fmla="*/ 0 w 15418"/>
                <a:gd name="T1" fmla="*/ 0 h 2747"/>
                <a:gd name="T2" fmla="*/ 13942 w 15418"/>
                <a:gd name="T3" fmla="*/ 1836 h 2747"/>
                <a:gd name="T4" fmla="*/ 15418 w 15418"/>
                <a:gd name="T5" fmla="*/ 1513 h 2747"/>
              </a:gdLst>
              <a:ahLst/>
              <a:cxnLst>
                <a:cxn ang="0">
                  <a:pos x="T0" y="T1"/>
                </a:cxn>
                <a:cxn ang="0">
                  <a:pos x="T2" y="T3"/>
                </a:cxn>
                <a:cxn ang="0">
                  <a:pos x="T4" y="T5"/>
                </a:cxn>
              </a:cxnLst>
              <a:rect l="0" t="0" r="r" b="b"/>
              <a:pathLst>
                <a:path w="15418" h="2747">
                  <a:moveTo>
                    <a:pt x="0" y="0"/>
                  </a:moveTo>
                  <a:cubicBezTo>
                    <a:pt x="4190" y="2003"/>
                    <a:pt x="9027" y="2747"/>
                    <a:pt x="13942" y="1836"/>
                  </a:cubicBezTo>
                  <a:cubicBezTo>
                    <a:pt x="14437" y="1745"/>
                    <a:pt x="14929" y="1637"/>
                    <a:pt x="15418" y="151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9">
              <a:extLst>
                <a:ext uri="{FF2B5EF4-FFF2-40B4-BE49-F238E27FC236}">
                  <a16:creationId xmlns:a16="http://schemas.microsoft.com/office/drawing/2014/main" id="{FDA7D83F-3F9B-41F7-85B4-DD9CA614BAEF}"/>
                </a:ext>
              </a:extLst>
            </p:cNvPr>
            <p:cNvSpPr>
              <a:spLocks/>
            </p:cNvSpPr>
            <p:nvPr userDrawn="1"/>
          </p:nvSpPr>
          <p:spPr bwMode="auto">
            <a:xfrm>
              <a:off x="6388100" y="2176195"/>
              <a:ext cx="5770563" cy="2806966"/>
            </a:xfrm>
            <a:custGeom>
              <a:avLst/>
              <a:gdLst>
                <a:gd name="T0" fmla="*/ 32132 w 32132"/>
                <a:gd name="T1" fmla="*/ 15735 h 15735"/>
                <a:gd name="T2" fmla="*/ 16714 w 32132"/>
                <a:gd name="T3" fmla="*/ 5143 h 15735"/>
                <a:gd name="T4" fmla="*/ 0 w 32132"/>
                <a:gd name="T5" fmla="*/ 0 h 15735"/>
              </a:gdLst>
              <a:ahLst/>
              <a:cxnLst>
                <a:cxn ang="0">
                  <a:pos x="T0" y="T1"/>
                </a:cxn>
                <a:cxn ang="0">
                  <a:pos x="T2" y="T3"/>
                </a:cxn>
                <a:cxn ang="0">
                  <a:pos x="T4" y="T5"/>
                </a:cxn>
              </a:cxnLst>
              <a:rect l="0" t="0" r="r" b="b"/>
              <a:pathLst>
                <a:path w="32132" h="15735">
                  <a:moveTo>
                    <a:pt x="32132" y="15735"/>
                  </a:moveTo>
                  <a:cubicBezTo>
                    <a:pt x="27699" y="11519"/>
                    <a:pt x="22536" y="7920"/>
                    <a:pt x="16714" y="5143"/>
                  </a:cubicBezTo>
                  <a:cubicBezTo>
                    <a:pt x="11476" y="2639"/>
                    <a:pt x="5850" y="887"/>
                    <a:pt x="0"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275489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kuva 1">
    <p:spTree>
      <p:nvGrpSpPr>
        <p:cNvPr id="1" name=""/>
        <p:cNvGrpSpPr/>
        <p:nvPr/>
      </p:nvGrpSpPr>
      <p:grpSpPr>
        <a:xfrm>
          <a:off x="0" y="0"/>
          <a:ext cx="0" cy="0"/>
          <a:chOff x="0" y="0"/>
          <a:chExt cx="0" cy="0"/>
        </a:xfrm>
      </p:grpSpPr>
      <p:pic>
        <p:nvPicPr>
          <p:cNvPr id="19" name="Kuva 18" descr="Kuva, joka sisältää kohteen henkilö, sisä, mies, pöytä">
            <a:extLst>
              <a:ext uri="{FF2B5EF4-FFF2-40B4-BE49-F238E27FC236}">
                <a16:creationId xmlns:a16="http://schemas.microsoft.com/office/drawing/2014/main" id="{7FFB4FBC-1765-4F80-9F01-A708CFC6118C}"/>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3986768" y="1297695"/>
            <a:ext cx="2871911" cy="7843220"/>
          </a:xfrm>
          <a:prstGeom prst="rect">
            <a:avLst/>
          </a:prstGeom>
        </p:spPr>
      </p:pic>
      <p:grpSp>
        <p:nvGrpSpPr>
          <p:cNvPr id="13" name="Ryhmä 12">
            <a:extLst>
              <a:ext uri="{FF2B5EF4-FFF2-40B4-BE49-F238E27FC236}">
                <a16:creationId xmlns:a16="http://schemas.microsoft.com/office/drawing/2014/main" id="{98655196-BAC0-4CEB-933E-8A4B9D2B7C2D}"/>
              </a:ext>
              <a:ext uri="{C183D7F6-B498-43B3-948B-1728B52AA6E4}">
                <adec:decorative xmlns:adec="http://schemas.microsoft.com/office/drawing/2017/decorative" xmlns="" val="1"/>
              </a:ext>
            </a:extLst>
          </p:cNvPr>
          <p:cNvGrpSpPr>
            <a:grpSpLocks/>
          </p:cNvGrpSpPr>
          <p:nvPr userDrawn="1"/>
        </p:nvGrpSpPr>
        <p:grpSpPr>
          <a:xfrm>
            <a:off x="2" y="0"/>
            <a:ext cx="6858675" cy="9144000"/>
            <a:chOff x="166688" y="158750"/>
            <a:chExt cx="12163426" cy="6845301"/>
          </a:xfrm>
        </p:grpSpPr>
        <p:sp>
          <p:nvSpPr>
            <p:cNvPr id="14" name="Freeform 5">
              <a:extLst>
                <a:ext uri="{FF2B5EF4-FFF2-40B4-BE49-F238E27FC236}">
                  <a16:creationId xmlns:a16="http://schemas.microsoft.com/office/drawing/2014/main" id="{B0297B7B-BF36-40DB-8B62-082661B4EF74}"/>
                </a:ext>
              </a:extLst>
            </p:cNvPr>
            <p:cNvSpPr>
              <a:spLocks/>
            </p:cNvSpPr>
            <p:nvPr userDrawn="1"/>
          </p:nvSpPr>
          <p:spPr bwMode="auto">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E986AD81-1917-4EF2-BB83-EB1A3A10D4E9}"/>
                </a:ext>
              </a:extLst>
            </p:cNvPr>
            <p:cNvSpPr>
              <a:spLocks/>
            </p:cNvSpPr>
            <p:nvPr userDrawn="1"/>
          </p:nvSpPr>
          <p:spPr bwMode="auto">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79F90214-63B6-4096-8845-0104201FD120}"/>
                </a:ext>
              </a:extLst>
            </p:cNvPr>
            <p:cNvSpPr>
              <a:spLocks/>
            </p:cNvSpPr>
            <p:nvPr userDrawn="1"/>
          </p:nvSpPr>
          <p:spPr bwMode="auto">
            <a:xfrm>
              <a:off x="166688" y="1966913"/>
              <a:ext cx="9393238" cy="5037138"/>
            </a:xfrm>
            <a:custGeom>
              <a:avLst/>
              <a:gdLst>
                <a:gd name="T0" fmla="*/ 52312 w 52312"/>
                <a:gd name="T1" fmla="*/ 7076 h 28039"/>
                <a:gd name="T2" fmla="*/ 16393 w 52312"/>
                <a:gd name="T3" fmla="*/ 2347 h 28039"/>
                <a:gd name="T4" fmla="*/ 0 w 52312"/>
                <a:gd name="T5" fmla="*/ 7978 h 28039"/>
                <a:gd name="T6" fmla="*/ 0 w 52312"/>
                <a:gd name="T7" fmla="*/ 28039 h 28039"/>
                <a:gd name="T8" fmla="*/ 39502 w 52312"/>
                <a:gd name="T9" fmla="*/ 28039 h 28039"/>
                <a:gd name="T10" fmla="*/ 52312 w 52312"/>
                <a:gd name="T11" fmla="*/ 7076 h 28039"/>
              </a:gdLst>
              <a:ahLst/>
              <a:cxnLst>
                <a:cxn ang="0">
                  <a:pos x="T0" y="T1"/>
                </a:cxn>
                <a:cxn ang="0">
                  <a:pos x="T2" y="T3"/>
                </a:cxn>
                <a:cxn ang="0">
                  <a:pos x="T4" y="T5"/>
                </a:cxn>
                <a:cxn ang="0">
                  <a:pos x="T6" y="T7"/>
                </a:cxn>
                <a:cxn ang="0">
                  <a:pos x="T8" y="T9"/>
                </a:cxn>
                <a:cxn ang="0">
                  <a:pos x="T10" y="T11"/>
                </a:cxn>
              </a:cxnLst>
              <a:rect l="0" t="0" r="r" b="b"/>
              <a:pathLst>
                <a:path w="52312" h="28039">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74543203-7BF6-4F24-99A4-FC9AE2D69372}"/>
                </a:ext>
              </a:extLst>
            </p:cNvPr>
            <p:cNvSpPr>
              <a:spLocks/>
            </p:cNvSpPr>
            <p:nvPr userDrawn="1"/>
          </p:nvSpPr>
          <p:spPr bwMode="auto">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6" name="Kuva 5">
            <a:extLst>
              <a:ext uri="{FF2B5EF4-FFF2-40B4-BE49-F238E27FC236}">
                <a16:creationId xmlns:a16="http://schemas.microsoft.com/office/drawing/2014/main" id="{F5617BC5-F913-49ED-AFBD-024D12849E31}"/>
              </a:ext>
              <a:ext uri="{C183D7F6-B498-43B3-948B-1728B52AA6E4}">
                <adec:decorative xmlns:adec="http://schemas.microsoft.com/office/drawing/2017/decorative" xmlns=""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grpSp>
        <p:nvGrpSpPr>
          <p:cNvPr id="7" name="Ryhmä 6">
            <a:extLst>
              <a:ext uri="{FF2B5EF4-FFF2-40B4-BE49-F238E27FC236}">
                <a16:creationId xmlns:a16="http://schemas.microsoft.com/office/drawing/2014/main" id="{44593400-35D8-4F3C-AF85-15B2984DEEAF}"/>
              </a:ext>
              <a:ext uri="{C183D7F6-B498-43B3-948B-1728B52AA6E4}">
                <adec:decorative xmlns:adec="http://schemas.microsoft.com/office/drawing/2017/decorative" xmlns="" val="1"/>
              </a:ext>
            </a:extLst>
          </p:cNvPr>
          <p:cNvGrpSpPr>
            <a:grpSpLocks noChangeAspect="1"/>
          </p:cNvGrpSpPr>
          <p:nvPr userDrawn="1"/>
        </p:nvGrpSpPr>
        <p:grpSpPr>
          <a:xfrm>
            <a:off x="1661026" y="-6352"/>
            <a:ext cx="5198396" cy="9144000"/>
            <a:chOff x="2938463" y="7938"/>
            <a:chExt cx="9220200" cy="6842125"/>
          </a:xfrm>
        </p:grpSpPr>
        <p:sp>
          <p:nvSpPr>
            <p:cNvPr id="8" name="Freeform 5">
              <a:extLst>
                <a:ext uri="{FF2B5EF4-FFF2-40B4-BE49-F238E27FC236}">
                  <a16:creationId xmlns:a16="http://schemas.microsoft.com/office/drawing/2014/main" id="{290D9381-F0D4-40B4-9904-9A77986863CE}"/>
                </a:ext>
              </a:extLst>
            </p:cNvPr>
            <p:cNvSpPr>
              <a:spLocks/>
            </p:cNvSpPr>
            <p:nvPr userDrawn="1"/>
          </p:nvSpPr>
          <p:spPr bwMode="auto">
            <a:xfrm>
              <a:off x="9388475" y="7938"/>
              <a:ext cx="1116013" cy="3076575"/>
            </a:xfrm>
            <a:custGeom>
              <a:avLst/>
              <a:gdLst>
                <a:gd name="T0" fmla="*/ 0 w 6206"/>
                <a:gd name="T1" fmla="*/ 17137 h 17137"/>
                <a:gd name="T2" fmla="*/ 5958 w 6206"/>
                <a:gd name="T3" fmla="*/ 4647 h 17137"/>
                <a:gd name="T4" fmla="*/ 6087 w 6206"/>
                <a:gd name="T5" fmla="*/ 0 h 17137"/>
              </a:gdLst>
              <a:ahLst/>
              <a:cxnLst>
                <a:cxn ang="0">
                  <a:pos x="T0" y="T1"/>
                </a:cxn>
                <a:cxn ang="0">
                  <a:pos x="T2" y="T3"/>
                </a:cxn>
                <a:cxn ang="0">
                  <a:pos x="T4" y="T5"/>
                </a:cxn>
              </a:cxnLst>
              <a:rect l="0" t="0" r="r" b="b"/>
              <a:pathLst>
                <a:path w="6206" h="17137">
                  <a:moveTo>
                    <a:pt x="0" y="17137"/>
                  </a:moveTo>
                  <a:cubicBezTo>
                    <a:pt x="3148" y="13825"/>
                    <a:pt x="5316" y="9524"/>
                    <a:pt x="5958" y="4647"/>
                  </a:cubicBezTo>
                  <a:cubicBezTo>
                    <a:pt x="6161" y="3115"/>
                    <a:pt x="6206" y="1557"/>
                    <a:pt x="6087"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B5990616-E55A-4020-B8F8-78355F91153B}"/>
                </a:ext>
              </a:extLst>
            </p:cNvPr>
            <p:cNvSpPr>
              <a:spLocks/>
            </p:cNvSpPr>
            <p:nvPr userDrawn="1"/>
          </p:nvSpPr>
          <p:spPr bwMode="auto">
            <a:xfrm>
              <a:off x="2938463" y="2235200"/>
              <a:ext cx="6450013" cy="2197100"/>
            </a:xfrm>
            <a:custGeom>
              <a:avLst/>
              <a:gdLst>
                <a:gd name="T0" fmla="*/ 0 w 35919"/>
                <a:gd name="T1" fmla="*/ 0 h 12228"/>
                <a:gd name="T2" fmla="*/ 0 w 35919"/>
                <a:gd name="T3" fmla="*/ 0 h 12228"/>
                <a:gd name="T4" fmla="*/ 10038 w 35919"/>
                <a:gd name="T5" fmla="*/ 9526 h 12228"/>
                <a:gd name="T6" fmla="*/ 23758 w 35919"/>
                <a:gd name="T7" fmla="*/ 11332 h 12228"/>
                <a:gd name="T8" fmla="*/ 35919 w 35919"/>
                <a:gd name="T9" fmla="*/ 4729 h 12228"/>
              </a:gdLst>
              <a:ahLst/>
              <a:cxnLst>
                <a:cxn ang="0">
                  <a:pos x="T0" y="T1"/>
                </a:cxn>
                <a:cxn ang="0">
                  <a:pos x="T2" y="T3"/>
                </a:cxn>
                <a:cxn ang="0">
                  <a:pos x="T4" y="T5"/>
                </a:cxn>
                <a:cxn ang="0">
                  <a:pos x="T6" y="T7"/>
                </a:cxn>
                <a:cxn ang="0">
                  <a:pos x="T8" y="T9"/>
                </a:cxn>
              </a:cxnLst>
              <a:rect l="0" t="0" r="r" b="b"/>
              <a:pathLst>
                <a:path w="35919" h="12228">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a:extLst>
                <a:ext uri="{FF2B5EF4-FFF2-40B4-BE49-F238E27FC236}">
                  <a16:creationId xmlns:a16="http://schemas.microsoft.com/office/drawing/2014/main" id="{05324B2E-648B-4B14-B99E-EE80DB545DAD}"/>
                </a:ext>
              </a:extLst>
            </p:cNvPr>
            <p:cNvSpPr>
              <a:spLocks/>
            </p:cNvSpPr>
            <p:nvPr userDrawn="1"/>
          </p:nvSpPr>
          <p:spPr bwMode="auto">
            <a:xfrm>
              <a:off x="7089775" y="992188"/>
              <a:ext cx="5068888" cy="5857875"/>
            </a:xfrm>
            <a:custGeom>
              <a:avLst/>
              <a:gdLst>
                <a:gd name="T0" fmla="*/ 28223 w 28223"/>
                <a:gd name="T1" fmla="*/ 0 h 32612"/>
                <a:gd name="T2" fmla="*/ 12805 w 28223"/>
                <a:gd name="T3" fmla="*/ 11623 h 32612"/>
                <a:gd name="T4" fmla="*/ 0 w 28223"/>
                <a:gd name="T5" fmla="*/ 32612 h 32612"/>
              </a:gdLst>
              <a:ahLst/>
              <a:cxnLst>
                <a:cxn ang="0">
                  <a:pos x="T0" y="T1"/>
                </a:cxn>
                <a:cxn ang="0">
                  <a:pos x="T2" y="T3"/>
                </a:cxn>
                <a:cxn ang="0">
                  <a:pos x="T4" y="T5"/>
                </a:cxn>
              </a:cxnLst>
              <a:rect l="0" t="0" r="r" b="b"/>
              <a:pathLst>
                <a:path w="28223" h="32612">
                  <a:moveTo>
                    <a:pt x="28223" y="0"/>
                  </a:moveTo>
                  <a:cubicBezTo>
                    <a:pt x="22624" y="2945"/>
                    <a:pt x="17404" y="6777"/>
                    <a:pt x="12805" y="11623"/>
                  </a:cubicBezTo>
                  <a:cubicBezTo>
                    <a:pt x="7179" y="17543"/>
                    <a:pt x="2827" y="24650"/>
                    <a:pt x="0" y="3261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8">
              <a:extLst>
                <a:ext uri="{FF2B5EF4-FFF2-40B4-BE49-F238E27FC236}">
                  <a16:creationId xmlns:a16="http://schemas.microsoft.com/office/drawing/2014/main" id="{3C537B99-3083-4452-B38C-45CF86D6ABBD}"/>
                </a:ext>
              </a:extLst>
            </p:cNvPr>
            <p:cNvSpPr>
              <a:spLocks/>
            </p:cNvSpPr>
            <p:nvPr userDrawn="1"/>
          </p:nvSpPr>
          <p:spPr bwMode="auto">
            <a:xfrm>
              <a:off x="9377392" y="3082917"/>
              <a:ext cx="2768600" cy="493713"/>
            </a:xfrm>
            <a:custGeom>
              <a:avLst/>
              <a:gdLst>
                <a:gd name="T0" fmla="*/ 0 w 15418"/>
                <a:gd name="T1" fmla="*/ 0 h 2747"/>
                <a:gd name="T2" fmla="*/ 13942 w 15418"/>
                <a:gd name="T3" fmla="*/ 1836 h 2747"/>
                <a:gd name="T4" fmla="*/ 15418 w 15418"/>
                <a:gd name="T5" fmla="*/ 1513 h 2747"/>
              </a:gdLst>
              <a:ahLst/>
              <a:cxnLst>
                <a:cxn ang="0">
                  <a:pos x="T0" y="T1"/>
                </a:cxn>
                <a:cxn ang="0">
                  <a:pos x="T2" y="T3"/>
                </a:cxn>
                <a:cxn ang="0">
                  <a:pos x="T4" y="T5"/>
                </a:cxn>
              </a:cxnLst>
              <a:rect l="0" t="0" r="r" b="b"/>
              <a:pathLst>
                <a:path w="15418" h="2747">
                  <a:moveTo>
                    <a:pt x="0" y="0"/>
                  </a:moveTo>
                  <a:cubicBezTo>
                    <a:pt x="4190" y="2003"/>
                    <a:pt x="9027" y="2747"/>
                    <a:pt x="13942" y="1836"/>
                  </a:cubicBezTo>
                  <a:cubicBezTo>
                    <a:pt x="14437" y="1745"/>
                    <a:pt x="14929" y="1637"/>
                    <a:pt x="15418" y="151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9">
              <a:extLst>
                <a:ext uri="{FF2B5EF4-FFF2-40B4-BE49-F238E27FC236}">
                  <a16:creationId xmlns:a16="http://schemas.microsoft.com/office/drawing/2014/main" id="{FDA7D83F-3F9B-41F7-85B4-DD9CA614BAEF}"/>
                </a:ext>
              </a:extLst>
            </p:cNvPr>
            <p:cNvSpPr>
              <a:spLocks/>
            </p:cNvSpPr>
            <p:nvPr userDrawn="1"/>
          </p:nvSpPr>
          <p:spPr bwMode="auto">
            <a:xfrm>
              <a:off x="6388100" y="2176195"/>
              <a:ext cx="5770563" cy="2806966"/>
            </a:xfrm>
            <a:custGeom>
              <a:avLst/>
              <a:gdLst>
                <a:gd name="T0" fmla="*/ 32132 w 32132"/>
                <a:gd name="T1" fmla="*/ 15735 h 15735"/>
                <a:gd name="T2" fmla="*/ 16714 w 32132"/>
                <a:gd name="T3" fmla="*/ 5143 h 15735"/>
                <a:gd name="T4" fmla="*/ 0 w 32132"/>
                <a:gd name="T5" fmla="*/ 0 h 15735"/>
              </a:gdLst>
              <a:ahLst/>
              <a:cxnLst>
                <a:cxn ang="0">
                  <a:pos x="T0" y="T1"/>
                </a:cxn>
                <a:cxn ang="0">
                  <a:pos x="T2" y="T3"/>
                </a:cxn>
                <a:cxn ang="0">
                  <a:pos x="T4" y="T5"/>
                </a:cxn>
              </a:cxnLst>
              <a:rect l="0" t="0" r="r" b="b"/>
              <a:pathLst>
                <a:path w="32132" h="15735">
                  <a:moveTo>
                    <a:pt x="32132" y="15735"/>
                  </a:moveTo>
                  <a:cubicBezTo>
                    <a:pt x="27699" y="11519"/>
                    <a:pt x="22536" y="7920"/>
                    <a:pt x="16714" y="5143"/>
                  </a:cubicBezTo>
                  <a:cubicBezTo>
                    <a:pt x="11476" y="2639"/>
                    <a:pt x="5850" y="887"/>
                    <a:pt x="0"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3762804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Alatunnisteen paikkamerkki 7">
            <a:extLst>
              <a:ext uri="{FF2B5EF4-FFF2-40B4-BE49-F238E27FC236}">
                <a16:creationId xmlns:a16="http://schemas.microsoft.com/office/drawing/2014/main" id="{77F5A965-5012-417E-A4D7-9CB8DE3A3803}"/>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9" name="Dian numeron paikkamerkki 8">
            <a:extLst>
              <a:ext uri="{FF2B5EF4-FFF2-40B4-BE49-F238E27FC236}">
                <a16:creationId xmlns:a16="http://schemas.microsoft.com/office/drawing/2014/main" id="{D9E0DD3D-67FB-4C7B-917A-622EAB8FF858}"/>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59693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ot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väliotsikolla.</a:t>
            </a:r>
          </a:p>
        </p:txBody>
      </p:sp>
      <p:sp>
        <p:nvSpPr>
          <p:cNvPr id="9" name="Tekstin paikkamerkki 8">
            <a:extLst>
              <a:ext uri="{FF2B5EF4-FFF2-40B4-BE49-F238E27FC236}">
                <a16:creationId xmlns:a16="http://schemas.microsoft.com/office/drawing/2014/main" id="{0904BD93-F0C4-4A6C-9010-5804694C7170}"/>
              </a:ext>
            </a:extLst>
          </p:cNvPr>
          <p:cNvSpPr>
            <a:spLocks noGrp="1"/>
          </p:cNvSpPr>
          <p:nvPr>
            <p:ph type="body" sz="quarter" idx="13" hasCustomPrompt="1"/>
          </p:nvPr>
        </p:nvSpPr>
        <p:spPr>
          <a:xfrm>
            <a:off x="439343" y="2344429"/>
            <a:ext cx="5946279" cy="595399"/>
          </a:xfrm>
        </p:spPr>
        <p:txBody>
          <a:bodyPr/>
          <a:lstStyle>
            <a:lvl1pPr marL="0" indent="0">
              <a:buNone/>
              <a:defRPr b="1"/>
            </a:lvl1pPr>
            <a:lvl2pPr marL="360323" indent="0">
              <a:buNone/>
              <a:defRPr/>
            </a:lvl2pPr>
          </a:lstStyle>
          <a:p>
            <a:pPr lvl="0"/>
            <a:r>
              <a:rPr lang="fi-FI" dirty="0"/>
              <a:t>Väliotsikko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440056" y="3048007"/>
            <a:ext cx="5946458" cy="496634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Alatunnisteen paikkamerkki 7">
            <a:extLst>
              <a:ext uri="{FF2B5EF4-FFF2-40B4-BE49-F238E27FC236}">
                <a16:creationId xmlns:a16="http://schemas.microsoft.com/office/drawing/2014/main" id="{6ADF7489-4677-49C3-A1B0-538615DB3729}"/>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CDDDB65-8BD7-43F3-A41C-27411B840544}"/>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958461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kaksipalstainen.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439426" y="2352431"/>
            <a:ext cx="2900553" cy="5664000"/>
          </a:xfrm>
        </p:spPr>
        <p:txBody>
          <a:bodyPr/>
          <a:lstStyle>
            <a:lvl1pPr marL="269847" indent="-269847">
              <a:defRPr sz="2201"/>
            </a:lvl1pPr>
            <a:lvl2pPr marL="626996" indent="-266673">
              <a:defRPr/>
            </a:lvl2pPr>
          </a:lstStyle>
          <a:p>
            <a:pPr lvl="0"/>
            <a:r>
              <a:rPr lang="fi-FI" smtClean="0"/>
              <a:t>Muokkaa tekstin perustyylejä</a:t>
            </a:r>
          </a:p>
          <a:p>
            <a:pPr lvl="1"/>
            <a:r>
              <a:rPr lang="fi-FI" smtClean="0"/>
              <a:t>toinen taso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3468569" y="2352431"/>
            <a:ext cx="2917947" cy="5664000"/>
          </a:xfrm>
        </p:spPr>
        <p:txBody>
          <a:bodyPr/>
          <a:lstStyle>
            <a:lvl1pPr marL="269847" indent="-269847">
              <a:defRPr sz="2201"/>
            </a:lvl1pPr>
            <a:lvl2pPr marL="626996" indent="-266673">
              <a:defRPr/>
            </a:lvl2pPr>
          </a:lstStyle>
          <a:p>
            <a:pPr lvl="0"/>
            <a:r>
              <a:rPr lang="fi-FI" smtClean="0"/>
              <a:t>Muokkaa tekstin perustyylejä</a:t>
            </a:r>
          </a:p>
          <a:p>
            <a:pPr lvl="1"/>
            <a:r>
              <a:rPr lang="fi-FI" smtClean="0"/>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591596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vertailu. </a:t>
            </a:r>
            <a:br>
              <a:rPr lang="fi-FI" dirty="0"/>
            </a:br>
            <a:r>
              <a:rPr lang="fi-FI" dirty="0"/>
              <a:t>Otsikon pituus korkeintaan kaksi riviä.</a:t>
            </a:r>
          </a:p>
        </p:txBody>
      </p:sp>
      <p:sp>
        <p:nvSpPr>
          <p:cNvPr id="7" name="Tekstin paikkamerkki 2">
            <a:extLst>
              <a:ext uri="{FF2B5EF4-FFF2-40B4-BE49-F238E27FC236}">
                <a16:creationId xmlns:a16="http://schemas.microsoft.com/office/drawing/2014/main" id="{CC5AFB07-741E-400C-B07F-CFAD1C24366E}"/>
              </a:ext>
            </a:extLst>
          </p:cNvPr>
          <p:cNvSpPr>
            <a:spLocks noGrp="1"/>
          </p:cNvSpPr>
          <p:nvPr>
            <p:ph type="body" idx="13" hasCustomPrompt="1"/>
          </p:nvPr>
        </p:nvSpPr>
        <p:spPr>
          <a:xfrm>
            <a:off x="439426" y="2352438"/>
            <a:ext cx="2900553" cy="491377"/>
          </a:xfrm>
        </p:spPr>
        <p:txBody>
          <a:bodyPr anchor="b"/>
          <a:lstStyle>
            <a:lvl1pPr marL="0" indent="0">
              <a:buNone/>
              <a:defRPr sz="2201" b="1"/>
            </a:lvl1pPr>
            <a:lvl2pPr marL="457153" indent="0">
              <a:buNone/>
              <a:defRPr sz="2000" b="1"/>
            </a:lvl2pPr>
            <a:lvl3pPr marL="914305" indent="0">
              <a:buNone/>
              <a:defRPr sz="1801" b="1"/>
            </a:lvl3pPr>
            <a:lvl4pPr marL="1371454" indent="0">
              <a:buNone/>
              <a:defRPr sz="1600" b="1"/>
            </a:lvl4pPr>
            <a:lvl5pPr marL="1828605" indent="0">
              <a:buNone/>
              <a:defRPr sz="1600" b="1"/>
            </a:lvl5pPr>
            <a:lvl6pPr marL="2285756" indent="0">
              <a:buNone/>
              <a:defRPr sz="1600" b="1"/>
            </a:lvl6pPr>
            <a:lvl7pPr marL="2742906" indent="0">
              <a:buNone/>
              <a:defRPr sz="1600" b="1"/>
            </a:lvl7pPr>
            <a:lvl8pPr marL="3200057" indent="0">
              <a:buNone/>
              <a:defRPr sz="1600" b="1"/>
            </a:lvl8pPr>
            <a:lvl9pPr marL="3657207" indent="0">
              <a:buNone/>
              <a:defRPr sz="1600" b="1"/>
            </a:lvl9pPr>
          </a:lstStyle>
          <a:p>
            <a:pPr lvl="0"/>
            <a:r>
              <a:rPr lang="fi-FI" dirty="0"/>
              <a:t>Pieni otsikko</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439426" y="2980269"/>
            <a:ext cx="2900553" cy="5036163"/>
          </a:xfrm>
        </p:spPr>
        <p:txBody>
          <a:bodyPr/>
          <a:lstStyle>
            <a:lvl1pPr marL="269847" indent="-269847">
              <a:defRPr sz="2201"/>
            </a:lvl1pPr>
            <a:lvl2pPr marL="626996" indent="-266673">
              <a:defRPr/>
            </a:lvl2pPr>
          </a:lstStyle>
          <a:p>
            <a:pPr lvl="0"/>
            <a:r>
              <a:rPr lang="fi-FI" smtClean="0"/>
              <a:t>Muokkaa tekstin perustyylejä</a:t>
            </a:r>
          </a:p>
          <a:p>
            <a:pPr lvl="1"/>
            <a:r>
              <a:rPr lang="fi-FI" smtClean="0"/>
              <a:t>toinen taso</a:t>
            </a:r>
          </a:p>
        </p:txBody>
      </p:sp>
      <p:sp>
        <p:nvSpPr>
          <p:cNvPr id="8" name="Tekstin paikkamerkki 4">
            <a:extLst>
              <a:ext uri="{FF2B5EF4-FFF2-40B4-BE49-F238E27FC236}">
                <a16:creationId xmlns:a16="http://schemas.microsoft.com/office/drawing/2014/main" id="{FE13A6AE-0F0A-413E-AE09-F64745829C86}"/>
              </a:ext>
            </a:extLst>
          </p:cNvPr>
          <p:cNvSpPr>
            <a:spLocks noGrp="1"/>
          </p:cNvSpPr>
          <p:nvPr>
            <p:ph type="body" sz="quarter" idx="3" hasCustomPrompt="1"/>
          </p:nvPr>
        </p:nvSpPr>
        <p:spPr>
          <a:xfrm>
            <a:off x="3471867" y="2352438"/>
            <a:ext cx="2915543" cy="491377"/>
          </a:xfrm>
        </p:spPr>
        <p:txBody>
          <a:bodyPr anchor="b"/>
          <a:lstStyle>
            <a:lvl1pPr marL="0" indent="0">
              <a:buNone/>
              <a:defRPr sz="2201" b="1"/>
            </a:lvl1pPr>
            <a:lvl2pPr marL="457153" indent="0">
              <a:buNone/>
              <a:defRPr sz="2000" b="1"/>
            </a:lvl2pPr>
            <a:lvl3pPr marL="914305" indent="0">
              <a:buNone/>
              <a:defRPr sz="1801" b="1"/>
            </a:lvl3pPr>
            <a:lvl4pPr marL="1371454" indent="0">
              <a:buNone/>
              <a:defRPr sz="1600" b="1"/>
            </a:lvl4pPr>
            <a:lvl5pPr marL="1828605" indent="0">
              <a:buNone/>
              <a:defRPr sz="1600" b="1"/>
            </a:lvl5pPr>
            <a:lvl6pPr marL="2285756" indent="0">
              <a:buNone/>
              <a:defRPr sz="1600" b="1"/>
            </a:lvl6pPr>
            <a:lvl7pPr marL="2742906" indent="0">
              <a:buNone/>
              <a:defRPr sz="1600" b="1"/>
            </a:lvl7pPr>
            <a:lvl8pPr marL="3200057" indent="0">
              <a:buNone/>
              <a:defRPr sz="1600" b="1"/>
            </a:lvl8pPr>
            <a:lvl9pPr marL="3657207" indent="0">
              <a:buNone/>
              <a:defRPr sz="1600" b="1"/>
            </a:lvl9pPr>
          </a:lstStyle>
          <a:p>
            <a:pPr lvl="0"/>
            <a:r>
              <a:rPr lang="fi-FI" dirty="0"/>
              <a:t>Pieni otsikko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3468569" y="2980269"/>
            <a:ext cx="2917947" cy="5036163"/>
          </a:xfrm>
        </p:spPr>
        <p:txBody>
          <a:bodyPr/>
          <a:lstStyle>
            <a:lvl1pPr marL="269847" indent="-269847">
              <a:defRPr sz="2201"/>
            </a:lvl1pPr>
            <a:lvl2pPr marL="626996" indent="-266673">
              <a:defRPr/>
            </a:lvl2pPr>
          </a:lstStyle>
          <a:p>
            <a:pPr lvl="0"/>
            <a:r>
              <a:rPr lang="fi-FI" smtClean="0"/>
              <a:t>Muokkaa tekstin perustyylejä</a:t>
            </a:r>
          </a:p>
          <a:p>
            <a:pPr lvl="1"/>
            <a:r>
              <a:rPr lang="fi-FI" smtClean="0"/>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071772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Grafiikkasivu, kuva ja tekstitiivistelmä vierekkäin.</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440055" y="2350348"/>
            <a:ext cx="3467712" cy="5664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Tekstin paikkamerkki 22">
            <a:extLst>
              <a:ext uri="{FF2B5EF4-FFF2-40B4-BE49-F238E27FC236}">
                <a16:creationId xmlns:a16="http://schemas.microsoft.com/office/drawing/2014/main" id="{3031A60E-285E-4799-8337-B7C931123A4A}"/>
              </a:ext>
            </a:extLst>
          </p:cNvPr>
          <p:cNvSpPr>
            <a:spLocks noGrp="1"/>
          </p:cNvSpPr>
          <p:nvPr>
            <p:ph type="body" sz="quarter" idx="13"/>
          </p:nvPr>
        </p:nvSpPr>
        <p:spPr>
          <a:xfrm>
            <a:off x="4177418" y="2613331"/>
            <a:ext cx="2410935" cy="5069769"/>
          </a:xfrm>
        </p:spPr>
        <p:txBody>
          <a:bodyPr/>
          <a:lstStyle>
            <a:lvl1pPr marL="269847" indent="-269847">
              <a:lnSpc>
                <a:spcPct val="95000"/>
              </a:lnSpc>
              <a:defRPr sz="1900"/>
            </a:lvl1pPr>
          </a:lstStyle>
          <a:p>
            <a:pPr lvl="0"/>
            <a:r>
              <a:rPr lang="fi-FI" smtClean="0"/>
              <a:t>Muokkaa tekstin perustyylejä</a:t>
            </a:r>
          </a:p>
        </p:txBody>
      </p:sp>
      <p:sp>
        <p:nvSpPr>
          <p:cNvPr id="11" name="Alatunnisteen paikkamerkki 10">
            <a:extLst>
              <a:ext uri="{FF2B5EF4-FFF2-40B4-BE49-F238E27FC236}">
                <a16:creationId xmlns:a16="http://schemas.microsoft.com/office/drawing/2014/main" id="{CD9B7E4D-B77A-4CF1-B584-356F4C4B32D8}"/>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2" name="Dian numeron paikkamerkki 11">
            <a:extLst>
              <a:ext uri="{FF2B5EF4-FFF2-40B4-BE49-F238E27FC236}">
                <a16:creationId xmlns:a16="http://schemas.microsoft.com/office/drawing/2014/main" id="{9B664EFA-778C-4D9B-A7A3-46CB8D5370B3}"/>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693851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paikka">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a:xfrm>
            <a:off x="440057" y="408006"/>
            <a:ext cx="2826927" cy="1767417"/>
          </a:xfrm>
        </p:spPr>
        <p:txBody>
          <a:bodyPr/>
          <a:lstStyle>
            <a:lvl1pPr>
              <a:defRPr/>
            </a:lvl1pPr>
          </a:lstStyle>
          <a:p>
            <a:r>
              <a:rPr lang="fi-FI" dirty="0"/>
              <a:t>Tekstisivu kuvalla, </a:t>
            </a:r>
            <a:br>
              <a:rPr lang="fi-FI" dirty="0"/>
            </a:br>
            <a:r>
              <a:rPr lang="fi-FI" dirty="0"/>
              <a:t>lyhyt 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440057" y="2350348"/>
            <a:ext cx="2826927" cy="5664000"/>
          </a:xfrm>
        </p:spPr>
        <p:txBody>
          <a:bodyPr/>
          <a:lstStyle>
            <a:lvl1pPr marL="269847" indent="-269847">
              <a:defRPr sz="2201"/>
            </a:lvl1pPr>
            <a:lvl2pPr marL="625407" indent="-265085">
              <a:defRPr/>
            </a:lvl2pPr>
            <a:lvl3pPr marL="715886" indent="0">
              <a:buNone/>
              <a:defRPr/>
            </a:lvl3pPr>
          </a:lstStyle>
          <a:p>
            <a:pPr lvl="0"/>
            <a:r>
              <a:rPr lang="fi-FI" smtClean="0"/>
              <a:t>Muokkaa tekstin perustyylejä</a:t>
            </a:r>
          </a:p>
          <a:p>
            <a:pPr lvl="1"/>
            <a:r>
              <a:rPr lang="fi-FI" smtClean="0"/>
              <a:t>toinen taso</a:t>
            </a:r>
          </a:p>
        </p:txBody>
      </p:sp>
      <p:sp>
        <p:nvSpPr>
          <p:cNvPr id="8" name="Kuvan paikkamerkki 19">
            <a:extLst>
              <a:ext uri="{FF2B5EF4-FFF2-40B4-BE49-F238E27FC236}">
                <a16:creationId xmlns:a16="http://schemas.microsoft.com/office/drawing/2014/main" id="{1CD34E48-431E-47C9-8075-E449B22F1C1A}"/>
              </a:ext>
              <a:ext uri="{C183D7F6-B498-43B3-948B-1728B52AA6E4}">
                <adec:decorative xmlns="" xmlns:adec="http://schemas.microsoft.com/office/drawing/2017/decorative" val="0"/>
              </a:ext>
            </a:extLst>
          </p:cNvPr>
          <p:cNvSpPr>
            <a:spLocks noGrp="1"/>
          </p:cNvSpPr>
          <p:nvPr>
            <p:ph type="pic" sz="quarter" idx="13"/>
          </p:nvPr>
        </p:nvSpPr>
        <p:spPr>
          <a:xfrm>
            <a:off x="3438825" y="-5977"/>
            <a:ext cx="3423550" cy="9155953"/>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smtClean="0"/>
              <a:t>Lisää kuva napsauttamalla kuvaketta</a:t>
            </a:r>
            <a:endParaRPr lang="fi-FI" dirty="0"/>
          </a:p>
        </p:txBody>
      </p:sp>
      <p:sp>
        <p:nvSpPr>
          <p:cNvPr id="9" name="Alatunnisteen paikkamerkki 8">
            <a:extLst>
              <a:ext uri="{FF2B5EF4-FFF2-40B4-BE49-F238E27FC236}">
                <a16:creationId xmlns:a16="http://schemas.microsoft.com/office/drawing/2014/main" id="{9700E9CE-DAC8-4704-A149-43A60B27A84C}"/>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22E9968-6017-4856-A4C4-E7595C39E8B6}"/>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820312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5F941-B7C0-48FA-BC12-7B7C226826B8}"/>
              </a:ext>
            </a:extLst>
          </p:cNvPr>
          <p:cNvSpPr>
            <a:spLocks noGrp="1"/>
          </p:cNvSpPr>
          <p:nvPr>
            <p:ph type="title"/>
          </p:nvPr>
        </p:nvSpPr>
        <p:spPr/>
        <p:txBody>
          <a:bodyPr/>
          <a:lstStyle/>
          <a:p>
            <a:r>
              <a:rPr lang="fi-FI" smtClean="0"/>
              <a:t>Muokkaa perustyyl. napsautt.</a:t>
            </a:r>
            <a:endParaRPr lang="fi-FI"/>
          </a:p>
        </p:txBody>
      </p:sp>
      <p:sp>
        <p:nvSpPr>
          <p:cNvPr id="7" name="Alatunnisteen paikkamerkki 6">
            <a:extLst>
              <a:ext uri="{FF2B5EF4-FFF2-40B4-BE49-F238E27FC236}">
                <a16:creationId xmlns:a16="http://schemas.microsoft.com/office/drawing/2014/main" id="{7CD8110F-CCB3-4F2C-A24C-58395114068A}"/>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DD1E9F2C-6E23-43A9-A7DE-626D34CEDD8A}"/>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135139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CBD59BAD-0669-42AB-9904-BB6AA4465919}"/>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7" name="Dian numeron paikkamerkki 6">
            <a:extLst>
              <a:ext uri="{FF2B5EF4-FFF2-40B4-BE49-F238E27FC236}">
                <a16:creationId xmlns:a16="http://schemas.microsoft.com/office/drawing/2014/main" id="{2F973901-92EE-424C-B835-C2D00C6C55AD}"/>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120980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 xmlns:adec="http://schemas.microsoft.com/office/drawing/2017/decorative" val="1"/>
              </a:ext>
            </a:extLst>
          </p:cNvPr>
          <p:cNvGrpSpPr/>
          <p:nvPr userDrawn="1"/>
        </p:nvGrpSpPr>
        <p:grpSpPr bwMode="gray">
          <a:xfrm>
            <a:off x="2" y="-1"/>
            <a:ext cx="6858675" cy="9144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6" y="1873259"/>
            <a:ext cx="3575447" cy="3369308"/>
          </a:xfrm>
        </p:spPr>
        <p:txBody>
          <a:bodyPr anchor="t" anchorCtr="0"/>
          <a:lstStyle>
            <a:lvl1pPr>
              <a:defRPr sz="4100">
                <a:solidFill>
                  <a:schemeClr val="bg1"/>
                </a:solidFill>
              </a:defRPr>
            </a:lvl1pPr>
          </a:lstStyle>
          <a:p>
            <a:r>
              <a:rPr lang="fi-FI" dirty="0"/>
              <a:t>Väliotsikkosivu </a:t>
            </a:r>
            <a:br>
              <a:rPr lang="fi-FI" dirty="0"/>
            </a:br>
            <a:r>
              <a:rPr lang="fi-FI" dirty="0"/>
              <a:t>esityksen </a:t>
            </a:r>
            <a:br>
              <a:rPr lang="fi-FI" dirty="0"/>
            </a:br>
            <a:r>
              <a:rPr lang="fi-FI" dirty="0"/>
              <a:t>jäsentämiseen, </a:t>
            </a:r>
            <a:br>
              <a:rPr lang="fi-FI" dirty="0"/>
            </a:br>
            <a:r>
              <a:rPr lang="fi-FI" dirty="0"/>
              <a:t>4 riviä lyhyellä tekstillä</a:t>
            </a:r>
          </a:p>
        </p:txBody>
      </p:sp>
      <p:sp>
        <p:nvSpPr>
          <p:cNvPr id="7" name="Alatunnisteen paikkamerkki 6">
            <a:extLst>
              <a:ext uri="{FF2B5EF4-FFF2-40B4-BE49-F238E27FC236}">
                <a16:creationId xmlns:a16="http://schemas.microsoft.com/office/drawing/2014/main" id="{29F8BFF4-EC86-4A85-B914-B241AE572CC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8" name="Dian numeron paikkamerkki 7">
            <a:extLst>
              <a:ext uri="{FF2B5EF4-FFF2-40B4-BE49-F238E27FC236}">
                <a16:creationId xmlns:a16="http://schemas.microsoft.com/office/drawing/2014/main" id="{4F20DE8F-8CBA-4069-B1E4-BBCC9BE8AF02}"/>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072143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san ylätunniste 2">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4D532A6C-0B99-4216-A2F9-969D711A60D9}"/>
              </a:ext>
              <a:ext uri="{C183D7F6-B498-43B3-948B-1728B52AA6E4}">
                <adec:decorative xmlns="" xmlns:adec="http://schemas.microsoft.com/office/drawing/2017/decorative" val="1"/>
              </a:ext>
            </a:extLst>
          </p:cNvPr>
          <p:cNvGrpSpPr/>
          <p:nvPr userDrawn="1"/>
        </p:nvGrpSpPr>
        <p:grpSpPr bwMode="gray">
          <a:xfrm>
            <a:off x="2" y="-1"/>
            <a:ext cx="6858675" cy="9144000"/>
            <a:chOff x="14288" y="6350"/>
            <a:chExt cx="12163426" cy="6845301"/>
          </a:xfrm>
        </p:grpSpPr>
        <p:sp>
          <p:nvSpPr>
            <p:cNvPr id="10" name="Freeform 5">
              <a:extLst>
                <a:ext uri="{FF2B5EF4-FFF2-40B4-BE49-F238E27FC236}">
                  <a16:creationId xmlns:a16="http://schemas.microsoft.com/office/drawing/2014/main" id="{F21C24B7-8266-4B7D-8989-0F53D893F86E}"/>
                </a:ext>
              </a:extLst>
            </p:cNvPr>
            <p:cNvSpPr>
              <a:spLocks/>
            </p:cNvSpPr>
            <p:nvPr userDrawn="1"/>
          </p:nvSpPr>
          <p:spPr bwMode="gray">
            <a:xfrm>
              <a:off x="14288" y="6350"/>
              <a:ext cx="8693150"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6">
              <a:extLst>
                <a:ext uri="{FF2B5EF4-FFF2-40B4-BE49-F238E27FC236}">
                  <a16:creationId xmlns:a16="http://schemas.microsoft.com/office/drawing/2014/main" id="{B999390E-2FB8-427B-B933-E6E732173052}"/>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7">
              <a:extLst>
                <a:ext uri="{FF2B5EF4-FFF2-40B4-BE49-F238E27FC236}">
                  <a16:creationId xmlns:a16="http://schemas.microsoft.com/office/drawing/2014/main" id="{EA7E893D-9A24-4C16-949F-F2219584D473}"/>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8">
              <a:extLst>
                <a:ext uri="{FF2B5EF4-FFF2-40B4-BE49-F238E27FC236}">
                  <a16:creationId xmlns:a16="http://schemas.microsoft.com/office/drawing/2014/main" id="{02C92432-A7C5-495D-9420-AEC24657CB04}"/>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EBE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6" y="1873260"/>
            <a:ext cx="3899483" cy="1162577"/>
          </a:xfrm>
        </p:spPr>
        <p:txBody>
          <a:bodyPr anchor="t" anchorCtr="0"/>
          <a:lstStyle>
            <a:lvl1pPr>
              <a:defRPr sz="5600">
                <a:solidFill>
                  <a:schemeClr val="bg1"/>
                </a:solidFill>
              </a:defRPr>
            </a:lvl1pPr>
          </a:lstStyle>
          <a:p>
            <a:r>
              <a:rPr lang="fi-FI" dirty="0"/>
              <a:t>Yksi tekstirivi</a:t>
            </a:r>
          </a:p>
        </p:txBody>
      </p:sp>
      <p:sp>
        <p:nvSpPr>
          <p:cNvPr id="9" name="Alatunnisteen paikkamerkki 8">
            <a:extLst>
              <a:ext uri="{FF2B5EF4-FFF2-40B4-BE49-F238E27FC236}">
                <a16:creationId xmlns:a16="http://schemas.microsoft.com/office/drawing/2014/main" id="{D25FCF1C-6312-4783-B492-30778B19C6E3}"/>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5" name="Dian numeron paikkamerkki 14">
            <a:extLst>
              <a:ext uri="{FF2B5EF4-FFF2-40B4-BE49-F238E27FC236}">
                <a16:creationId xmlns:a16="http://schemas.microsoft.com/office/drawing/2014/main" id="{B58E6CF3-2C51-4D95-85AA-2F72E91E1C2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02802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kuva 2">
    <p:spTree>
      <p:nvGrpSpPr>
        <p:cNvPr id="1" name=""/>
        <p:cNvGrpSpPr/>
        <p:nvPr/>
      </p:nvGrpSpPr>
      <p:grpSpPr>
        <a:xfrm>
          <a:off x="0" y="0"/>
          <a:ext cx="0" cy="0"/>
          <a:chOff x="0" y="0"/>
          <a:chExt cx="0" cy="0"/>
        </a:xfrm>
      </p:grpSpPr>
      <p:pic>
        <p:nvPicPr>
          <p:cNvPr id="20" name="Kuva 19" descr="Nuori tyttö käyttää tietokonetta">
            <a:extLst>
              <a:ext uri="{FF2B5EF4-FFF2-40B4-BE49-F238E27FC236}">
                <a16:creationId xmlns:a16="http://schemas.microsoft.com/office/drawing/2014/main" id="{E658BAF6-19C4-470B-B394-894A756A0CD4}"/>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3989176" y="1297695"/>
            <a:ext cx="2869500" cy="7843220"/>
          </a:xfrm>
          <a:prstGeom prst="rect">
            <a:avLst/>
          </a:prstGeom>
        </p:spPr>
      </p:pic>
      <p:grpSp>
        <p:nvGrpSpPr>
          <p:cNvPr id="13" name="Ryhmä 12">
            <a:extLst>
              <a:ext uri="{FF2B5EF4-FFF2-40B4-BE49-F238E27FC236}">
                <a16:creationId xmlns:a16="http://schemas.microsoft.com/office/drawing/2014/main" id="{98655196-BAC0-4CEB-933E-8A4B9D2B7C2D}"/>
              </a:ext>
              <a:ext uri="{C183D7F6-B498-43B3-948B-1728B52AA6E4}">
                <adec:decorative xmlns:adec="http://schemas.microsoft.com/office/drawing/2017/decorative" xmlns="" val="1"/>
              </a:ext>
            </a:extLst>
          </p:cNvPr>
          <p:cNvGrpSpPr>
            <a:grpSpLocks/>
          </p:cNvGrpSpPr>
          <p:nvPr userDrawn="1"/>
        </p:nvGrpSpPr>
        <p:grpSpPr>
          <a:xfrm>
            <a:off x="2" y="0"/>
            <a:ext cx="6858675" cy="9144000"/>
            <a:chOff x="166688" y="158750"/>
            <a:chExt cx="12163426" cy="6845301"/>
          </a:xfrm>
        </p:grpSpPr>
        <p:sp>
          <p:nvSpPr>
            <p:cNvPr id="14" name="Freeform 5">
              <a:extLst>
                <a:ext uri="{FF2B5EF4-FFF2-40B4-BE49-F238E27FC236}">
                  <a16:creationId xmlns:a16="http://schemas.microsoft.com/office/drawing/2014/main" id="{B0297B7B-BF36-40DB-8B62-082661B4EF74}"/>
                </a:ext>
              </a:extLst>
            </p:cNvPr>
            <p:cNvSpPr>
              <a:spLocks/>
            </p:cNvSpPr>
            <p:nvPr userDrawn="1"/>
          </p:nvSpPr>
          <p:spPr bwMode="auto">
            <a:xfrm>
              <a:off x="7308851" y="158750"/>
              <a:ext cx="3365500" cy="3079750"/>
            </a:xfrm>
            <a:custGeom>
              <a:avLst/>
              <a:gdLst>
                <a:gd name="T0" fmla="*/ 18501 w 18750"/>
                <a:gd name="T1" fmla="*/ 4647 h 17137"/>
                <a:gd name="T2" fmla="*/ 18631 w 18750"/>
                <a:gd name="T3" fmla="*/ 0 h 17137"/>
                <a:gd name="T4" fmla="*/ 0 w 18750"/>
                <a:gd name="T5" fmla="*/ 0 h 17137"/>
                <a:gd name="T6" fmla="*/ 2506 w 18750"/>
                <a:gd name="T7" fmla="*/ 7612 h 17137"/>
                <a:gd name="T8" fmla="*/ 12544 w 18750"/>
                <a:gd name="T9" fmla="*/ 17137 h 17137"/>
                <a:gd name="T10" fmla="*/ 18501 w 18750"/>
                <a:gd name="T11" fmla="*/ 4647 h 17137"/>
              </a:gdLst>
              <a:ahLst/>
              <a:cxnLst>
                <a:cxn ang="0">
                  <a:pos x="T0" y="T1"/>
                </a:cxn>
                <a:cxn ang="0">
                  <a:pos x="T2" y="T3"/>
                </a:cxn>
                <a:cxn ang="0">
                  <a:pos x="T4" y="T5"/>
                </a:cxn>
                <a:cxn ang="0">
                  <a:pos x="T6" y="T7"/>
                </a:cxn>
                <a:cxn ang="0">
                  <a:pos x="T8" y="T9"/>
                </a:cxn>
                <a:cxn ang="0">
                  <a:pos x="T10" y="T11"/>
                </a:cxn>
              </a:cxnLst>
              <a:rect l="0" t="0" r="r" b="b"/>
              <a:pathLst>
                <a:path w="18750" h="17137">
                  <a:moveTo>
                    <a:pt x="18501" y="4647"/>
                  </a:moveTo>
                  <a:cubicBezTo>
                    <a:pt x="18704" y="3115"/>
                    <a:pt x="18750" y="1558"/>
                    <a:pt x="18631" y="0"/>
                  </a:cubicBezTo>
                  <a:lnTo>
                    <a:pt x="0" y="0"/>
                  </a:lnTo>
                  <a:cubicBezTo>
                    <a:pt x="359" y="2596"/>
                    <a:pt x="1182" y="5172"/>
                    <a:pt x="2506" y="7612"/>
                  </a:cubicBezTo>
                  <a:cubicBezTo>
                    <a:pt x="4683" y="11629"/>
                    <a:pt x="8104" y="15020"/>
                    <a:pt x="12544" y="17137"/>
                  </a:cubicBezTo>
                  <a:cubicBezTo>
                    <a:pt x="15692" y="13825"/>
                    <a:pt x="17859" y="9524"/>
                    <a:pt x="18501" y="4647"/>
                  </a:cubicBezTo>
                  <a:close/>
                </a:path>
              </a:pathLst>
            </a:custGeom>
            <a:solidFill>
              <a:srgbClr val="869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6">
              <a:extLst>
                <a:ext uri="{FF2B5EF4-FFF2-40B4-BE49-F238E27FC236}">
                  <a16:creationId xmlns:a16="http://schemas.microsoft.com/office/drawing/2014/main" id="{E986AD81-1917-4EF2-BB83-EB1A3A10D4E9}"/>
                </a:ext>
              </a:extLst>
            </p:cNvPr>
            <p:cNvSpPr>
              <a:spLocks/>
            </p:cNvSpPr>
            <p:nvPr userDrawn="1"/>
          </p:nvSpPr>
          <p:spPr bwMode="auto">
            <a:xfrm>
              <a:off x="9563101" y="158750"/>
              <a:ext cx="2767013" cy="3076575"/>
            </a:xfrm>
            <a:custGeom>
              <a:avLst/>
              <a:gdLst>
                <a:gd name="T0" fmla="*/ 6077 w 15411"/>
                <a:gd name="T1" fmla="*/ 0 h 17126"/>
                <a:gd name="T2" fmla="*/ 5947 w 15411"/>
                <a:gd name="T3" fmla="*/ 4647 h 17126"/>
                <a:gd name="T4" fmla="*/ 0 w 15411"/>
                <a:gd name="T5" fmla="*/ 17126 h 17126"/>
                <a:gd name="T6" fmla="*/ 15411 w 15411"/>
                <a:gd name="T7" fmla="*/ 5493 h 17126"/>
                <a:gd name="T8" fmla="*/ 15411 w 15411"/>
                <a:gd name="T9" fmla="*/ 0 h 17126"/>
                <a:gd name="T10" fmla="*/ 6077 w 15411"/>
                <a:gd name="T11" fmla="*/ 0 h 17126"/>
              </a:gdLst>
              <a:ahLst/>
              <a:cxnLst>
                <a:cxn ang="0">
                  <a:pos x="T0" y="T1"/>
                </a:cxn>
                <a:cxn ang="0">
                  <a:pos x="T2" y="T3"/>
                </a:cxn>
                <a:cxn ang="0">
                  <a:pos x="T4" y="T5"/>
                </a:cxn>
                <a:cxn ang="0">
                  <a:pos x="T6" y="T7"/>
                </a:cxn>
                <a:cxn ang="0">
                  <a:pos x="T8" y="T9"/>
                </a:cxn>
                <a:cxn ang="0">
                  <a:pos x="T10" y="T11"/>
                </a:cxn>
              </a:cxnLst>
              <a:rect l="0" t="0" r="r" b="b"/>
              <a:pathLst>
                <a:path w="15411" h="17126">
                  <a:moveTo>
                    <a:pt x="6077" y="0"/>
                  </a:moveTo>
                  <a:cubicBezTo>
                    <a:pt x="6196" y="1558"/>
                    <a:pt x="6150" y="3115"/>
                    <a:pt x="5947" y="4647"/>
                  </a:cubicBezTo>
                  <a:cubicBezTo>
                    <a:pt x="5306" y="9519"/>
                    <a:pt x="3142" y="13816"/>
                    <a:pt x="0" y="17126"/>
                  </a:cubicBezTo>
                  <a:cubicBezTo>
                    <a:pt x="4591" y="12291"/>
                    <a:pt x="9811" y="8411"/>
                    <a:pt x="15411" y="5493"/>
                  </a:cubicBezTo>
                  <a:lnTo>
                    <a:pt x="15411" y="0"/>
                  </a:lnTo>
                  <a:lnTo>
                    <a:pt x="6077" y="0"/>
                  </a:lnTo>
                  <a:close/>
                </a:path>
              </a:pathLst>
            </a:custGeom>
            <a:solidFill>
              <a:srgbClr val="C3CE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7">
              <a:extLst>
                <a:ext uri="{FF2B5EF4-FFF2-40B4-BE49-F238E27FC236}">
                  <a16:creationId xmlns:a16="http://schemas.microsoft.com/office/drawing/2014/main" id="{79F90214-63B6-4096-8845-0104201FD120}"/>
                </a:ext>
              </a:extLst>
            </p:cNvPr>
            <p:cNvSpPr>
              <a:spLocks/>
            </p:cNvSpPr>
            <p:nvPr userDrawn="1"/>
          </p:nvSpPr>
          <p:spPr bwMode="auto">
            <a:xfrm>
              <a:off x="166688" y="1966913"/>
              <a:ext cx="9393238" cy="5037138"/>
            </a:xfrm>
            <a:custGeom>
              <a:avLst/>
              <a:gdLst>
                <a:gd name="T0" fmla="*/ 52312 w 52312"/>
                <a:gd name="T1" fmla="*/ 7076 h 28039"/>
                <a:gd name="T2" fmla="*/ 16393 w 52312"/>
                <a:gd name="T3" fmla="*/ 2347 h 28039"/>
                <a:gd name="T4" fmla="*/ 0 w 52312"/>
                <a:gd name="T5" fmla="*/ 7978 h 28039"/>
                <a:gd name="T6" fmla="*/ 0 w 52312"/>
                <a:gd name="T7" fmla="*/ 28039 h 28039"/>
                <a:gd name="T8" fmla="*/ 39502 w 52312"/>
                <a:gd name="T9" fmla="*/ 28039 h 28039"/>
                <a:gd name="T10" fmla="*/ 52312 w 52312"/>
                <a:gd name="T11" fmla="*/ 7076 h 28039"/>
              </a:gdLst>
              <a:ahLst/>
              <a:cxnLst>
                <a:cxn ang="0">
                  <a:pos x="T0" y="T1"/>
                </a:cxn>
                <a:cxn ang="0">
                  <a:pos x="T2" y="T3"/>
                </a:cxn>
                <a:cxn ang="0">
                  <a:pos x="T4" y="T5"/>
                </a:cxn>
                <a:cxn ang="0">
                  <a:pos x="T6" y="T7"/>
                </a:cxn>
                <a:cxn ang="0">
                  <a:pos x="T8" y="T9"/>
                </a:cxn>
                <a:cxn ang="0">
                  <a:pos x="T10" y="T11"/>
                </a:cxn>
              </a:cxnLst>
              <a:rect l="0" t="0" r="r" b="b"/>
              <a:pathLst>
                <a:path w="52312" h="28039">
                  <a:moveTo>
                    <a:pt x="52312" y="7076"/>
                  </a:moveTo>
                  <a:cubicBezTo>
                    <a:pt x="41519" y="1917"/>
                    <a:pt x="29055" y="0"/>
                    <a:pt x="16393" y="2347"/>
                  </a:cubicBezTo>
                  <a:cubicBezTo>
                    <a:pt x="10734" y="3391"/>
                    <a:pt x="5203" y="5270"/>
                    <a:pt x="0" y="7978"/>
                  </a:cubicBezTo>
                  <a:lnTo>
                    <a:pt x="0" y="28039"/>
                  </a:lnTo>
                  <a:lnTo>
                    <a:pt x="39502" y="28039"/>
                  </a:lnTo>
                  <a:cubicBezTo>
                    <a:pt x="42283" y="20079"/>
                    <a:pt x="46702" y="12977"/>
                    <a:pt x="52312" y="7076"/>
                  </a:cubicBez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7" name="Freeform 8">
              <a:extLst>
                <a:ext uri="{FF2B5EF4-FFF2-40B4-BE49-F238E27FC236}">
                  <a16:creationId xmlns:a16="http://schemas.microsoft.com/office/drawing/2014/main" id="{74543203-7BF6-4F24-99A4-FC9AE2D69372}"/>
                </a:ext>
              </a:extLst>
            </p:cNvPr>
            <p:cNvSpPr>
              <a:spLocks/>
            </p:cNvSpPr>
            <p:nvPr userDrawn="1"/>
          </p:nvSpPr>
          <p:spPr bwMode="auto">
            <a:xfrm>
              <a:off x="3111501" y="1966913"/>
              <a:ext cx="6448425" cy="2617788"/>
            </a:xfrm>
            <a:custGeom>
              <a:avLst/>
              <a:gdLst>
                <a:gd name="T0" fmla="*/ 0 w 35919"/>
                <a:gd name="T1" fmla="*/ 2347 h 14576"/>
                <a:gd name="T2" fmla="*/ 0 w 35919"/>
                <a:gd name="T3" fmla="*/ 2347 h 14576"/>
                <a:gd name="T4" fmla="*/ 10038 w 35919"/>
                <a:gd name="T5" fmla="*/ 11873 h 14576"/>
                <a:gd name="T6" fmla="*/ 23758 w 35919"/>
                <a:gd name="T7" fmla="*/ 13679 h 14576"/>
                <a:gd name="T8" fmla="*/ 35919 w 35919"/>
                <a:gd name="T9" fmla="*/ 7076 h 14576"/>
                <a:gd name="T10" fmla="*/ 35919 w 35919"/>
                <a:gd name="T11" fmla="*/ 7076 h 14576"/>
                <a:gd name="T12" fmla="*/ 35919 w 35919"/>
                <a:gd name="T13" fmla="*/ 7076 h 14576"/>
                <a:gd name="T14" fmla="*/ 0 w 35919"/>
                <a:gd name="T15" fmla="*/ 2347 h 14576"/>
                <a:gd name="T16" fmla="*/ 0 w 35919"/>
                <a:gd name="T17" fmla="*/ 2347 h 14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19" h="14576">
                  <a:moveTo>
                    <a:pt x="0" y="2347"/>
                  </a:moveTo>
                  <a:cubicBezTo>
                    <a:pt x="0" y="2347"/>
                    <a:pt x="0" y="2347"/>
                    <a:pt x="0" y="2347"/>
                  </a:cubicBezTo>
                  <a:cubicBezTo>
                    <a:pt x="2177" y="6365"/>
                    <a:pt x="5598" y="9755"/>
                    <a:pt x="10038" y="11873"/>
                  </a:cubicBezTo>
                  <a:cubicBezTo>
                    <a:pt x="14160" y="13843"/>
                    <a:pt x="18921" y="14576"/>
                    <a:pt x="23758" y="13679"/>
                  </a:cubicBezTo>
                  <a:cubicBezTo>
                    <a:pt x="28251" y="12850"/>
                    <a:pt x="32533" y="10644"/>
                    <a:pt x="35919" y="7076"/>
                  </a:cubicBezTo>
                  <a:cubicBezTo>
                    <a:pt x="35919" y="7076"/>
                    <a:pt x="35919" y="7076"/>
                    <a:pt x="35919" y="7076"/>
                  </a:cubicBezTo>
                  <a:cubicBezTo>
                    <a:pt x="35919" y="7076"/>
                    <a:pt x="35919" y="7076"/>
                    <a:pt x="35919" y="7076"/>
                  </a:cubicBezTo>
                  <a:cubicBezTo>
                    <a:pt x="25126" y="1917"/>
                    <a:pt x="12662" y="0"/>
                    <a:pt x="0" y="2347"/>
                  </a:cubicBezTo>
                  <a:cubicBezTo>
                    <a:pt x="0" y="2347"/>
                    <a:pt x="0" y="2347"/>
                    <a:pt x="0" y="2347"/>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C04E04C8-35A5-45D6-A655-664B6E92E83A}"/>
              </a:ext>
            </a:extLst>
          </p:cNvPr>
          <p:cNvSpPr>
            <a:spLocks noGrp="1"/>
          </p:cNvSpPr>
          <p:nvPr>
            <p:ph type="ctrTitle" hasCustomPrompt="1"/>
          </p:nvPr>
        </p:nvSpPr>
        <p:spPr>
          <a:xfrm>
            <a:off x="1140143" y="4097871"/>
            <a:ext cx="3747021" cy="2485391"/>
          </a:xfrm>
        </p:spPr>
        <p:txBody>
          <a:bodyPr anchor="b"/>
          <a:lstStyle>
            <a:lvl1pPr algn="l">
              <a:defRPr sz="4100">
                <a:solidFill>
                  <a:srgbClr val="FFFFFF"/>
                </a:solidFill>
              </a:defRPr>
            </a:lvl1pPr>
          </a:lstStyle>
          <a:p>
            <a:r>
              <a:rPr lang="fi-FI" dirty="0"/>
              <a:t>Esityksen aloitussivu </a:t>
            </a:r>
            <a:br>
              <a:rPr lang="fi-FI" dirty="0"/>
            </a:br>
            <a:r>
              <a:rPr lang="fi-FI" dirty="0"/>
              <a:t>valokuvalla</a:t>
            </a:r>
            <a:br>
              <a:rPr lang="fi-FI" dirty="0"/>
            </a:br>
            <a:r>
              <a:rPr lang="fi-FI" dirty="0" err="1"/>
              <a:t>max</a:t>
            </a:r>
            <a:r>
              <a:rPr lang="fi-FI" dirty="0"/>
              <a:t>. 3 riviä</a:t>
            </a:r>
          </a:p>
        </p:txBody>
      </p:sp>
      <p:sp>
        <p:nvSpPr>
          <p:cNvPr id="3" name="Alaotsikko 2">
            <a:extLst>
              <a:ext uri="{FF2B5EF4-FFF2-40B4-BE49-F238E27FC236}">
                <a16:creationId xmlns:a16="http://schemas.microsoft.com/office/drawing/2014/main" id="{A06C93D0-DA83-4CF7-A503-5AEDE6A9787C}"/>
              </a:ext>
            </a:extLst>
          </p:cNvPr>
          <p:cNvSpPr>
            <a:spLocks noGrp="1"/>
          </p:cNvSpPr>
          <p:nvPr>
            <p:ph type="subTitle" idx="1" hasCustomPrompt="1"/>
          </p:nvPr>
        </p:nvSpPr>
        <p:spPr>
          <a:xfrm>
            <a:off x="1140145" y="7091680"/>
            <a:ext cx="4860608" cy="936704"/>
          </a:xfrm>
        </p:spPr>
        <p:txBody>
          <a:bodyPr/>
          <a:lstStyle>
            <a:lvl1pPr marL="0" indent="0" algn="l">
              <a:lnSpc>
                <a:spcPct val="110000"/>
              </a:lnSpc>
              <a:spcBef>
                <a:spcPts val="0"/>
              </a:spcBef>
              <a:buNone/>
              <a:defRPr sz="1300">
                <a:solidFill>
                  <a:srgbClr val="FFFFFF"/>
                </a:solidFill>
              </a:defRPr>
            </a:lvl1pPr>
            <a:lvl2pPr marL="457153" indent="0" algn="ctr">
              <a:buNone/>
              <a:defRPr sz="2000"/>
            </a:lvl2pPr>
            <a:lvl3pPr marL="914305" indent="0" algn="ctr">
              <a:buNone/>
              <a:defRPr sz="1801"/>
            </a:lvl3pPr>
            <a:lvl4pPr marL="1371454" indent="0" algn="ctr">
              <a:buNone/>
              <a:defRPr sz="1600"/>
            </a:lvl4pPr>
            <a:lvl5pPr marL="1828605" indent="0" algn="ctr">
              <a:buNone/>
              <a:defRPr sz="1600"/>
            </a:lvl5pPr>
            <a:lvl6pPr marL="2285756" indent="0" algn="ctr">
              <a:buNone/>
              <a:defRPr sz="1600"/>
            </a:lvl6pPr>
            <a:lvl7pPr marL="2742906" indent="0" algn="ctr">
              <a:buNone/>
              <a:defRPr sz="1600"/>
            </a:lvl7pPr>
            <a:lvl8pPr marL="3200057" indent="0" algn="ctr">
              <a:buNone/>
              <a:defRPr sz="1600"/>
            </a:lvl8pPr>
            <a:lvl9pPr marL="3657207" indent="0" algn="ctr">
              <a:buNone/>
              <a:defRPr sz="1600"/>
            </a:lvl9pPr>
          </a:lstStyle>
          <a:p>
            <a:r>
              <a:rPr lang="fi-FI" dirty="0"/>
              <a:t>Esittäjän nimi, tehtävänimike</a:t>
            </a:r>
          </a:p>
          <a:p>
            <a:r>
              <a:rPr lang="fi-FI" dirty="0" err="1"/>
              <a:t>pp.kk.vvvv</a:t>
            </a:r>
            <a:endParaRPr lang="fi-FI" dirty="0"/>
          </a:p>
          <a:p>
            <a:r>
              <a:rPr lang="fi-FI" dirty="0"/>
              <a:t>Tilaisuuden nimi </a:t>
            </a:r>
          </a:p>
        </p:txBody>
      </p:sp>
      <p:pic>
        <p:nvPicPr>
          <p:cNvPr id="6" name="Kuva 5">
            <a:extLst>
              <a:ext uri="{FF2B5EF4-FFF2-40B4-BE49-F238E27FC236}">
                <a16:creationId xmlns:a16="http://schemas.microsoft.com/office/drawing/2014/main" id="{F5617BC5-F913-49ED-AFBD-024D12849E31}"/>
              </a:ext>
              <a:ext uri="{C183D7F6-B498-43B3-948B-1728B52AA6E4}">
                <adec:decorative xmlns:adec="http://schemas.microsoft.com/office/drawing/2017/decorative" xmlns=""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grpSp>
        <p:nvGrpSpPr>
          <p:cNvPr id="7" name="Ryhmä 6">
            <a:extLst>
              <a:ext uri="{FF2B5EF4-FFF2-40B4-BE49-F238E27FC236}">
                <a16:creationId xmlns:a16="http://schemas.microsoft.com/office/drawing/2014/main" id="{44593400-35D8-4F3C-AF85-15B2984DEEAF}"/>
              </a:ext>
              <a:ext uri="{C183D7F6-B498-43B3-948B-1728B52AA6E4}">
                <adec:decorative xmlns:adec="http://schemas.microsoft.com/office/drawing/2017/decorative" xmlns="" val="1"/>
              </a:ext>
            </a:extLst>
          </p:cNvPr>
          <p:cNvGrpSpPr>
            <a:grpSpLocks noChangeAspect="1"/>
          </p:cNvGrpSpPr>
          <p:nvPr userDrawn="1"/>
        </p:nvGrpSpPr>
        <p:grpSpPr>
          <a:xfrm>
            <a:off x="1661026" y="-6352"/>
            <a:ext cx="5198396" cy="9144000"/>
            <a:chOff x="2938463" y="7938"/>
            <a:chExt cx="9220200" cy="6842125"/>
          </a:xfrm>
        </p:grpSpPr>
        <p:sp>
          <p:nvSpPr>
            <p:cNvPr id="8" name="Freeform 5">
              <a:extLst>
                <a:ext uri="{FF2B5EF4-FFF2-40B4-BE49-F238E27FC236}">
                  <a16:creationId xmlns:a16="http://schemas.microsoft.com/office/drawing/2014/main" id="{290D9381-F0D4-40B4-9904-9A77986863CE}"/>
                </a:ext>
              </a:extLst>
            </p:cNvPr>
            <p:cNvSpPr>
              <a:spLocks/>
            </p:cNvSpPr>
            <p:nvPr userDrawn="1"/>
          </p:nvSpPr>
          <p:spPr bwMode="auto">
            <a:xfrm>
              <a:off x="9388475" y="7938"/>
              <a:ext cx="1116013" cy="3076575"/>
            </a:xfrm>
            <a:custGeom>
              <a:avLst/>
              <a:gdLst>
                <a:gd name="T0" fmla="*/ 0 w 6206"/>
                <a:gd name="T1" fmla="*/ 17137 h 17137"/>
                <a:gd name="T2" fmla="*/ 5958 w 6206"/>
                <a:gd name="T3" fmla="*/ 4647 h 17137"/>
                <a:gd name="T4" fmla="*/ 6087 w 6206"/>
                <a:gd name="T5" fmla="*/ 0 h 17137"/>
              </a:gdLst>
              <a:ahLst/>
              <a:cxnLst>
                <a:cxn ang="0">
                  <a:pos x="T0" y="T1"/>
                </a:cxn>
                <a:cxn ang="0">
                  <a:pos x="T2" y="T3"/>
                </a:cxn>
                <a:cxn ang="0">
                  <a:pos x="T4" y="T5"/>
                </a:cxn>
              </a:cxnLst>
              <a:rect l="0" t="0" r="r" b="b"/>
              <a:pathLst>
                <a:path w="6206" h="17137">
                  <a:moveTo>
                    <a:pt x="0" y="17137"/>
                  </a:moveTo>
                  <a:cubicBezTo>
                    <a:pt x="3148" y="13825"/>
                    <a:pt x="5316" y="9524"/>
                    <a:pt x="5958" y="4647"/>
                  </a:cubicBezTo>
                  <a:cubicBezTo>
                    <a:pt x="6161" y="3115"/>
                    <a:pt x="6206" y="1557"/>
                    <a:pt x="6087"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B5990616-E55A-4020-B8F8-78355F91153B}"/>
                </a:ext>
              </a:extLst>
            </p:cNvPr>
            <p:cNvSpPr>
              <a:spLocks/>
            </p:cNvSpPr>
            <p:nvPr userDrawn="1"/>
          </p:nvSpPr>
          <p:spPr bwMode="auto">
            <a:xfrm>
              <a:off x="2938463" y="2235200"/>
              <a:ext cx="6450013" cy="2197100"/>
            </a:xfrm>
            <a:custGeom>
              <a:avLst/>
              <a:gdLst>
                <a:gd name="T0" fmla="*/ 0 w 35919"/>
                <a:gd name="T1" fmla="*/ 0 h 12228"/>
                <a:gd name="T2" fmla="*/ 0 w 35919"/>
                <a:gd name="T3" fmla="*/ 0 h 12228"/>
                <a:gd name="T4" fmla="*/ 10038 w 35919"/>
                <a:gd name="T5" fmla="*/ 9526 h 12228"/>
                <a:gd name="T6" fmla="*/ 23758 w 35919"/>
                <a:gd name="T7" fmla="*/ 11332 h 12228"/>
                <a:gd name="T8" fmla="*/ 35919 w 35919"/>
                <a:gd name="T9" fmla="*/ 4729 h 12228"/>
              </a:gdLst>
              <a:ahLst/>
              <a:cxnLst>
                <a:cxn ang="0">
                  <a:pos x="T0" y="T1"/>
                </a:cxn>
                <a:cxn ang="0">
                  <a:pos x="T2" y="T3"/>
                </a:cxn>
                <a:cxn ang="0">
                  <a:pos x="T4" y="T5"/>
                </a:cxn>
                <a:cxn ang="0">
                  <a:pos x="T6" y="T7"/>
                </a:cxn>
                <a:cxn ang="0">
                  <a:pos x="T8" y="T9"/>
                </a:cxn>
              </a:cxnLst>
              <a:rect l="0" t="0" r="r" b="b"/>
              <a:pathLst>
                <a:path w="35919" h="12228">
                  <a:moveTo>
                    <a:pt x="0" y="0"/>
                  </a:moveTo>
                  <a:cubicBezTo>
                    <a:pt x="0" y="0"/>
                    <a:pt x="0" y="0"/>
                    <a:pt x="0" y="0"/>
                  </a:cubicBezTo>
                  <a:cubicBezTo>
                    <a:pt x="2177" y="4017"/>
                    <a:pt x="5598" y="7408"/>
                    <a:pt x="10038" y="9526"/>
                  </a:cubicBezTo>
                  <a:cubicBezTo>
                    <a:pt x="14161" y="11496"/>
                    <a:pt x="18921" y="12228"/>
                    <a:pt x="23758" y="11332"/>
                  </a:cubicBezTo>
                  <a:cubicBezTo>
                    <a:pt x="28251" y="10503"/>
                    <a:pt x="32533" y="8297"/>
                    <a:pt x="35919" y="4729"/>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a:extLst>
                <a:ext uri="{FF2B5EF4-FFF2-40B4-BE49-F238E27FC236}">
                  <a16:creationId xmlns:a16="http://schemas.microsoft.com/office/drawing/2014/main" id="{05324B2E-648B-4B14-B99E-EE80DB545DAD}"/>
                </a:ext>
              </a:extLst>
            </p:cNvPr>
            <p:cNvSpPr>
              <a:spLocks/>
            </p:cNvSpPr>
            <p:nvPr userDrawn="1"/>
          </p:nvSpPr>
          <p:spPr bwMode="auto">
            <a:xfrm>
              <a:off x="7089775" y="992188"/>
              <a:ext cx="5068888" cy="5857875"/>
            </a:xfrm>
            <a:custGeom>
              <a:avLst/>
              <a:gdLst>
                <a:gd name="T0" fmla="*/ 28223 w 28223"/>
                <a:gd name="T1" fmla="*/ 0 h 32612"/>
                <a:gd name="T2" fmla="*/ 12805 w 28223"/>
                <a:gd name="T3" fmla="*/ 11623 h 32612"/>
                <a:gd name="T4" fmla="*/ 0 w 28223"/>
                <a:gd name="T5" fmla="*/ 32612 h 32612"/>
              </a:gdLst>
              <a:ahLst/>
              <a:cxnLst>
                <a:cxn ang="0">
                  <a:pos x="T0" y="T1"/>
                </a:cxn>
                <a:cxn ang="0">
                  <a:pos x="T2" y="T3"/>
                </a:cxn>
                <a:cxn ang="0">
                  <a:pos x="T4" y="T5"/>
                </a:cxn>
              </a:cxnLst>
              <a:rect l="0" t="0" r="r" b="b"/>
              <a:pathLst>
                <a:path w="28223" h="32612">
                  <a:moveTo>
                    <a:pt x="28223" y="0"/>
                  </a:moveTo>
                  <a:cubicBezTo>
                    <a:pt x="22624" y="2945"/>
                    <a:pt x="17404" y="6777"/>
                    <a:pt x="12805" y="11623"/>
                  </a:cubicBezTo>
                  <a:cubicBezTo>
                    <a:pt x="7179" y="17543"/>
                    <a:pt x="2827" y="24650"/>
                    <a:pt x="0" y="32612"/>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1" name="Freeform 8">
              <a:extLst>
                <a:ext uri="{FF2B5EF4-FFF2-40B4-BE49-F238E27FC236}">
                  <a16:creationId xmlns:a16="http://schemas.microsoft.com/office/drawing/2014/main" id="{3C537B99-3083-4452-B38C-45CF86D6ABBD}"/>
                </a:ext>
              </a:extLst>
            </p:cNvPr>
            <p:cNvSpPr>
              <a:spLocks/>
            </p:cNvSpPr>
            <p:nvPr userDrawn="1"/>
          </p:nvSpPr>
          <p:spPr bwMode="auto">
            <a:xfrm>
              <a:off x="9377392" y="3082917"/>
              <a:ext cx="2768600" cy="493713"/>
            </a:xfrm>
            <a:custGeom>
              <a:avLst/>
              <a:gdLst>
                <a:gd name="T0" fmla="*/ 0 w 15418"/>
                <a:gd name="T1" fmla="*/ 0 h 2747"/>
                <a:gd name="T2" fmla="*/ 13942 w 15418"/>
                <a:gd name="T3" fmla="*/ 1836 h 2747"/>
                <a:gd name="T4" fmla="*/ 15418 w 15418"/>
                <a:gd name="T5" fmla="*/ 1513 h 2747"/>
              </a:gdLst>
              <a:ahLst/>
              <a:cxnLst>
                <a:cxn ang="0">
                  <a:pos x="T0" y="T1"/>
                </a:cxn>
                <a:cxn ang="0">
                  <a:pos x="T2" y="T3"/>
                </a:cxn>
                <a:cxn ang="0">
                  <a:pos x="T4" y="T5"/>
                </a:cxn>
              </a:cxnLst>
              <a:rect l="0" t="0" r="r" b="b"/>
              <a:pathLst>
                <a:path w="15418" h="2747">
                  <a:moveTo>
                    <a:pt x="0" y="0"/>
                  </a:moveTo>
                  <a:cubicBezTo>
                    <a:pt x="4190" y="2003"/>
                    <a:pt x="9027" y="2747"/>
                    <a:pt x="13942" y="1836"/>
                  </a:cubicBezTo>
                  <a:cubicBezTo>
                    <a:pt x="14437" y="1745"/>
                    <a:pt x="14929" y="1637"/>
                    <a:pt x="15418" y="1513"/>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9">
              <a:extLst>
                <a:ext uri="{FF2B5EF4-FFF2-40B4-BE49-F238E27FC236}">
                  <a16:creationId xmlns:a16="http://schemas.microsoft.com/office/drawing/2014/main" id="{FDA7D83F-3F9B-41F7-85B4-DD9CA614BAEF}"/>
                </a:ext>
              </a:extLst>
            </p:cNvPr>
            <p:cNvSpPr>
              <a:spLocks/>
            </p:cNvSpPr>
            <p:nvPr userDrawn="1"/>
          </p:nvSpPr>
          <p:spPr bwMode="auto">
            <a:xfrm>
              <a:off x="6388100" y="2176195"/>
              <a:ext cx="5770563" cy="2806966"/>
            </a:xfrm>
            <a:custGeom>
              <a:avLst/>
              <a:gdLst>
                <a:gd name="T0" fmla="*/ 32132 w 32132"/>
                <a:gd name="T1" fmla="*/ 15735 h 15735"/>
                <a:gd name="T2" fmla="*/ 16714 w 32132"/>
                <a:gd name="T3" fmla="*/ 5143 h 15735"/>
                <a:gd name="T4" fmla="*/ 0 w 32132"/>
                <a:gd name="T5" fmla="*/ 0 h 15735"/>
              </a:gdLst>
              <a:ahLst/>
              <a:cxnLst>
                <a:cxn ang="0">
                  <a:pos x="T0" y="T1"/>
                </a:cxn>
                <a:cxn ang="0">
                  <a:pos x="T2" y="T3"/>
                </a:cxn>
                <a:cxn ang="0">
                  <a:pos x="T4" y="T5"/>
                </a:cxn>
              </a:cxnLst>
              <a:rect l="0" t="0" r="r" b="b"/>
              <a:pathLst>
                <a:path w="32132" h="15735">
                  <a:moveTo>
                    <a:pt x="32132" y="15735"/>
                  </a:moveTo>
                  <a:cubicBezTo>
                    <a:pt x="27699" y="11519"/>
                    <a:pt x="22536" y="7920"/>
                    <a:pt x="16714" y="5143"/>
                  </a:cubicBezTo>
                  <a:cubicBezTo>
                    <a:pt x="11476" y="2639"/>
                    <a:pt x="5850" y="887"/>
                    <a:pt x="0" y="0"/>
                  </a:cubicBezTo>
                </a:path>
              </a:pathLst>
            </a:custGeom>
            <a:noFill/>
            <a:ln w="63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3954469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san ylätunniste 3">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 xmlns:adec="http://schemas.microsoft.com/office/drawing/2017/decorative" val="1"/>
              </a:ext>
            </a:extLst>
          </p:cNvPr>
          <p:cNvGrpSpPr/>
          <p:nvPr userDrawn="1"/>
        </p:nvGrpSpPr>
        <p:grpSpPr bwMode="gray">
          <a:xfrm>
            <a:off x="2" y="-1"/>
            <a:ext cx="6858675" cy="9144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1" y="1873257"/>
            <a:ext cx="5528250" cy="2607561"/>
          </a:xfrm>
        </p:spPr>
        <p:txBody>
          <a:bodyPr anchor="t" anchorCtr="0"/>
          <a:lstStyle>
            <a:lvl1pPr>
              <a:defRPr sz="4100">
                <a:solidFill>
                  <a:schemeClr val="bg1"/>
                </a:solidFill>
              </a:defRPr>
            </a:lvl1pPr>
          </a:lstStyle>
          <a:p>
            <a:r>
              <a:rPr lang="fi-FI" dirty="0"/>
              <a:t>Väliotsikkosivu esityksen </a:t>
            </a:r>
            <a:br>
              <a:rPr lang="fi-FI" dirty="0"/>
            </a:br>
            <a:r>
              <a:rPr lang="fi-FI" dirty="0"/>
              <a:t>jäsentämiseen pitkällä tekstillä</a:t>
            </a:r>
            <a:br>
              <a:rPr lang="fi-FI" dirty="0"/>
            </a:br>
            <a:r>
              <a:rPr lang="fi-FI" dirty="0" err="1"/>
              <a:t>max</a:t>
            </a:r>
            <a:r>
              <a:rPr lang="fi-FI" dirty="0"/>
              <a:t>. 3 riviä</a:t>
            </a:r>
          </a:p>
        </p:txBody>
      </p:sp>
      <p:sp>
        <p:nvSpPr>
          <p:cNvPr id="20" name="Alatunnisteen paikkamerkki 19">
            <a:extLst>
              <a:ext uri="{FF2B5EF4-FFF2-40B4-BE49-F238E27FC236}">
                <a16:creationId xmlns:a16="http://schemas.microsoft.com/office/drawing/2014/main" id="{5A33775A-8692-4630-B0A7-351A15032642}"/>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DBD8842B-CE46-458C-9327-5C7AC4214DEE}"/>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257480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san ylätunniste 4">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371D5EAE-A81E-4265-8AF7-3903B2858231}"/>
              </a:ext>
              <a:ext uri="{C183D7F6-B498-43B3-948B-1728B52AA6E4}">
                <adec:decorative xmlns="" xmlns:adec="http://schemas.microsoft.com/office/drawing/2017/decorative" val="1"/>
              </a:ext>
            </a:extLst>
          </p:cNvPr>
          <p:cNvGrpSpPr/>
          <p:nvPr userDrawn="1"/>
        </p:nvGrpSpPr>
        <p:grpSpPr bwMode="gray">
          <a:xfrm>
            <a:off x="2" y="-1"/>
            <a:ext cx="6858675" cy="9144000"/>
            <a:chOff x="14288" y="6350"/>
            <a:chExt cx="12163426" cy="6845301"/>
          </a:xfrm>
        </p:grpSpPr>
        <p:sp>
          <p:nvSpPr>
            <p:cNvPr id="8" name="Freeform 5">
              <a:extLst>
                <a:ext uri="{FF2B5EF4-FFF2-40B4-BE49-F238E27FC236}">
                  <a16:creationId xmlns:a16="http://schemas.microsoft.com/office/drawing/2014/main" id="{044C3A0F-7691-49FE-96B6-E859DEADF166}"/>
                </a:ext>
              </a:extLst>
            </p:cNvPr>
            <p:cNvSpPr>
              <a:spLocks/>
            </p:cNvSpPr>
            <p:nvPr userDrawn="1"/>
          </p:nvSpPr>
          <p:spPr bwMode="gray">
            <a:xfrm>
              <a:off x="14288" y="6350"/>
              <a:ext cx="8818016" cy="6845300"/>
            </a:xfrm>
            <a:custGeom>
              <a:avLst/>
              <a:gdLst>
                <a:gd name="T0" fmla="*/ 44859 w 48412"/>
                <a:gd name="T1" fmla="*/ 38100 h 38100"/>
                <a:gd name="T2" fmla="*/ 45228 w 48412"/>
                <a:gd name="T3" fmla="*/ 7653 h 38100"/>
                <a:gd name="T4" fmla="*/ 48412 w 48412"/>
                <a:gd name="T5" fmla="*/ 0 h 38100"/>
                <a:gd name="T6" fmla="*/ 0 w 48412"/>
                <a:gd name="T7" fmla="*/ 0 h 38100"/>
                <a:gd name="T8" fmla="*/ 0 w 48412"/>
                <a:gd name="T9" fmla="*/ 38100 h 38100"/>
                <a:gd name="T10" fmla="*/ 44859 w 48412"/>
                <a:gd name="T11" fmla="*/ 38100 h 38100"/>
              </a:gdLst>
              <a:ahLst/>
              <a:cxnLst>
                <a:cxn ang="0">
                  <a:pos x="T0" y="T1"/>
                </a:cxn>
                <a:cxn ang="0">
                  <a:pos x="T2" y="T3"/>
                </a:cxn>
                <a:cxn ang="0">
                  <a:pos x="T4" y="T5"/>
                </a:cxn>
                <a:cxn ang="0">
                  <a:pos x="T6" y="T7"/>
                </a:cxn>
                <a:cxn ang="0">
                  <a:pos x="T8" y="T9"/>
                </a:cxn>
                <a:cxn ang="0">
                  <a:pos x="T10" y="T11"/>
                </a:cxn>
              </a:cxnLst>
              <a:rect l="0" t="0" r="r" b="b"/>
              <a:pathLst>
                <a:path w="48412" h="38100">
                  <a:moveTo>
                    <a:pt x="44859" y="38100"/>
                  </a:moveTo>
                  <a:cubicBezTo>
                    <a:pt x="41980" y="28483"/>
                    <a:pt x="41891" y="17923"/>
                    <a:pt x="45228" y="7653"/>
                  </a:cubicBezTo>
                  <a:cubicBezTo>
                    <a:pt x="46078" y="5031"/>
                    <a:pt x="47141" y="2470"/>
                    <a:pt x="48412" y="0"/>
                  </a:cubicBezTo>
                  <a:lnTo>
                    <a:pt x="0" y="0"/>
                  </a:lnTo>
                  <a:lnTo>
                    <a:pt x="0" y="38100"/>
                  </a:lnTo>
                  <a:lnTo>
                    <a:pt x="44859"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A1030837-DB02-4459-9A4B-059E43444645}"/>
                </a:ext>
              </a:extLst>
            </p:cNvPr>
            <p:cNvSpPr>
              <a:spLocks/>
            </p:cNvSpPr>
            <p:nvPr userDrawn="1"/>
          </p:nvSpPr>
          <p:spPr bwMode="gray">
            <a:xfrm>
              <a:off x="7537451" y="6350"/>
              <a:ext cx="4640263" cy="6845300"/>
            </a:xfrm>
            <a:custGeom>
              <a:avLst/>
              <a:gdLst>
                <a:gd name="T0" fmla="*/ 6521 w 25842"/>
                <a:gd name="T1" fmla="*/ 0 h 38100"/>
                <a:gd name="T2" fmla="*/ 3337 w 25842"/>
                <a:gd name="T3" fmla="*/ 7653 h 38100"/>
                <a:gd name="T4" fmla="*/ 2968 w 25842"/>
                <a:gd name="T5" fmla="*/ 38100 h 38100"/>
                <a:gd name="T6" fmla="*/ 4942 w 25842"/>
                <a:gd name="T7" fmla="*/ 38100 h 38100"/>
                <a:gd name="T8" fmla="*/ 25842 w 25842"/>
                <a:gd name="T9" fmla="*/ 18671 h 38100"/>
                <a:gd name="T10" fmla="*/ 25842 w 25842"/>
                <a:gd name="T11" fmla="*/ 0 h 38100"/>
                <a:gd name="T12" fmla="*/ 6521 w 25842"/>
                <a:gd name="T13" fmla="*/ 0 h 38100"/>
              </a:gdLst>
              <a:ahLst/>
              <a:cxnLst>
                <a:cxn ang="0">
                  <a:pos x="T0" y="T1"/>
                </a:cxn>
                <a:cxn ang="0">
                  <a:pos x="T2" y="T3"/>
                </a:cxn>
                <a:cxn ang="0">
                  <a:pos x="T4" y="T5"/>
                </a:cxn>
                <a:cxn ang="0">
                  <a:pos x="T6" y="T7"/>
                </a:cxn>
                <a:cxn ang="0">
                  <a:pos x="T8" y="T9"/>
                </a:cxn>
                <a:cxn ang="0">
                  <a:pos x="T10" y="T11"/>
                </a:cxn>
                <a:cxn ang="0">
                  <a:pos x="T12" y="T13"/>
                </a:cxn>
              </a:cxnLst>
              <a:rect l="0" t="0" r="r" b="b"/>
              <a:pathLst>
                <a:path w="25842" h="38100">
                  <a:moveTo>
                    <a:pt x="6521" y="0"/>
                  </a:moveTo>
                  <a:cubicBezTo>
                    <a:pt x="5250" y="2470"/>
                    <a:pt x="4187" y="5031"/>
                    <a:pt x="3337" y="7653"/>
                  </a:cubicBezTo>
                  <a:cubicBezTo>
                    <a:pt x="0" y="17923"/>
                    <a:pt x="89" y="28483"/>
                    <a:pt x="2968" y="38100"/>
                  </a:cubicBezTo>
                  <a:lnTo>
                    <a:pt x="4942" y="38100"/>
                  </a:lnTo>
                  <a:cubicBezTo>
                    <a:pt x="12730" y="32266"/>
                    <a:pt x="19704" y="25740"/>
                    <a:pt x="25842" y="18671"/>
                  </a:cubicBezTo>
                  <a:lnTo>
                    <a:pt x="25842" y="0"/>
                  </a:lnTo>
                  <a:lnTo>
                    <a:pt x="6521" y="0"/>
                  </a:lnTo>
                  <a:close/>
                </a:path>
              </a:pathLst>
            </a:custGeom>
            <a:solidFill>
              <a:srgbClr val="4A6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5" name="Freeform 7">
              <a:extLst>
                <a:ext uri="{FF2B5EF4-FFF2-40B4-BE49-F238E27FC236}">
                  <a16:creationId xmlns:a16="http://schemas.microsoft.com/office/drawing/2014/main" id="{C76AF66B-5E40-49AE-9A2F-3ABA9901A079}"/>
                </a:ext>
              </a:extLst>
            </p:cNvPr>
            <p:cNvSpPr>
              <a:spLocks/>
            </p:cNvSpPr>
            <p:nvPr userDrawn="1"/>
          </p:nvSpPr>
          <p:spPr bwMode="gray">
            <a:xfrm>
              <a:off x="8424863" y="3360738"/>
              <a:ext cx="3752850" cy="3490913"/>
            </a:xfrm>
            <a:custGeom>
              <a:avLst/>
              <a:gdLst>
                <a:gd name="T0" fmla="*/ 20900 w 20900"/>
                <a:gd name="T1" fmla="*/ 0 h 19429"/>
                <a:gd name="T2" fmla="*/ 0 w 20900"/>
                <a:gd name="T3" fmla="*/ 19429 h 19429"/>
                <a:gd name="T4" fmla="*/ 98 w 20900"/>
                <a:gd name="T5" fmla="*/ 19429 h 19429"/>
                <a:gd name="T6" fmla="*/ 20900 w 20900"/>
                <a:gd name="T7" fmla="*/ 11398 h 19429"/>
                <a:gd name="T8" fmla="*/ 20900 w 20900"/>
                <a:gd name="T9" fmla="*/ 0 h 19429"/>
              </a:gdLst>
              <a:ahLst/>
              <a:cxnLst>
                <a:cxn ang="0">
                  <a:pos x="T0" y="T1"/>
                </a:cxn>
                <a:cxn ang="0">
                  <a:pos x="T2" y="T3"/>
                </a:cxn>
                <a:cxn ang="0">
                  <a:pos x="T4" y="T5"/>
                </a:cxn>
                <a:cxn ang="0">
                  <a:pos x="T6" y="T7"/>
                </a:cxn>
                <a:cxn ang="0">
                  <a:pos x="T8" y="T9"/>
                </a:cxn>
              </a:cxnLst>
              <a:rect l="0" t="0" r="r" b="b"/>
              <a:pathLst>
                <a:path w="20900" h="19429">
                  <a:moveTo>
                    <a:pt x="20900" y="0"/>
                  </a:moveTo>
                  <a:cubicBezTo>
                    <a:pt x="14762" y="7069"/>
                    <a:pt x="7788" y="13595"/>
                    <a:pt x="0" y="19429"/>
                  </a:cubicBezTo>
                  <a:lnTo>
                    <a:pt x="98" y="19429"/>
                  </a:lnTo>
                  <a:cubicBezTo>
                    <a:pt x="6228" y="15335"/>
                    <a:pt x="13290" y="12528"/>
                    <a:pt x="20900" y="11398"/>
                  </a:cubicBezTo>
                  <a:lnTo>
                    <a:pt x="20900" y="0"/>
                  </a:lnTo>
                  <a:close/>
                </a:path>
              </a:pathLst>
            </a:custGeom>
            <a:solidFill>
              <a:srgbClr val="D7D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8">
              <a:extLst>
                <a:ext uri="{FF2B5EF4-FFF2-40B4-BE49-F238E27FC236}">
                  <a16:creationId xmlns:a16="http://schemas.microsoft.com/office/drawing/2014/main" id="{52C3FDA0-0DB0-41FE-9FFC-0002998FEFD7}"/>
                </a:ext>
              </a:extLst>
            </p:cNvPr>
            <p:cNvSpPr>
              <a:spLocks/>
            </p:cNvSpPr>
            <p:nvPr userDrawn="1"/>
          </p:nvSpPr>
          <p:spPr bwMode="gray">
            <a:xfrm>
              <a:off x="14288" y="6350"/>
              <a:ext cx="8051800" cy="6845300"/>
            </a:xfrm>
            <a:custGeom>
              <a:avLst/>
              <a:gdLst>
                <a:gd name="T0" fmla="*/ 44836 w 44836"/>
                <a:gd name="T1" fmla="*/ 38100 h 38100"/>
                <a:gd name="T2" fmla="*/ 24804 w 44836"/>
                <a:gd name="T3" fmla="*/ 0 h 38100"/>
                <a:gd name="T4" fmla="*/ 0 w 44836"/>
                <a:gd name="T5" fmla="*/ 0 h 38100"/>
                <a:gd name="T6" fmla="*/ 0 w 44836"/>
                <a:gd name="T7" fmla="*/ 38100 h 38100"/>
                <a:gd name="T8" fmla="*/ 44836 w 44836"/>
                <a:gd name="T9" fmla="*/ 38100 h 38100"/>
              </a:gdLst>
              <a:ahLst/>
              <a:cxnLst>
                <a:cxn ang="0">
                  <a:pos x="T0" y="T1"/>
                </a:cxn>
                <a:cxn ang="0">
                  <a:pos x="T2" y="T3"/>
                </a:cxn>
                <a:cxn ang="0">
                  <a:pos x="T4" y="T5"/>
                </a:cxn>
                <a:cxn ang="0">
                  <a:pos x="T6" y="T7"/>
                </a:cxn>
                <a:cxn ang="0">
                  <a:pos x="T8" y="T9"/>
                </a:cxn>
              </a:cxnLst>
              <a:rect l="0" t="0" r="r" b="b"/>
              <a:pathLst>
                <a:path w="44836" h="38100">
                  <a:moveTo>
                    <a:pt x="44836" y="38100"/>
                  </a:moveTo>
                  <a:cubicBezTo>
                    <a:pt x="40120" y="24025"/>
                    <a:pt x="33286" y="11245"/>
                    <a:pt x="24804" y="0"/>
                  </a:cubicBezTo>
                  <a:lnTo>
                    <a:pt x="0" y="0"/>
                  </a:lnTo>
                  <a:lnTo>
                    <a:pt x="0" y="38100"/>
                  </a:lnTo>
                  <a:lnTo>
                    <a:pt x="44836" y="38100"/>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1" y="1873252"/>
            <a:ext cx="5528250" cy="1248000"/>
          </a:xfrm>
        </p:spPr>
        <p:txBody>
          <a:bodyPr anchor="t" anchorCtr="0"/>
          <a:lstStyle>
            <a:lvl1pPr>
              <a:defRPr sz="5600">
                <a:solidFill>
                  <a:schemeClr val="bg1"/>
                </a:solidFill>
              </a:defRPr>
            </a:lvl1pPr>
          </a:lstStyle>
          <a:p>
            <a:r>
              <a:rPr lang="fi-FI" dirty="0"/>
              <a:t>Väliotsikkosivu, yksi sana tai 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050693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paikka">
    <p:bg>
      <p:bgPr>
        <a:solidFill>
          <a:srgbClr val="365ABD"/>
        </a:solidFill>
        <a:effectLst/>
      </p:bgPr>
    </p:bg>
    <p:spTree>
      <p:nvGrpSpPr>
        <p:cNvPr id="1" name=""/>
        <p:cNvGrpSpPr/>
        <p:nvPr/>
      </p:nvGrpSpPr>
      <p:grpSpPr>
        <a:xfrm>
          <a:off x="0" y="0"/>
          <a:ext cx="0" cy="0"/>
          <a:chOff x="0" y="0"/>
          <a:chExt cx="0" cy="0"/>
        </a:xfrm>
      </p:grpSpPr>
      <p:sp>
        <p:nvSpPr>
          <p:cNvPr id="25" name="Freeform 11">
            <a:extLst>
              <a:ext uri="{FF2B5EF4-FFF2-40B4-BE49-F238E27FC236}">
                <a16:creationId xmlns:a16="http://schemas.microsoft.com/office/drawing/2014/main" id="{C38B15FE-EB78-49DB-9C78-8EDF68976BF4}"/>
              </a:ext>
              <a:ext uri="{C183D7F6-B498-43B3-948B-1728B52AA6E4}">
                <adec:decorative xmlns="" xmlns:adec="http://schemas.microsoft.com/office/drawing/2017/decorative" val="1"/>
              </a:ext>
            </a:extLst>
          </p:cNvPr>
          <p:cNvSpPr>
            <a:spLocks/>
          </p:cNvSpPr>
          <p:nvPr userDrawn="1"/>
        </p:nvSpPr>
        <p:spPr bwMode="gray">
          <a:xfrm>
            <a:off x="1" y="6779546"/>
            <a:ext cx="3101666" cy="23644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3" y="2928334"/>
            <a:ext cx="3615951" cy="2602737"/>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20" name="Kuvan paikkamerkki 19">
            <a:extLst>
              <a:ext uri="{FF2B5EF4-FFF2-40B4-BE49-F238E27FC236}">
                <a16:creationId xmlns:a16="http://schemas.microsoft.com/office/drawing/2014/main" id="{8DB9BFF2-C31A-4614-8C44-870E61EDC78C}"/>
              </a:ext>
              <a:ext uri="{C183D7F6-B498-43B3-948B-1728B52AA6E4}">
                <adec:decorative xmlns="" xmlns:adec="http://schemas.microsoft.com/office/drawing/2017/decorative" val="1"/>
              </a:ext>
            </a:extLst>
          </p:cNvPr>
          <p:cNvSpPr>
            <a:spLocks noGrp="1"/>
          </p:cNvSpPr>
          <p:nvPr userDrawn="1">
            <p:ph type="pic" sz="quarter" idx="13"/>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2417042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rakennus, mies, katettu">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47660" y="0"/>
            <a:ext cx="2311146" cy="9144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 xmlns:adec="http://schemas.microsoft.com/office/drawing/2017/decorative" val="1"/>
              </a:ext>
            </a:extLst>
          </p:cNvPr>
          <p:cNvGrpSpPr>
            <a:grpSpLocks noChangeAspect="1"/>
          </p:cNvGrpSpPr>
          <p:nvPr userDrawn="1"/>
        </p:nvGrpSpPr>
        <p:grpSpPr bwMode="gray">
          <a:xfrm>
            <a:off x="5" y="0"/>
            <a:ext cx="4925807" cy="9144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4359123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3">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tuulimylly, ulko, näkymä, auto">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42618" y="0"/>
            <a:ext cx="2311146" cy="9144000"/>
          </a:xfrm>
          <a:prstGeom prst="rect">
            <a:avLst/>
          </a:prstGeom>
        </p:spPr>
      </p:pic>
      <p:grpSp>
        <p:nvGrpSpPr>
          <p:cNvPr id="26" name="Ryhmä 25">
            <a:extLst>
              <a:ext uri="{FF2B5EF4-FFF2-40B4-BE49-F238E27FC236}">
                <a16:creationId xmlns:a16="http://schemas.microsoft.com/office/drawing/2014/main" id="{F799DD09-7730-4542-89B9-54881FBB5779}"/>
              </a:ext>
              <a:ext uri="{C183D7F6-B498-43B3-948B-1728B52AA6E4}">
                <adec:decorative xmlns="" xmlns:adec="http://schemas.microsoft.com/office/drawing/2017/decorative" val="1"/>
              </a:ext>
            </a:extLst>
          </p:cNvPr>
          <p:cNvGrpSpPr>
            <a:grpSpLocks noChangeAspect="1"/>
          </p:cNvGrpSpPr>
          <p:nvPr userDrawn="1"/>
        </p:nvGrpSpPr>
        <p:grpSpPr bwMode="gray">
          <a:xfrm>
            <a:off x="5" y="0"/>
            <a:ext cx="4925807" cy="9144000"/>
            <a:chOff x="1725613" y="6350"/>
            <a:chExt cx="8740775" cy="6845301"/>
          </a:xfrm>
        </p:grpSpPr>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1725613" y="6350"/>
              <a:ext cx="8740775" cy="6845300"/>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5" name="Freeform 11">
              <a:extLst>
                <a:ext uri="{FF2B5EF4-FFF2-40B4-BE49-F238E27FC236}">
                  <a16:creationId xmlns:a16="http://schemas.microsoft.com/office/drawing/2014/main" id="{C38B15FE-EB78-49DB-9C78-8EDF68976BF4}"/>
                </a:ext>
              </a:extLst>
            </p:cNvPr>
            <p:cNvSpPr>
              <a:spLocks/>
            </p:cNvSpPr>
            <p:nvPr userDrawn="1"/>
          </p:nvSpPr>
          <p:spPr bwMode="gray">
            <a:xfrm>
              <a:off x="1725613" y="5081588"/>
              <a:ext cx="5503863" cy="17700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5600">
                <a:solidFill>
                  <a:schemeClr val="bg1"/>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11" name="TextBox 10">
            <a:extLst>
              <a:ext uri="{FF2B5EF4-FFF2-40B4-BE49-F238E27FC236}">
                <a16:creationId xmlns:a16="http://schemas.microsoft.com/office/drawing/2014/main" id="{B7C376E3-2ABB-974B-9114-E2184E099A4F}"/>
              </a:ext>
            </a:extLst>
          </p:cNvPr>
          <p:cNvSpPr txBox="1"/>
          <p:nvPr userDrawn="1"/>
        </p:nvSpPr>
        <p:spPr>
          <a:xfrm>
            <a:off x="3040405" y="635568"/>
            <a:ext cx="2551784" cy="554254"/>
          </a:xfrm>
          <a:prstGeom prst="rect">
            <a:avLst/>
          </a:prstGeom>
          <a:noFill/>
        </p:spPr>
        <p:txBody>
          <a:bodyPr wrap="square" lIns="0" tIns="0" rIns="0" bIns="0" rtlCol="0">
            <a:spAutoFit/>
          </a:bodyPr>
          <a:lstStyle/>
          <a:p>
            <a:pPr algn="l"/>
            <a:r>
              <a:rPr lang="en-FI" sz="1801" dirty="0">
                <a:solidFill>
                  <a:schemeClr val="bg1"/>
                </a:solidFill>
              </a:rPr>
              <a:t>Tämä kuva pois, tilalle kuvalaatikko</a:t>
            </a:r>
          </a:p>
        </p:txBody>
      </p:sp>
    </p:spTree>
    <p:extLst>
      <p:ext uri="{BB962C8B-B14F-4D97-AF65-F5344CB8AC3E}">
        <p14:creationId xmlns:p14="http://schemas.microsoft.com/office/powerpoint/2010/main" val="219723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4">
    <p:spTree>
      <p:nvGrpSpPr>
        <p:cNvPr id="1" name=""/>
        <p:cNvGrpSpPr/>
        <p:nvPr/>
      </p:nvGrpSpPr>
      <p:grpSpPr>
        <a:xfrm>
          <a:off x="0" y="0"/>
          <a:ext cx="0" cy="0"/>
          <a:chOff x="0" y="0"/>
          <a:chExt cx="0" cy="0"/>
        </a:xfrm>
      </p:grpSpPr>
      <p:pic>
        <p:nvPicPr>
          <p:cNvPr id="28" name="Kuva 27" descr="Kuva, joka sisältää kohteen pöytä, istuminen, kirjoituspöytä, tietokone">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4542621" y="0"/>
            <a:ext cx="2318626" cy="9144000"/>
          </a:xfrm>
          <a:prstGeom prst="rect">
            <a:avLst/>
          </a:prstGeom>
        </p:spPr>
      </p:pic>
      <p:sp>
        <p:nvSpPr>
          <p:cNvPr id="25" name="Freeform 11">
            <a:extLst>
              <a:ext uri="{FF2B5EF4-FFF2-40B4-BE49-F238E27FC236}">
                <a16:creationId xmlns:a16="http://schemas.microsoft.com/office/drawing/2014/main" id="{C38B15FE-EB78-49DB-9C78-8EDF68976BF4}"/>
              </a:ext>
              <a:ext uri="{C183D7F6-B498-43B3-948B-1728B52AA6E4}">
                <adec:decorative xmlns="" xmlns:adec="http://schemas.microsoft.com/office/drawing/2017/decorative" val="1"/>
              </a:ext>
            </a:extLst>
          </p:cNvPr>
          <p:cNvSpPr>
            <a:spLocks/>
          </p:cNvSpPr>
          <p:nvPr userDrawn="1"/>
        </p:nvSpPr>
        <p:spPr bwMode="gray">
          <a:xfrm>
            <a:off x="1" y="6779546"/>
            <a:ext cx="3101666" cy="23644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3" y="2928334"/>
            <a:ext cx="3615951" cy="2602737"/>
          </a:xfrm>
        </p:spPr>
        <p:txBody>
          <a:bodyPr anchor="t" anchorCtr="0"/>
          <a:lstStyle>
            <a:lvl1pPr>
              <a:defRPr sz="4100">
                <a:solidFill>
                  <a:schemeClr val="tx2"/>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803227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 6">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A9699318-17A8-4406-8545-15EC6D0D7635}"/>
              </a:ext>
              <a:ext uri="{C183D7F6-B498-43B3-948B-1728B52AA6E4}">
                <adec:decorative xmlns="" xmlns:adec="http://schemas.microsoft.com/office/drawing/2017/decorative" val="1"/>
              </a:ext>
            </a:extLst>
          </p:cNvPr>
          <p:cNvSpPr>
            <a:spLocks/>
          </p:cNvSpPr>
          <p:nvPr userDrawn="1"/>
        </p:nvSpPr>
        <p:spPr bwMode="gray">
          <a:xfrm>
            <a:off x="1" y="6779546"/>
            <a:ext cx="3101666" cy="2364463"/>
          </a:xfrm>
          <a:custGeom>
            <a:avLst/>
            <a:gdLst>
              <a:gd name="T0" fmla="*/ 30648 w 30648"/>
              <a:gd name="T1" fmla="*/ 9848 h 9848"/>
              <a:gd name="T2" fmla="*/ 0 w 30648"/>
              <a:gd name="T3" fmla="*/ 0 h 9848"/>
              <a:gd name="T4" fmla="*/ 0 w 30648"/>
              <a:gd name="T5" fmla="*/ 9848 h 9848"/>
              <a:gd name="T6" fmla="*/ 30648 w 30648"/>
              <a:gd name="T7" fmla="*/ 9848 h 9848"/>
            </a:gdLst>
            <a:ahLst/>
            <a:cxnLst>
              <a:cxn ang="0">
                <a:pos x="T0" y="T1"/>
              </a:cxn>
              <a:cxn ang="0">
                <a:pos x="T2" y="T3"/>
              </a:cxn>
              <a:cxn ang="0">
                <a:pos x="T4" y="T5"/>
              </a:cxn>
              <a:cxn ang="0">
                <a:pos x="T6" y="T7"/>
              </a:cxn>
            </a:cxnLst>
            <a:rect l="0" t="0" r="r" b="b"/>
            <a:pathLst>
              <a:path w="30648" h="9848">
                <a:moveTo>
                  <a:pt x="30648" y="9848"/>
                </a:moveTo>
                <a:cubicBezTo>
                  <a:pt x="20769" y="5269"/>
                  <a:pt x="10471" y="1994"/>
                  <a:pt x="0" y="0"/>
                </a:cubicBezTo>
                <a:lnTo>
                  <a:pt x="0" y="9848"/>
                </a:lnTo>
                <a:lnTo>
                  <a:pt x="30648" y="9848"/>
                </a:lnTo>
                <a:close/>
              </a:path>
            </a:pathLst>
          </a:custGeom>
          <a:solidFill>
            <a:srgbClr val="E1E6F5"/>
          </a:solidFill>
          <a:ln>
            <a:noFill/>
          </a:ln>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5600">
                <a:solidFill>
                  <a:schemeClr val="tx2"/>
                </a:solidFill>
              </a:defRPr>
            </a:lvl1pPr>
          </a:lstStyle>
          <a:p>
            <a:r>
              <a:rPr lang="fi-FI" dirty="0"/>
              <a:t>Yksi tekstirivi</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chemeClr val="tx2"/>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chemeClr val="tx2"/>
                </a:solidFill>
              </a:defRPr>
            </a:lvl1pPr>
          </a:lstStyle>
          <a:p>
            <a:fld id="{4BCCB783-365B-40E8-A1C9-91A9348041A5}" type="slidenum">
              <a:rPr lang="fi-FI" smtClean="0"/>
              <a:pPr/>
              <a:t>‹#›</a:t>
            </a:fld>
            <a:endParaRPr lang="fi-FI" dirty="0"/>
          </a:p>
        </p:txBody>
      </p:sp>
      <p:sp>
        <p:nvSpPr>
          <p:cNvPr id="11" name="Kuvan paikkamerkki 19">
            <a:extLst>
              <a:ext uri="{FF2B5EF4-FFF2-40B4-BE49-F238E27FC236}">
                <a16:creationId xmlns:a16="http://schemas.microsoft.com/office/drawing/2014/main" id="{C20D1C9F-02E1-4C00-846A-9CC67CA2EDE5}"/>
              </a:ext>
              <a:ext uri="{C183D7F6-B498-43B3-948B-1728B52AA6E4}">
                <adec:decorative xmlns="" xmlns:adec="http://schemas.microsoft.com/office/drawing/2017/decorative" val="1"/>
              </a:ext>
            </a:extLst>
          </p:cNvPr>
          <p:cNvSpPr>
            <a:spLocks noGrp="1"/>
          </p:cNvSpPr>
          <p:nvPr>
            <p:ph type="pic" sz="quarter" idx="13"/>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204918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itaatti kuvapaikka">
    <p:bg>
      <p:bgPr>
        <a:solidFill>
          <a:srgbClr val="365AB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2" y="3035837"/>
            <a:ext cx="3858978" cy="2430249"/>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461123" y="5662509"/>
            <a:ext cx="3859062" cy="829707"/>
          </a:xfrm>
        </p:spPr>
        <p:txBody>
          <a:bodyPr/>
          <a:lstStyle>
            <a:lvl1pPr marL="0" indent="0">
              <a:lnSpc>
                <a:spcPct val="100000"/>
              </a:lnSpc>
              <a:spcBef>
                <a:spcPts val="601"/>
              </a:spcBef>
              <a:buNone/>
              <a:defRPr sz="1300">
                <a:solidFill>
                  <a:schemeClr val="bg1"/>
                </a:solidFill>
              </a:defRPr>
            </a:lvl1pPr>
            <a:lvl2pPr marL="360323" indent="0">
              <a:buNone/>
              <a:defRPr/>
            </a:lvl2pPr>
          </a:lstStyle>
          <a:p>
            <a:pPr lvl="0"/>
            <a:r>
              <a:rPr lang="fi-FI" dirty="0"/>
              <a:t>Sitaatin esittäjän nimi tai lähde </a:t>
            </a:r>
          </a:p>
        </p:txBody>
      </p:sp>
      <p:sp>
        <p:nvSpPr>
          <p:cNvPr id="17" name="Kuvan paikkamerkki 19">
            <a:extLst>
              <a:ext uri="{FF2B5EF4-FFF2-40B4-BE49-F238E27FC236}">
                <a16:creationId xmlns:a16="http://schemas.microsoft.com/office/drawing/2014/main" id="{79A4B3D4-F743-4ABE-BF43-A842D73C48BF}"/>
              </a:ext>
              <a:ext uri="{C183D7F6-B498-43B3-948B-1728B52AA6E4}">
                <adec:decorative xmlns="" xmlns:adec="http://schemas.microsoft.com/office/drawing/2017/decorative" val="1"/>
              </a:ext>
            </a:extLst>
          </p:cNvPr>
          <p:cNvSpPr>
            <a:spLocks noGrp="1"/>
          </p:cNvSpPr>
          <p:nvPr>
            <p:ph type="pic" sz="quarter" idx="14"/>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r>
              <a:rPr lang="fi-FI" smtClean="0"/>
              <a:t>Lisää kuva napsauttamalla kuvaketta</a:t>
            </a:r>
            <a:endParaRPr lang="fi-FI" dirty="0"/>
          </a:p>
        </p:txBody>
      </p:sp>
      <p:grpSp>
        <p:nvGrpSpPr>
          <p:cNvPr id="14" name="Ryhmä 13">
            <a:extLst>
              <a:ext uri="{FF2B5EF4-FFF2-40B4-BE49-F238E27FC236}">
                <a16:creationId xmlns:a16="http://schemas.microsoft.com/office/drawing/2014/main" id="{9A6D78D3-4FC0-42A7-9715-18AAAB12760C}"/>
              </a:ext>
              <a:ext uri="{C183D7F6-B498-43B3-948B-1728B52AA6E4}">
                <adec:decorative xmlns="" xmlns:adec="http://schemas.microsoft.com/office/drawing/2017/decorative" val="1"/>
              </a:ext>
            </a:extLst>
          </p:cNvPr>
          <p:cNvGrpSpPr/>
          <p:nvPr userDrawn="1"/>
        </p:nvGrpSpPr>
        <p:grpSpPr bwMode="gray">
          <a:xfrm>
            <a:off x="144665" y="1695"/>
            <a:ext cx="1275517" cy="2520248"/>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931174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itaatti kuva 1">
    <p:bg>
      <p:bgPr>
        <a:solidFill>
          <a:srgbClr val="365ABD"/>
        </a:solidFill>
        <a:effectLst/>
      </p:bgPr>
    </p:bg>
    <p:spTree>
      <p:nvGrpSpPr>
        <p:cNvPr id="1" name=""/>
        <p:cNvGrpSpPr/>
        <p:nvPr/>
      </p:nvGrpSpPr>
      <p:grpSpPr>
        <a:xfrm>
          <a:off x="0" y="0"/>
          <a:ext cx="0" cy="0"/>
          <a:chOff x="0" y="0"/>
          <a:chExt cx="0" cy="0"/>
        </a:xfrm>
      </p:grpSpPr>
      <p:pic>
        <p:nvPicPr>
          <p:cNvPr id="28" name="Kuva 27" descr="Kuva, joka sisältää kohteen lumi, piiri, hiihtäminen, kello">
            <a:extLst>
              <a:ext uri="{FF2B5EF4-FFF2-40B4-BE49-F238E27FC236}">
                <a16:creationId xmlns:a16="http://schemas.microsoft.com/office/drawing/2014/main" id="{0C894645-360E-4B0E-B056-721914725C19}"/>
              </a:ext>
              <a:ext uri="{C183D7F6-B498-43B3-948B-1728B52AA6E4}">
                <adec:decorative xmlns=""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47661" y="0"/>
            <a:ext cx="2311146" cy="9144000"/>
          </a:xfrm>
          <a:prstGeom prst="rect">
            <a:avLst/>
          </a:prstGeom>
        </p:spPr>
      </p:pic>
      <p:sp>
        <p:nvSpPr>
          <p:cNvPr id="24" name="Freeform 10">
            <a:extLst>
              <a:ext uri="{FF2B5EF4-FFF2-40B4-BE49-F238E27FC236}">
                <a16:creationId xmlns:a16="http://schemas.microsoft.com/office/drawing/2014/main" id="{E5B9F0F0-2539-458B-AAF7-535BE5D78F43}"/>
              </a:ext>
            </a:extLst>
          </p:cNvPr>
          <p:cNvSpPr>
            <a:spLocks/>
          </p:cNvSpPr>
          <p:nvPr userDrawn="1"/>
        </p:nvSpPr>
        <p:spPr bwMode="gray">
          <a:xfrm>
            <a:off x="5" y="9"/>
            <a:ext cx="4925807" cy="9143999"/>
          </a:xfrm>
          <a:custGeom>
            <a:avLst/>
            <a:gdLst>
              <a:gd name="T0" fmla="*/ 0 w 48666"/>
              <a:gd name="T1" fmla="*/ 38100 h 38100"/>
              <a:gd name="T2" fmla="*/ 48666 w 48666"/>
              <a:gd name="T3" fmla="*/ 38100 h 38100"/>
              <a:gd name="T4" fmla="*/ 46174 w 48666"/>
              <a:gd name="T5" fmla="*/ 29774 h 38100"/>
              <a:gd name="T6" fmla="*/ 46174 w 48666"/>
              <a:gd name="T7" fmla="*/ 29774 h 38100"/>
              <a:gd name="T8" fmla="*/ 48657 w 48666"/>
              <a:gd name="T9" fmla="*/ 0 h 38100"/>
              <a:gd name="T10" fmla="*/ 0 w 48666"/>
              <a:gd name="T11" fmla="*/ 0 h 38100"/>
              <a:gd name="T12" fmla="*/ 0 w 48666"/>
              <a:gd name="T13" fmla="*/ 38100 h 38100"/>
            </a:gdLst>
            <a:ahLst/>
            <a:cxnLst>
              <a:cxn ang="0">
                <a:pos x="T0" y="T1"/>
              </a:cxn>
              <a:cxn ang="0">
                <a:pos x="T2" y="T3"/>
              </a:cxn>
              <a:cxn ang="0">
                <a:pos x="T4" y="T5"/>
              </a:cxn>
              <a:cxn ang="0">
                <a:pos x="T6" y="T7"/>
              </a:cxn>
              <a:cxn ang="0">
                <a:pos x="T8" y="T9"/>
              </a:cxn>
              <a:cxn ang="0">
                <a:pos x="T10" y="T11"/>
              </a:cxn>
              <a:cxn ang="0">
                <a:pos x="T12" y="T13"/>
              </a:cxn>
            </a:cxnLst>
            <a:rect l="0" t="0" r="r" b="b"/>
            <a:pathLst>
              <a:path w="48666" h="38100">
                <a:moveTo>
                  <a:pt x="0" y="38100"/>
                </a:moveTo>
                <a:lnTo>
                  <a:pt x="48666" y="38100"/>
                </a:lnTo>
                <a:cubicBezTo>
                  <a:pt x="47620" y="35440"/>
                  <a:pt x="46781" y="32661"/>
                  <a:pt x="46174" y="29774"/>
                </a:cubicBezTo>
                <a:lnTo>
                  <a:pt x="46174" y="29774"/>
                </a:lnTo>
                <a:cubicBezTo>
                  <a:pt x="44128" y="20120"/>
                  <a:pt x="44799" y="9795"/>
                  <a:pt x="48657" y="0"/>
                </a:cubicBezTo>
                <a:lnTo>
                  <a:pt x="0" y="0"/>
                </a:lnTo>
                <a:lnTo>
                  <a:pt x="0"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fi-FI" sz="1801"/>
          </a:p>
        </p:txBody>
      </p:sp>
      <p:sp>
        <p:nvSpPr>
          <p:cNvPr id="2" name="Otsikko 1">
            <a:extLst>
              <a:ext uri="{FF2B5EF4-FFF2-40B4-BE49-F238E27FC236}">
                <a16:creationId xmlns:a16="http://schemas.microsoft.com/office/drawing/2014/main" id="{AA898E02-03EA-44E2-B2D3-D9317405701C}"/>
              </a:ext>
            </a:extLst>
          </p:cNvPr>
          <p:cNvSpPr>
            <a:spLocks noGrp="1"/>
          </p:cNvSpPr>
          <p:nvPr userDrawn="1">
            <p:ph type="title" hasCustomPrompt="1"/>
          </p:nvPr>
        </p:nvSpPr>
        <p:spPr bwMode="white">
          <a:xfrm>
            <a:off x="461122" y="3035837"/>
            <a:ext cx="3858978" cy="2430249"/>
          </a:xfrm>
        </p:spPr>
        <p:txBody>
          <a:bodyPr anchor="t" anchorCtr="0"/>
          <a:lstStyle>
            <a:lvl1pPr>
              <a:defRPr sz="3700">
                <a:solidFill>
                  <a:schemeClr val="bg1"/>
                </a:solidFill>
              </a:defRPr>
            </a:lvl1pPr>
          </a:lstStyle>
          <a:p>
            <a:r>
              <a:rPr lang="fi-FI" dirty="0"/>
              <a:t>Sitaattivälisivu – esitykseen </a:t>
            </a:r>
            <a:br>
              <a:rPr lang="fi-FI" dirty="0"/>
            </a:br>
            <a:r>
              <a:rPr lang="fi-FI" dirty="0"/>
              <a:t>voi nostaa sisältöön sopivia lauseita tai sanontoja, 3 riviä tekstiä</a:t>
            </a:r>
          </a:p>
        </p:txBody>
      </p:sp>
      <p:sp>
        <p:nvSpPr>
          <p:cNvPr id="6" name="Tekstin paikkamerkki 5">
            <a:extLst>
              <a:ext uri="{FF2B5EF4-FFF2-40B4-BE49-F238E27FC236}">
                <a16:creationId xmlns:a16="http://schemas.microsoft.com/office/drawing/2014/main" id="{F719A860-795B-428F-80F9-D6F9FDADB42D}"/>
              </a:ext>
            </a:extLst>
          </p:cNvPr>
          <p:cNvSpPr>
            <a:spLocks noGrp="1"/>
          </p:cNvSpPr>
          <p:nvPr userDrawn="1">
            <p:ph type="body" sz="quarter" idx="13" hasCustomPrompt="1"/>
          </p:nvPr>
        </p:nvSpPr>
        <p:spPr>
          <a:xfrm>
            <a:off x="461123" y="5662509"/>
            <a:ext cx="3859062" cy="829707"/>
          </a:xfrm>
        </p:spPr>
        <p:txBody>
          <a:bodyPr/>
          <a:lstStyle>
            <a:lvl1pPr marL="0" indent="0">
              <a:lnSpc>
                <a:spcPct val="100000"/>
              </a:lnSpc>
              <a:spcBef>
                <a:spcPts val="601"/>
              </a:spcBef>
              <a:buNone/>
              <a:defRPr sz="1300">
                <a:solidFill>
                  <a:schemeClr val="bg1"/>
                </a:solidFill>
              </a:defRPr>
            </a:lvl1pPr>
            <a:lvl2pPr marL="360323" indent="0">
              <a:buNone/>
              <a:defRPr/>
            </a:lvl2pPr>
          </a:lstStyle>
          <a:p>
            <a:pPr lvl="0"/>
            <a:r>
              <a:rPr lang="fi-FI" dirty="0"/>
              <a:t>Sitaatin esittäjän nimi tai lähde </a:t>
            </a:r>
          </a:p>
        </p:txBody>
      </p:sp>
      <p:grpSp>
        <p:nvGrpSpPr>
          <p:cNvPr id="14" name="Ryhmä 13">
            <a:extLst>
              <a:ext uri="{FF2B5EF4-FFF2-40B4-BE49-F238E27FC236}">
                <a16:creationId xmlns:a16="http://schemas.microsoft.com/office/drawing/2014/main" id="{9A6D78D3-4FC0-42A7-9715-18AAAB12760C}"/>
              </a:ext>
              <a:ext uri="{C183D7F6-B498-43B3-948B-1728B52AA6E4}">
                <adec:decorative xmlns="" xmlns:adec="http://schemas.microsoft.com/office/drawing/2017/decorative" val="1"/>
              </a:ext>
            </a:extLst>
          </p:cNvPr>
          <p:cNvGrpSpPr/>
          <p:nvPr userDrawn="1"/>
        </p:nvGrpSpPr>
        <p:grpSpPr bwMode="gray">
          <a:xfrm>
            <a:off x="144665" y="1695"/>
            <a:ext cx="1275517" cy="2520248"/>
            <a:chOff x="206376" y="-19050"/>
            <a:chExt cx="4511675" cy="3760788"/>
          </a:xfrm>
        </p:grpSpPr>
        <p:sp>
          <p:nvSpPr>
            <p:cNvPr id="12" name="Freeform 5">
              <a:extLst>
                <a:ext uri="{FF2B5EF4-FFF2-40B4-BE49-F238E27FC236}">
                  <a16:creationId xmlns:a16="http://schemas.microsoft.com/office/drawing/2014/main" id="{268701B8-B376-43FE-B7F2-878080FDF0E6}"/>
                </a:ext>
              </a:extLst>
            </p:cNvPr>
            <p:cNvSpPr>
              <a:spLocks/>
            </p:cNvSpPr>
            <p:nvPr userDrawn="1"/>
          </p:nvSpPr>
          <p:spPr bwMode="gray">
            <a:xfrm>
              <a:off x="206376"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6">
              <a:extLst>
                <a:ext uri="{FF2B5EF4-FFF2-40B4-BE49-F238E27FC236}">
                  <a16:creationId xmlns:a16="http://schemas.microsoft.com/office/drawing/2014/main" id="{A7BFF58C-823E-4991-AC39-EEE807FFA1E7}"/>
                </a:ext>
              </a:extLst>
            </p:cNvPr>
            <p:cNvSpPr>
              <a:spLocks/>
            </p:cNvSpPr>
            <p:nvPr userDrawn="1"/>
          </p:nvSpPr>
          <p:spPr bwMode="gray">
            <a:xfrm>
              <a:off x="2636838" y="-19050"/>
              <a:ext cx="2081213" cy="3760788"/>
            </a:xfrm>
            <a:custGeom>
              <a:avLst/>
              <a:gdLst>
                <a:gd name="T0" fmla="*/ 5775 w 5775"/>
                <a:gd name="T1" fmla="*/ 0 h 10440"/>
                <a:gd name="T2" fmla="*/ 60 w 5775"/>
                <a:gd name="T3" fmla="*/ 0 h 10440"/>
                <a:gd name="T4" fmla="*/ 60 w 5775"/>
                <a:gd name="T5" fmla="*/ 4939 h 10440"/>
                <a:gd name="T6" fmla="*/ 2799 w 5775"/>
                <a:gd name="T7" fmla="*/ 4939 h 10440"/>
                <a:gd name="T8" fmla="*/ 0 w 5775"/>
                <a:gd name="T9" fmla="*/ 7977 h 10440"/>
                <a:gd name="T10" fmla="*/ 1310 w 5775"/>
                <a:gd name="T11" fmla="*/ 10440 h 10440"/>
                <a:gd name="T12" fmla="*/ 5775 w 5775"/>
                <a:gd name="T13" fmla="*/ 4939 h 10440"/>
                <a:gd name="T14" fmla="*/ 5775 w 5775"/>
                <a:gd name="T15" fmla="*/ 0 h 10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5" h="10440">
                  <a:moveTo>
                    <a:pt x="5775" y="0"/>
                  </a:moveTo>
                  <a:lnTo>
                    <a:pt x="60" y="0"/>
                  </a:lnTo>
                  <a:lnTo>
                    <a:pt x="60" y="4939"/>
                  </a:lnTo>
                  <a:lnTo>
                    <a:pt x="2799" y="4939"/>
                  </a:lnTo>
                  <a:cubicBezTo>
                    <a:pt x="2690" y="6434"/>
                    <a:pt x="1640" y="7398"/>
                    <a:pt x="0" y="7977"/>
                  </a:cubicBezTo>
                  <a:lnTo>
                    <a:pt x="1310" y="10440"/>
                  </a:lnTo>
                  <a:cubicBezTo>
                    <a:pt x="3916" y="9363"/>
                    <a:pt x="5684" y="7549"/>
                    <a:pt x="5775" y="4939"/>
                  </a:cubicBezTo>
                  <a:lnTo>
                    <a:pt x="5775" y="0"/>
                  </a:lnTo>
                  <a:close/>
                </a:path>
              </a:pathLst>
            </a:custGeom>
            <a:solidFill>
              <a:srgbClr val="7C9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7" name="Alatunnisteen paikkamerkki 6">
            <a:extLst>
              <a:ext uri="{FF2B5EF4-FFF2-40B4-BE49-F238E27FC236}">
                <a16:creationId xmlns:a16="http://schemas.microsoft.com/office/drawing/2014/main" id="{239E982F-E5C4-4750-B82A-0622B3AA7839}"/>
              </a:ext>
            </a:extLst>
          </p:cNvPr>
          <p:cNvSpPr>
            <a:spLocks noGrp="1"/>
          </p:cNvSpPr>
          <p:nvPr userDrawn="1">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userDrawn="1">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967619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743A037A-3296-40C2-9074-84427B0EB2B2}"/>
              </a:ext>
              <a:ext uri="{C183D7F6-B498-43B3-948B-1728B52AA6E4}">
                <adec:decorative xmlns="" xmlns:adec="http://schemas.microsoft.com/office/drawing/2017/decorative" val="1"/>
              </a:ext>
            </a:extLst>
          </p:cNvPr>
          <p:cNvGrpSpPr>
            <a:grpSpLocks noChangeAspect="1"/>
          </p:cNvGrpSpPr>
          <p:nvPr userDrawn="1"/>
        </p:nvGrpSpPr>
        <p:grpSpPr bwMode="gray">
          <a:xfrm>
            <a:off x="5" y="0"/>
            <a:ext cx="3800369" cy="9144000"/>
            <a:chOff x="2724150" y="6350"/>
            <a:chExt cx="6743700" cy="6845301"/>
          </a:xfrm>
        </p:grpSpPr>
        <p:sp>
          <p:nvSpPr>
            <p:cNvPr id="15" name="Freeform 5">
              <a:extLst>
                <a:ext uri="{FF2B5EF4-FFF2-40B4-BE49-F238E27FC236}">
                  <a16:creationId xmlns:a16="http://schemas.microsoft.com/office/drawing/2014/main" id="{89334710-4573-413A-9371-58D53E964033}"/>
                </a:ext>
              </a:extLst>
            </p:cNvPr>
            <p:cNvSpPr>
              <a:spLocks/>
            </p:cNvSpPr>
            <p:nvPr userDrawn="1"/>
          </p:nvSpPr>
          <p:spPr bwMode="gray">
            <a:xfrm>
              <a:off x="2724150" y="6350"/>
              <a:ext cx="6743700" cy="6845300"/>
            </a:xfrm>
            <a:custGeom>
              <a:avLst/>
              <a:gdLst>
                <a:gd name="T0" fmla="*/ 37531 w 37531"/>
                <a:gd name="T1" fmla="*/ 38100 h 38100"/>
                <a:gd name="T2" fmla="*/ 35005 w 37531"/>
                <a:gd name="T3" fmla="*/ 29739 h 38100"/>
                <a:gd name="T4" fmla="*/ 37500 w 37531"/>
                <a:gd name="T5" fmla="*/ 0 h 38100"/>
                <a:gd name="T6" fmla="*/ 0 w 37531"/>
                <a:gd name="T7" fmla="*/ 0 h 38100"/>
                <a:gd name="T8" fmla="*/ 0 w 37531"/>
                <a:gd name="T9" fmla="*/ 38100 h 38100"/>
                <a:gd name="T10" fmla="*/ 37531 w 37531"/>
                <a:gd name="T11" fmla="*/ 38100 h 38100"/>
              </a:gdLst>
              <a:ahLst/>
              <a:cxnLst>
                <a:cxn ang="0">
                  <a:pos x="T0" y="T1"/>
                </a:cxn>
                <a:cxn ang="0">
                  <a:pos x="T2" y="T3"/>
                </a:cxn>
                <a:cxn ang="0">
                  <a:pos x="T4" y="T5"/>
                </a:cxn>
                <a:cxn ang="0">
                  <a:pos x="T6" y="T7"/>
                </a:cxn>
                <a:cxn ang="0">
                  <a:pos x="T8" y="T9"/>
                </a:cxn>
                <a:cxn ang="0">
                  <a:pos x="T10" y="T11"/>
                </a:cxn>
              </a:cxnLst>
              <a:rect l="0" t="0" r="r" b="b"/>
              <a:pathLst>
                <a:path w="37531" h="38100">
                  <a:moveTo>
                    <a:pt x="37531" y="38100"/>
                  </a:moveTo>
                  <a:cubicBezTo>
                    <a:pt x="36473" y="35432"/>
                    <a:pt x="35622" y="32640"/>
                    <a:pt x="35005" y="29739"/>
                  </a:cubicBezTo>
                  <a:cubicBezTo>
                    <a:pt x="32947" y="20093"/>
                    <a:pt x="33623" y="9779"/>
                    <a:pt x="37500" y="0"/>
                  </a:cubicBezTo>
                  <a:lnTo>
                    <a:pt x="0" y="0"/>
                  </a:lnTo>
                  <a:lnTo>
                    <a:pt x="0" y="38100"/>
                  </a:lnTo>
                  <a:lnTo>
                    <a:pt x="37531" y="3810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6" name="Freeform 6">
              <a:extLst>
                <a:ext uri="{FF2B5EF4-FFF2-40B4-BE49-F238E27FC236}">
                  <a16:creationId xmlns:a16="http://schemas.microsoft.com/office/drawing/2014/main" id="{F025CC1E-66FA-4412-98F7-D19894F2D9B2}"/>
                </a:ext>
              </a:extLst>
            </p:cNvPr>
            <p:cNvSpPr>
              <a:spLocks/>
            </p:cNvSpPr>
            <p:nvPr userDrawn="1"/>
          </p:nvSpPr>
          <p:spPr bwMode="gray">
            <a:xfrm>
              <a:off x="2724150" y="4011613"/>
              <a:ext cx="6443663" cy="2840038"/>
            </a:xfrm>
            <a:custGeom>
              <a:avLst/>
              <a:gdLst>
                <a:gd name="T0" fmla="*/ 35867 w 35867"/>
                <a:gd name="T1" fmla="*/ 15808 h 15808"/>
                <a:gd name="T2" fmla="*/ 0 w 35867"/>
                <a:gd name="T3" fmla="*/ 0 h 15808"/>
                <a:gd name="T4" fmla="*/ 0 w 35867"/>
                <a:gd name="T5" fmla="*/ 15808 h 15808"/>
                <a:gd name="T6" fmla="*/ 35867 w 35867"/>
                <a:gd name="T7" fmla="*/ 15808 h 15808"/>
              </a:gdLst>
              <a:ahLst/>
              <a:cxnLst>
                <a:cxn ang="0">
                  <a:pos x="T0" y="T1"/>
                </a:cxn>
                <a:cxn ang="0">
                  <a:pos x="T2" y="T3"/>
                </a:cxn>
                <a:cxn ang="0">
                  <a:pos x="T4" y="T5"/>
                </a:cxn>
                <a:cxn ang="0">
                  <a:pos x="T6" y="T7"/>
                </a:cxn>
              </a:cxnLst>
              <a:rect l="0" t="0" r="r" b="b"/>
              <a:pathLst>
                <a:path w="35867" h="15808">
                  <a:moveTo>
                    <a:pt x="35867" y="15808"/>
                  </a:moveTo>
                  <a:cubicBezTo>
                    <a:pt x="24829" y="8026"/>
                    <a:pt x="12618" y="2772"/>
                    <a:pt x="0" y="0"/>
                  </a:cubicBezTo>
                  <a:lnTo>
                    <a:pt x="0" y="15808"/>
                  </a:lnTo>
                  <a:lnTo>
                    <a:pt x="35867" y="15808"/>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6" y="1873255"/>
            <a:ext cx="2765357" cy="2410716"/>
          </a:xfrm>
        </p:spPr>
        <p:txBody>
          <a:bodyPr anchor="t" anchorCtr="0"/>
          <a:lstStyle>
            <a:lvl1pPr>
              <a:defRPr sz="3700">
                <a:solidFill>
                  <a:schemeClr val="bg1"/>
                </a:solidFill>
              </a:defRPr>
            </a:lvl1pPr>
          </a:lstStyle>
          <a:p>
            <a:r>
              <a:rPr lang="fi-FI" dirty="0"/>
              <a:t>Asianostosivu </a:t>
            </a:r>
            <a:br>
              <a:rPr lang="fi-FI" dirty="0"/>
            </a:br>
            <a:r>
              <a:rPr lang="fi-FI" dirty="0"/>
              <a:t>esityksen jäsentämiseen, 3 rivin otsikko</a:t>
            </a:r>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p:nvPr>
        </p:nvSpPr>
        <p:spPr>
          <a:xfrm>
            <a:off x="3967808" y="2019100"/>
            <a:ext cx="2620545" cy="5664000"/>
          </a:xfrm>
        </p:spPr>
        <p:txBody>
          <a:bodyPr/>
          <a:lstStyle>
            <a:lvl1pPr marL="269847" indent="-269847">
              <a:lnSpc>
                <a:spcPct val="95000"/>
              </a:lnSpc>
              <a:defRPr sz="2201"/>
            </a:lvl1pPr>
          </a:lstStyle>
          <a:p>
            <a:pPr lvl="0"/>
            <a:r>
              <a:rPr lang="fi-FI" smtClean="0"/>
              <a:t>Muokkaa tekstin perustyylejä</a:t>
            </a:r>
          </a:p>
        </p:txBody>
      </p:sp>
      <p:sp>
        <p:nvSpPr>
          <p:cNvPr id="20" name="Alatunnisteen paikkamerkki 19">
            <a:extLst>
              <a:ext uri="{FF2B5EF4-FFF2-40B4-BE49-F238E27FC236}">
                <a16:creationId xmlns:a16="http://schemas.microsoft.com/office/drawing/2014/main" id="{38A531D9-3794-4382-A4CC-D062827D85EE}"/>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21" name="Dian numeron paikkamerkki 20">
            <a:extLst>
              <a:ext uri="{FF2B5EF4-FFF2-40B4-BE49-F238E27FC236}">
                <a16:creationId xmlns:a16="http://schemas.microsoft.com/office/drawing/2014/main" id="{E9C40528-505B-4E57-81CB-FA8E7278B780}"/>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00405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Alatunnisteen paikkamerkki 7">
            <a:extLst>
              <a:ext uri="{FF2B5EF4-FFF2-40B4-BE49-F238E27FC236}">
                <a16:creationId xmlns:a16="http://schemas.microsoft.com/office/drawing/2014/main" id="{77F5A965-5012-417E-A4D7-9CB8DE3A3803}"/>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9" name="Dian numeron paikkamerkki 8">
            <a:extLst>
              <a:ext uri="{FF2B5EF4-FFF2-40B4-BE49-F238E27FC236}">
                <a16:creationId xmlns:a16="http://schemas.microsoft.com/office/drawing/2014/main" id="{D9E0DD3D-67FB-4C7B-917A-622EAB8FF858}"/>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339888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BF83FD59-B2EE-42A4-AC03-53869A1132E9}"/>
              </a:ext>
              <a:ext uri="{C183D7F6-B498-43B3-948B-1728B52AA6E4}">
                <adec:decorative xmlns="" xmlns:adec="http://schemas.microsoft.com/office/drawing/2017/decorative" val="1"/>
              </a:ext>
            </a:extLst>
          </p:cNvPr>
          <p:cNvGrpSpPr/>
          <p:nvPr userDrawn="1"/>
        </p:nvGrpSpPr>
        <p:grpSpPr bwMode="gray">
          <a:xfrm>
            <a:off x="2" y="0"/>
            <a:ext cx="6858675" cy="9144000"/>
            <a:chOff x="166688" y="158750"/>
            <a:chExt cx="12163425" cy="6845301"/>
          </a:xfrm>
        </p:grpSpPr>
        <p:sp>
          <p:nvSpPr>
            <p:cNvPr id="8" name="Freeform 5">
              <a:extLst>
                <a:ext uri="{FF2B5EF4-FFF2-40B4-BE49-F238E27FC236}">
                  <a16:creationId xmlns:a16="http://schemas.microsoft.com/office/drawing/2014/main" id="{52F1267F-7172-44B3-9A7E-906E5E4A0F87}"/>
                </a:ext>
              </a:extLst>
            </p:cNvPr>
            <p:cNvSpPr>
              <a:spLocks/>
            </p:cNvSpPr>
            <p:nvPr userDrawn="1"/>
          </p:nvSpPr>
          <p:spPr bwMode="gray">
            <a:xfrm>
              <a:off x="7885113" y="1652588"/>
              <a:ext cx="4445000" cy="5351463"/>
            </a:xfrm>
            <a:custGeom>
              <a:avLst/>
              <a:gdLst>
                <a:gd name="T0" fmla="*/ 24755 w 24755"/>
                <a:gd name="T1" fmla="*/ 0 h 29783"/>
                <a:gd name="T2" fmla="*/ 12889 w 24755"/>
                <a:gd name="T3" fmla="*/ 9835 h 29783"/>
                <a:gd name="T4" fmla="*/ 0 w 24755"/>
                <a:gd name="T5" fmla="*/ 29783 h 29783"/>
                <a:gd name="T6" fmla="*/ 24755 w 24755"/>
                <a:gd name="T7" fmla="*/ 29783 h 29783"/>
                <a:gd name="T8" fmla="*/ 24755 w 24755"/>
                <a:gd name="T9" fmla="*/ 0 h 29783"/>
              </a:gdLst>
              <a:ahLst/>
              <a:cxnLst>
                <a:cxn ang="0">
                  <a:pos x="T0" y="T1"/>
                </a:cxn>
                <a:cxn ang="0">
                  <a:pos x="T2" y="T3"/>
                </a:cxn>
                <a:cxn ang="0">
                  <a:pos x="T4" y="T5"/>
                </a:cxn>
                <a:cxn ang="0">
                  <a:pos x="T6" y="T7"/>
                </a:cxn>
                <a:cxn ang="0">
                  <a:pos x="T8" y="T9"/>
                </a:cxn>
              </a:cxnLst>
              <a:rect l="0" t="0" r="r" b="b"/>
              <a:pathLst>
                <a:path w="24755" h="29783">
                  <a:moveTo>
                    <a:pt x="24755" y="0"/>
                  </a:moveTo>
                  <a:cubicBezTo>
                    <a:pt x="20509" y="2731"/>
                    <a:pt x="16519" y="6009"/>
                    <a:pt x="12889" y="9835"/>
                  </a:cubicBezTo>
                  <a:cubicBezTo>
                    <a:pt x="7462" y="15544"/>
                    <a:pt x="3054" y="22280"/>
                    <a:pt x="0" y="29783"/>
                  </a:cubicBezTo>
                  <a:lnTo>
                    <a:pt x="24755" y="29783"/>
                  </a:lnTo>
                  <a:lnTo>
                    <a:pt x="24755"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9" name="Freeform 6">
              <a:extLst>
                <a:ext uri="{FF2B5EF4-FFF2-40B4-BE49-F238E27FC236}">
                  <a16:creationId xmlns:a16="http://schemas.microsoft.com/office/drawing/2014/main" id="{3FDD5063-1FA4-49AC-88A8-BBD3F6322368}"/>
                </a:ext>
              </a:extLst>
            </p:cNvPr>
            <p:cNvSpPr>
              <a:spLocks/>
            </p:cNvSpPr>
            <p:nvPr userDrawn="1"/>
          </p:nvSpPr>
          <p:spPr bwMode="gray">
            <a:xfrm>
              <a:off x="166688" y="2028825"/>
              <a:ext cx="12163425" cy="4975225"/>
            </a:xfrm>
            <a:custGeom>
              <a:avLst/>
              <a:gdLst>
                <a:gd name="T0" fmla="*/ 67733 w 67733"/>
                <a:gd name="T1" fmla="*/ 15074 h 27696"/>
                <a:gd name="T2" fmla="*/ 55867 w 67733"/>
                <a:gd name="T3" fmla="*/ 7748 h 27696"/>
                <a:gd name="T4" fmla="*/ 16534 w 67733"/>
                <a:gd name="T5" fmla="*/ 2570 h 27696"/>
                <a:gd name="T6" fmla="*/ 0 w 67733"/>
                <a:gd name="T7" fmla="*/ 8021 h 27696"/>
                <a:gd name="T8" fmla="*/ 0 w 67733"/>
                <a:gd name="T9" fmla="*/ 27696 h 27696"/>
                <a:gd name="T10" fmla="*/ 67733 w 67733"/>
                <a:gd name="T11" fmla="*/ 27696 h 27696"/>
                <a:gd name="T12" fmla="*/ 67733 w 67733"/>
                <a:gd name="T13" fmla="*/ 15074 h 27696"/>
              </a:gdLst>
              <a:ahLst/>
              <a:cxnLst>
                <a:cxn ang="0">
                  <a:pos x="T0" y="T1"/>
                </a:cxn>
                <a:cxn ang="0">
                  <a:pos x="T2" y="T3"/>
                </a:cxn>
                <a:cxn ang="0">
                  <a:pos x="T4" y="T5"/>
                </a:cxn>
                <a:cxn ang="0">
                  <a:pos x="T6" y="T7"/>
                </a:cxn>
                <a:cxn ang="0">
                  <a:pos x="T8" y="T9"/>
                </a:cxn>
                <a:cxn ang="0">
                  <a:pos x="T10" y="T11"/>
                </a:cxn>
                <a:cxn ang="0">
                  <a:pos x="T12" y="T13"/>
                </a:cxn>
              </a:cxnLst>
              <a:rect l="0" t="0" r="r" b="b"/>
              <a:pathLst>
                <a:path w="67733" h="27696">
                  <a:moveTo>
                    <a:pt x="67733" y="15074"/>
                  </a:moveTo>
                  <a:cubicBezTo>
                    <a:pt x="64127" y="12264"/>
                    <a:pt x="60164" y="9798"/>
                    <a:pt x="55867" y="7748"/>
                  </a:cubicBezTo>
                  <a:cubicBezTo>
                    <a:pt x="44048" y="2099"/>
                    <a:pt x="30400" y="0"/>
                    <a:pt x="16534" y="2570"/>
                  </a:cubicBezTo>
                  <a:cubicBezTo>
                    <a:pt x="10848" y="3619"/>
                    <a:pt x="5281" y="5438"/>
                    <a:pt x="0" y="8021"/>
                  </a:cubicBezTo>
                  <a:lnTo>
                    <a:pt x="0" y="27696"/>
                  </a:lnTo>
                  <a:lnTo>
                    <a:pt x="67733" y="27696"/>
                  </a:lnTo>
                  <a:lnTo>
                    <a:pt x="67733" y="1507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a:extLst>
                <a:ext uri="{FF2B5EF4-FFF2-40B4-BE49-F238E27FC236}">
                  <a16:creationId xmlns:a16="http://schemas.microsoft.com/office/drawing/2014/main" id="{7D958EC3-4B66-4A2A-814C-45DFD9E57F7E}"/>
                </a:ext>
              </a:extLst>
            </p:cNvPr>
            <p:cNvSpPr>
              <a:spLocks/>
            </p:cNvSpPr>
            <p:nvPr userDrawn="1"/>
          </p:nvSpPr>
          <p:spPr bwMode="gray">
            <a:xfrm>
              <a:off x="7748588" y="158750"/>
              <a:ext cx="3668713" cy="3260725"/>
            </a:xfrm>
            <a:custGeom>
              <a:avLst/>
              <a:gdLst>
                <a:gd name="T0" fmla="*/ 0 w 20424"/>
                <a:gd name="T1" fmla="*/ 0 h 18152"/>
                <a:gd name="T2" fmla="*/ 2651 w 20424"/>
                <a:gd name="T3" fmla="*/ 7721 h 18152"/>
                <a:gd name="T4" fmla="*/ 13643 w 20424"/>
                <a:gd name="T5" fmla="*/ 18152 h 18152"/>
                <a:gd name="T6" fmla="*/ 20167 w 20424"/>
                <a:gd name="T7" fmla="*/ 4475 h 18152"/>
                <a:gd name="T8" fmla="*/ 20347 w 20424"/>
                <a:gd name="T9" fmla="*/ 0 h 18152"/>
                <a:gd name="T10" fmla="*/ 0 w 20424"/>
                <a:gd name="T11" fmla="*/ 0 h 18152"/>
              </a:gdLst>
              <a:ahLst/>
              <a:cxnLst>
                <a:cxn ang="0">
                  <a:pos x="T0" y="T1"/>
                </a:cxn>
                <a:cxn ang="0">
                  <a:pos x="T2" y="T3"/>
                </a:cxn>
                <a:cxn ang="0">
                  <a:pos x="T4" y="T5"/>
                </a:cxn>
                <a:cxn ang="0">
                  <a:pos x="T6" y="T7"/>
                </a:cxn>
                <a:cxn ang="0">
                  <a:pos x="T8" y="T9"/>
                </a:cxn>
                <a:cxn ang="0">
                  <a:pos x="T10" y="T11"/>
                </a:cxn>
              </a:cxnLst>
              <a:rect l="0" t="0" r="r" b="b"/>
              <a:pathLst>
                <a:path w="20424" h="18152">
                  <a:moveTo>
                    <a:pt x="0" y="0"/>
                  </a:moveTo>
                  <a:cubicBezTo>
                    <a:pt x="433" y="2635"/>
                    <a:pt x="1305" y="5243"/>
                    <a:pt x="2651" y="7721"/>
                  </a:cubicBezTo>
                  <a:cubicBezTo>
                    <a:pt x="5035" y="12120"/>
                    <a:pt x="8781" y="15833"/>
                    <a:pt x="13643" y="18152"/>
                  </a:cubicBezTo>
                  <a:cubicBezTo>
                    <a:pt x="17090" y="14526"/>
                    <a:pt x="19464" y="9815"/>
                    <a:pt x="20167" y="4475"/>
                  </a:cubicBezTo>
                  <a:cubicBezTo>
                    <a:pt x="20362" y="2999"/>
                    <a:pt x="20424" y="1501"/>
                    <a:pt x="20347" y="0"/>
                  </a:cubicBezTo>
                  <a:lnTo>
                    <a:pt x="0" y="0"/>
                  </a:lnTo>
                  <a:close/>
                </a:path>
              </a:pathLst>
            </a:custGeom>
            <a:solidFill>
              <a:srgbClr val="E1E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2" name="Freeform 8">
              <a:extLst>
                <a:ext uri="{FF2B5EF4-FFF2-40B4-BE49-F238E27FC236}">
                  <a16:creationId xmlns:a16="http://schemas.microsoft.com/office/drawing/2014/main" id="{F647EA55-DBDB-4E2D-AD6D-F126CFACA5FC}"/>
                </a:ext>
              </a:extLst>
            </p:cNvPr>
            <p:cNvSpPr>
              <a:spLocks/>
            </p:cNvSpPr>
            <p:nvPr userDrawn="1"/>
          </p:nvSpPr>
          <p:spPr bwMode="gray">
            <a:xfrm>
              <a:off x="7885113" y="3419475"/>
              <a:ext cx="4445000" cy="3584575"/>
            </a:xfrm>
            <a:custGeom>
              <a:avLst/>
              <a:gdLst>
                <a:gd name="T0" fmla="*/ 24755 w 24755"/>
                <a:gd name="T1" fmla="*/ 7326 h 19948"/>
                <a:gd name="T2" fmla="*/ 12889 w 24755"/>
                <a:gd name="T3" fmla="*/ 0 h 19948"/>
                <a:gd name="T4" fmla="*/ 12889 w 24755"/>
                <a:gd name="T5" fmla="*/ 0 h 19948"/>
                <a:gd name="T6" fmla="*/ 12889 w 24755"/>
                <a:gd name="T7" fmla="*/ 0 h 19948"/>
                <a:gd name="T8" fmla="*/ 0 w 24755"/>
                <a:gd name="T9" fmla="*/ 19948 h 19948"/>
                <a:gd name="T10" fmla="*/ 24755 w 24755"/>
                <a:gd name="T11" fmla="*/ 19948 h 19948"/>
                <a:gd name="T12" fmla="*/ 24755 w 24755"/>
                <a:gd name="T13" fmla="*/ 7326 h 19948"/>
              </a:gdLst>
              <a:ahLst/>
              <a:cxnLst>
                <a:cxn ang="0">
                  <a:pos x="T0" y="T1"/>
                </a:cxn>
                <a:cxn ang="0">
                  <a:pos x="T2" y="T3"/>
                </a:cxn>
                <a:cxn ang="0">
                  <a:pos x="T4" y="T5"/>
                </a:cxn>
                <a:cxn ang="0">
                  <a:pos x="T6" y="T7"/>
                </a:cxn>
                <a:cxn ang="0">
                  <a:pos x="T8" y="T9"/>
                </a:cxn>
                <a:cxn ang="0">
                  <a:pos x="T10" y="T11"/>
                </a:cxn>
                <a:cxn ang="0">
                  <a:pos x="T12" y="T13"/>
                </a:cxn>
              </a:cxnLst>
              <a:rect l="0" t="0" r="r" b="b"/>
              <a:pathLst>
                <a:path w="24755" h="19948">
                  <a:moveTo>
                    <a:pt x="24755" y="7326"/>
                  </a:moveTo>
                  <a:cubicBezTo>
                    <a:pt x="21149" y="4516"/>
                    <a:pt x="17186" y="2050"/>
                    <a:pt x="12889" y="0"/>
                  </a:cubicBezTo>
                  <a:cubicBezTo>
                    <a:pt x="12889" y="0"/>
                    <a:pt x="12889" y="0"/>
                    <a:pt x="12889" y="0"/>
                  </a:cubicBezTo>
                  <a:cubicBezTo>
                    <a:pt x="12889" y="0"/>
                    <a:pt x="12889" y="0"/>
                    <a:pt x="12889" y="0"/>
                  </a:cubicBezTo>
                  <a:cubicBezTo>
                    <a:pt x="7462" y="5709"/>
                    <a:pt x="3054" y="12445"/>
                    <a:pt x="0" y="19948"/>
                  </a:cubicBezTo>
                  <a:lnTo>
                    <a:pt x="24755" y="19948"/>
                  </a:lnTo>
                  <a:lnTo>
                    <a:pt x="24755" y="7326"/>
                  </a:lnTo>
                  <a:close/>
                </a:path>
              </a:pathLst>
            </a:custGeom>
            <a:solidFill>
              <a:srgbClr val="213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9">
              <a:extLst>
                <a:ext uri="{FF2B5EF4-FFF2-40B4-BE49-F238E27FC236}">
                  <a16:creationId xmlns:a16="http://schemas.microsoft.com/office/drawing/2014/main" id="{24AB4DAC-943D-40D7-9EED-76F69D6845E8}"/>
                </a:ext>
              </a:extLst>
            </p:cNvPr>
            <p:cNvSpPr>
              <a:spLocks/>
            </p:cNvSpPr>
            <p:nvPr userDrawn="1"/>
          </p:nvSpPr>
          <p:spPr bwMode="gray">
            <a:xfrm>
              <a:off x="10199688" y="1652588"/>
              <a:ext cx="2130425" cy="2232025"/>
            </a:xfrm>
            <a:custGeom>
              <a:avLst/>
              <a:gdLst>
                <a:gd name="T0" fmla="*/ 11866 w 11866"/>
                <a:gd name="T1" fmla="*/ 0 h 12419"/>
                <a:gd name="T2" fmla="*/ 0 w 11866"/>
                <a:gd name="T3" fmla="*/ 9835 h 12419"/>
                <a:gd name="T4" fmla="*/ 0 w 11866"/>
                <a:gd name="T5" fmla="*/ 9835 h 12419"/>
                <a:gd name="T6" fmla="*/ 0 w 11866"/>
                <a:gd name="T7" fmla="*/ 9835 h 12419"/>
                <a:gd name="T8" fmla="*/ 11866 w 11866"/>
                <a:gd name="T9" fmla="*/ 12190 h 12419"/>
                <a:gd name="T10" fmla="*/ 11866 w 11866"/>
                <a:gd name="T11" fmla="*/ 0 h 12419"/>
              </a:gdLst>
              <a:ahLst/>
              <a:cxnLst>
                <a:cxn ang="0">
                  <a:pos x="T0" y="T1"/>
                </a:cxn>
                <a:cxn ang="0">
                  <a:pos x="T2" y="T3"/>
                </a:cxn>
                <a:cxn ang="0">
                  <a:pos x="T4" y="T5"/>
                </a:cxn>
                <a:cxn ang="0">
                  <a:pos x="T6" y="T7"/>
                </a:cxn>
                <a:cxn ang="0">
                  <a:pos x="T8" y="T9"/>
                </a:cxn>
                <a:cxn ang="0">
                  <a:pos x="T10" y="T11"/>
                </a:cxn>
              </a:cxnLst>
              <a:rect l="0" t="0" r="r" b="b"/>
              <a:pathLst>
                <a:path w="11866" h="12419">
                  <a:moveTo>
                    <a:pt x="11866" y="0"/>
                  </a:moveTo>
                  <a:cubicBezTo>
                    <a:pt x="7620" y="2731"/>
                    <a:pt x="3630" y="6009"/>
                    <a:pt x="0" y="9835"/>
                  </a:cubicBezTo>
                  <a:cubicBezTo>
                    <a:pt x="0" y="9835"/>
                    <a:pt x="0" y="9835"/>
                    <a:pt x="0" y="9835"/>
                  </a:cubicBezTo>
                  <a:cubicBezTo>
                    <a:pt x="0" y="9835"/>
                    <a:pt x="0" y="9835"/>
                    <a:pt x="0" y="9835"/>
                  </a:cubicBezTo>
                  <a:cubicBezTo>
                    <a:pt x="3613" y="11562"/>
                    <a:pt x="7674" y="12419"/>
                    <a:pt x="11866" y="12190"/>
                  </a:cubicBezTo>
                  <a:lnTo>
                    <a:pt x="11866" y="0"/>
                  </a:ln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4" name="Freeform 10">
              <a:extLst>
                <a:ext uri="{FF2B5EF4-FFF2-40B4-BE49-F238E27FC236}">
                  <a16:creationId xmlns:a16="http://schemas.microsoft.com/office/drawing/2014/main" id="{091207B8-FCA3-4AF6-8D9D-ED83A74F3C4F}"/>
                </a:ext>
              </a:extLst>
            </p:cNvPr>
            <p:cNvSpPr>
              <a:spLocks/>
            </p:cNvSpPr>
            <p:nvPr userDrawn="1"/>
          </p:nvSpPr>
          <p:spPr bwMode="gray">
            <a:xfrm>
              <a:off x="3136901" y="2028825"/>
              <a:ext cx="7062788" cy="2867025"/>
            </a:xfrm>
            <a:custGeom>
              <a:avLst/>
              <a:gdLst>
                <a:gd name="T0" fmla="*/ 0 w 39333"/>
                <a:gd name="T1" fmla="*/ 2570 h 15960"/>
                <a:gd name="T2" fmla="*/ 0 w 39333"/>
                <a:gd name="T3" fmla="*/ 2570 h 15960"/>
                <a:gd name="T4" fmla="*/ 10992 w 39333"/>
                <a:gd name="T5" fmla="*/ 13001 h 15960"/>
                <a:gd name="T6" fmla="*/ 26016 w 39333"/>
                <a:gd name="T7" fmla="*/ 14979 h 15960"/>
                <a:gd name="T8" fmla="*/ 39333 w 39333"/>
                <a:gd name="T9" fmla="*/ 7748 h 15960"/>
                <a:gd name="T10" fmla="*/ 39333 w 39333"/>
                <a:gd name="T11" fmla="*/ 7748 h 15960"/>
                <a:gd name="T12" fmla="*/ 39333 w 39333"/>
                <a:gd name="T13" fmla="*/ 7748 h 15960"/>
                <a:gd name="T14" fmla="*/ 0 w 39333"/>
                <a:gd name="T15" fmla="*/ 2570 h 15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333" h="15960">
                  <a:moveTo>
                    <a:pt x="0" y="2570"/>
                  </a:moveTo>
                  <a:cubicBezTo>
                    <a:pt x="0" y="2570"/>
                    <a:pt x="0" y="2570"/>
                    <a:pt x="0" y="2570"/>
                  </a:cubicBezTo>
                  <a:cubicBezTo>
                    <a:pt x="2384" y="6969"/>
                    <a:pt x="6130" y="10682"/>
                    <a:pt x="10992" y="13001"/>
                  </a:cubicBezTo>
                  <a:cubicBezTo>
                    <a:pt x="15506" y="15159"/>
                    <a:pt x="20720" y="15960"/>
                    <a:pt x="26016" y="14979"/>
                  </a:cubicBezTo>
                  <a:cubicBezTo>
                    <a:pt x="30936" y="14071"/>
                    <a:pt x="35625" y="11655"/>
                    <a:pt x="39333" y="7748"/>
                  </a:cubicBezTo>
                  <a:cubicBezTo>
                    <a:pt x="39333" y="7748"/>
                    <a:pt x="39333" y="7748"/>
                    <a:pt x="39333" y="7748"/>
                  </a:cubicBezTo>
                  <a:cubicBezTo>
                    <a:pt x="39333" y="7748"/>
                    <a:pt x="39333" y="7748"/>
                    <a:pt x="39333" y="7748"/>
                  </a:cubicBezTo>
                  <a:cubicBezTo>
                    <a:pt x="27514" y="2099"/>
                    <a:pt x="13866" y="0"/>
                    <a:pt x="0" y="2570"/>
                  </a:cubicBezTo>
                  <a:close/>
                </a:path>
              </a:pathLst>
            </a:custGeom>
            <a:solidFill>
              <a:srgbClr val="2E50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1158355" y="3995936"/>
            <a:ext cx="2506433" cy="2096512"/>
          </a:xfrm>
        </p:spPr>
        <p:txBody>
          <a:bodyPr anchor="b" anchorCtr="0"/>
          <a:lstStyle>
            <a:lvl1pPr>
              <a:defRPr sz="3700">
                <a:solidFill>
                  <a:schemeClr val="bg1"/>
                </a:solidFill>
              </a:defRPr>
            </a:lvl1pPr>
          </a:lstStyle>
          <a:p>
            <a:r>
              <a:rPr lang="fi-FI" dirty="0"/>
              <a:t>Lisää tähän kiitosteksti tai </a:t>
            </a:r>
            <a:r>
              <a:rPr lang="fi-FI" dirty="0" err="1"/>
              <a:t>lopetuskehoitus</a:t>
            </a:r>
            <a:endParaRPr lang="fi-FI" dirty="0"/>
          </a:p>
        </p:txBody>
      </p:sp>
      <p:sp>
        <p:nvSpPr>
          <p:cNvPr id="23" name="Tekstin paikkamerkki 22">
            <a:extLst>
              <a:ext uri="{FF2B5EF4-FFF2-40B4-BE49-F238E27FC236}">
                <a16:creationId xmlns:a16="http://schemas.microsoft.com/office/drawing/2014/main" id="{C91B202D-FB5A-4250-8735-81C439C51C42}"/>
              </a:ext>
            </a:extLst>
          </p:cNvPr>
          <p:cNvSpPr>
            <a:spLocks noGrp="1"/>
          </p:cNvSpPr>
          <p:nvPr>
            <p:ph type="body" sz="quarter" idx="13" hasCustomPrompt="1"/>
          </p:nvPr>
        </p:nvSpPr>
        <p:spPr>
          <a:xfrm>
            <a:off x="1158356" y="6430077"/>
            <a:ext cx="1258037" cy="998865"/>
          </a:xfrm>
        </p:spPr>
        <p:txBody>
          <a:bodyPr/>
          <a:lstStyle>
            <a:lvl1pPr marL="0" indent="0">
              <a:lnSpc>
                <a:spcPct val="110000"/>
              </a:lnSpc>
              <a:spcBef>
                <a:spcPts val="0"/>
              </a:spcBef>
              <a:buNone/>
              <a:defRPr sz="1300">
                <a:solidFill>
                  <a:schemeClr val="bg1"/>
                </a:solidFill>
              </a:defRPr>
            </a:lvl1pPr>
          </a:lstStyle>
          <a:p>
            <a:pPr lvl="0"/>
            <a:r>
              <a:rPr lang="es-ES" dirty="0"/>
              <a:t>etunimi.sukunimi@vm.fi </a:t>
            </a:r>
            <a:r>
              <a:rPr lang="es-ES" dirty="0" err="1"/>
              <a:t>Loremipsum</a:t>
            </a:r>
            <a:r>
              <a:rPr lang="es-ES" dirty="0"/>
              <a:t> dolores </a:t>
            </a:r>
            <a:r>
              <a:rPr lang="es-ES" dirty="0" err="1"/>
              <a:t>sitamet</a:t>
            </a:r>
            <a:r>
              <a:rPr lang="es-ES" dirty="0"/>
              <a:t> vm.fi</a:t>
            </a:r>
            <a:endParaRPr lang="fi-FI" dirty="0"/>
          </a:p>
        </p:txBody>
      </p:sp>
      <p:pic>
        <p:nvPicPr>
          <p:cNvPr id="15" name="Kuva 14">
            <a:extLst>
              <a:ext uri="{FF2B5EF4-FFF2-40B4-BE49-F238E27FC236}">
                <a16:creationId xmlns:a16="http://schemas.microsoft.com/office/drawing/2014/main" id="{6E19D34C-D51B-407C-A1A6-BB6CEEC5DDF8}"/>
              </a:ext>
              <a:ext uri="{C183D7F6-B498-43B3-948B-1728B52AA6E4}">
                <adec:decorative xmlns="" xmlns:adec="http://schemas.microsoft.com/office/drawing/2017/decorative" val="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384999" y="251019"/>
            <a:ext cx="3199462" cy="2486212"/>
          </a:xfrm>
          <a:prstGeom prst="rect">
            <a:avLst/>
          </a:prstGeom>
        </p:spPr>
      </p:pic>
    </p:spTree>
    <p:extLst>
      <p:ext uri="{BB962C8B-B14F-4D97-AF65-F5344CB8AC3E}">
        <p14:creationId xmlns:p14="http://schemas.microsoft.com/office/powerpoint/2010/main" val="884259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Osan ylätunniste kuvapaikka lila">
    <p:bg>
      <p:bgPr>
        <a:solidFill>
          <a:srgbClr val="A34E9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898E02-03EA-44E2-B2D3-D9317405701C}"/>
              </a:ext>
            </a:extLst>
          </p:cNvPr>
          <p:cNvSpPr>
            <a:spLocks noGrp="1"/>
          </p:cNvSpPr>
          <p:nvPr>
            <p:ph type="title" hasCustomPrompt="1"/>
          </p:nvPr>
        </p:nvSpPr>
        <p:spPr bwMode="white">
          <a:xfrm>
            <a:off x="461123" y="2928334"/>
            <a:ext cx="3615951" cy="2602737"/>
          </a:xfrm>
        </p:spPr>
        <p:txBody>
          <a:bodyPr anchor="t" anchorCtr="0"/>
          <a:lstStyle>
            <a:lvl1pPr>
              <a:defRPr sz="4100">
                <a:solidFill>
                  <a:schemeClr val="bg1"/>
                </a:solidFill>
              </a:defRPr>
            </a:lvl1pPr>
          </a:lstStyle>
          <a:p>
            <a:r>
              <a:rPr lang="fi-FI" dirty="0"/>
              <a:t>Kuvallinen väliotsikkosivu </a:t>
            </a:r>
            <a:br>
              <a:rPr lang="fi-FI" dirty="0"/>
            </a:br>
            <a:r>
              <a:rPr lang="fi-FI" dirty="0"/>
              <a:t>esityksen jäsentämiseen, </a:t>
            </a:r>
            <a:br>
              <a:rPr lang="fi-FI" dirty="0"/>
            </a:br>
            <a:r>
              <a:rPr lang="fi-FI" dirty="0"/>
              <a:t>3 riviä tekstiä</a:t>
            </a:r>
          </a:p>
        </p:txBody>
      </p:sp>
      <p:sp>
        <p:nvSpPr>
          <p:cNvPr id="7" name="Alatunnisteen paikkamerkki 6">
            <a:extLst>
              <a:ext uri="{FF2B5EF4-FFF2-40B4-BE49-F238E27FC236}">
                <a16:creationId xmlns:a16="http://schemas.microsoft.com/office/drawing/2014/main" id="{239E982F-E5C4-4750-B82A-0622B3AA7839}"/>
              </a:ext>
            </a:extLst>
          </p:cNvPr>
          <p:cNvSpPr>
            <a:spLocks noGrp="1"/>
          </p:cNvSpPr>
          <p:nvPr>
            <p:ph type="ftr" sz="quarter" idx="11"/>
          </p:nvPr>
        </p:nvSpPr>
        <p:spPr bwMode="white"/>
        <p:txBody>
          <a:bodyPr/>
          <a:lstStyle>
            <a:lvl1pPr>
              <a:defRPr>
                <a:solidFill>
                  <a:srgbClr val="FFFFFF"/>
                </a:solidFill>
              </a:defRPr>
            </a:lvl1p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9AF1C7D1-8DB2-411A-8933-F5D3A01ADF9D}"/>
              </a:ext>
            </a:extLst>
          </p:cNvPr>
          <p:cNvSpPr>
            <a:spLocks noGrp="1"/>
          </p:cNvSpPr>
          <p:nvPr>
            <p:ph type="sldNum" sz="quarter" idx="12"/>
          </p:nvPr>
        </p:nvSpPr>
        <p:spPr bwMode="white"/>
        <p:txBody>
          <a:bodyPr/>
          <a:lstStyle>
            <a:lvl1pPr>
              <a:defRPr>
                <a:solidFill>
                  <a:srgbClr val="FFFFFF"/>
                </a:solidFill>
              </a:defRPr>
            </a:lvl1pPr>
          </a:lstStyle>
          <a:p>
            <a:fld id="{4BCCB783-365B-40E8-A1C9-91A9348041A5}" type="slidenum">
              <a:rPr lang="fi-FI" smtClean="0"/>
              <a:pPr/>
              <a:t>‹#›</a:t>
            </a:fld>
            <a:endParaRPr lang="fi-FI" dirty="0"/>
          </a:p>
        </p:txBody>
      </p:sp>
      <p:sp>
        <p:nvSpPr>
          <p:cNvPr id="20" name="Kuvan paikkamerkki 19">
            <a:extLst>
              <a:ext uri="{FF2B5EF4-FFF2-40B4-BE49-F238E27FC236}">
                <a16:creationId xmlns:a16="http://schemas.microsoft.com/office/drawing/2014/main" id="{8DB9BFF2-C31A-4614-8C44-870E61EDC78C}"/>
              </a:ext>
              <a:ext uri="{C183D7F6-B498-43B3-948B-1728B52AA6E4}">
                <adec:decorative xmlns="" xmlns:adec="http://schemas.microsoft.com/office/drawing/2017/decorative" val="1"/>
              </a:ext>
            </a:extLst>
          </p:cNvPr>
          <p:cNvSpPr>
            <a:spLocks noGrp="1"/>
          </p:cNvSpPr>
          <p:nvPr>
            <p:ph type="pic" sz="quarter" idx="13"/>
          </p:nvPr>
        </p:nvSpPr>
        <p:spPr>
          <a:xfrm>
            <a:off x="4558966" y="0"/>
            <a:ext cx="2299039" cy="9144000"/>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80" h="6858000">
                <a:moveTo>
                  <a:pt x="655475" y="0"/>
                </a:moveTo>
                <a:lnTo>
                  <a:pt x="4087180" y="0"/>
                </a:lnTo>
                <a:lnTo>
                  <a:pt x="4087180" y="6858000"/>
                </a:lnTo>
                <a:lnTo>
                  <a:pt x="655475" y="6858000"/>
                </a:lnTo>
                <a:cubicBezTo>
                  <a:pt x="198241" y="5579539"/>
                  <a:pt x="-1047" y="4538242"/>
                  <a:pt x="5" y="3405402"/>
                </a:cubicBezTo>
                <a:cubicBezTo>
                  <a:pt x="1057" y="2272562"/>
                  <a:pt x="220670" y="994916"/>
                  <a:pt x="655475" y="0"/>
                </a:cubicBezTo>
                <a:close/>
              </a:path>
            </a:pathLst>
          </a:custGeom>
          <a:solidFill>
            <a:schemeClr val="bg1"/>
          </a:solidFill>
        </p:spPr>
        <p:txBody>
          <a:bodyPr anchor="ctr" anchorCtr="0"/>
          <a:lstStyle>
            <a:lvl1pPr marL="0" indent="0" algn="ctr">
              <a:buNone/>
              <a:defRPr/>
            </a:lvl1pPr>
          </a:lstStyle>
          <a:p>
            <a:endParaRPr lang="fi-FI" dirty="0"/>
          </a:p>
        </p:txBody>
      </p:sp>
    </p:spTree>
    <p:extLst>
      <p:ext uri="{BB962C8B-B14F-4D97-AF65-F5344CB8AC3E}">
        <p14:creationId xmlns:p14="http://schemas.microsoft.com/office/powerpoint/2010/main" val="2397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i-FI" smtClean="0"/>
              <a:t>Muokkaa perustyyl. napsautt.</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D49059AF-4278-4D23-8718-3D3F4C1DE739}" type="datetimeFigureOut">
              <a:rPr lang="fi-FI" smtClean="0"/>
              <a:t>16.3.2022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2585354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D49059AF-4278-4D23-8718-3D3F4C1DE739}" type="datetimeFigureOut">
              <a:rPr lang="fi-FI" smtClean="0"/>
              <a:t>16.3.2022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7159883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i-FI" smtClean="0"/>
              <a:t>Muokkaa perustyyl. napsautt.</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D49059AF-4278-4D23-8718-3D3F4C1DE739}" type="datetimeFigureOut">
              <a:rPr lang="fi-FI" smtClean="0"/>
              <a:t>16.3.2022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40230005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D49059AF-4278-4D23-8718-3D3F4C1DE739}" type="datetimeFigureOut">
              <a:rPr lang="fi-FI" smtClean="0"/>
              <a:t>16.3.2022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3854174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4" name="Content Placeholder 3"/>
          <p:cNvSpPr>
            <a:spLocks noGrp="1"/>
          </p:cNvSpPr>
          <p:nvPr>
            <p:ph sz="half" idx="2"/>
          </p:nvPr>
        </p:nvSpPr>
        <p:spPr>
          <a:xfrm>
            <a:off x="472381" y="3340100"/>
            <a:ext cx="2901255" cy="491278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6" name="Content Placeholder 5"/>
          <p:cNvSpPr>
            <a:spLocks noGrp="1"/>
          </p:cNvSpPr>
          <p:nvPr>
            <p:ph sz="quarter" idx="4"/>
          </p:nvPr>
        </p:nvSpPr>
        <p:spPr>
          <a:xfrm>
            <a:off x="3471863" y="3340100"/>
            <a:ext cx="2915543" cy="491278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D49059AF-4278-4D23-8718-3D3F4C1DE739}" type="datetimeFigureOut">
              <a:rPr lang="fi-FI" smtClean="0"/>
              <a:t>16.3.2022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2065143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D49059AF-4278-4D23-8718-3D3F4C1DE739}" type="datetimeFigureOut">
              <a:rPr lang="fi-FI" smtClean="0"/>
              <a:t>16.3.2022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2556897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059AF-4278-4D23-8718-3D3F4C1DE739}" type="datetimeFigureOut">
              <a:rPr lang="fi-FI" smtClean="0"/>
              <a:t>16.3.2022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10824993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i-FI" smtClean="0"/>
              <a:t>Muokkaa perustyyl. napsautt.</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a:t>
            </a:r>
          </a:p>
        </p:txBody>
      </p:sp>
      <p:sp>
        <p:nvSpPr>
          <p:cNvPr id="5" name="Date Placeholder 4"/>
          <p:cNvSpPr>
            <a:spLocks noGrp="1"/>
          </p:cNvSpPr>
          <p:nvPr>
            <p:ph type="dt" sz="half" idx="10"/>
          </p:nvPr>
        </p:nvSpPr>
        <p:spPr/>
        <p:txBody>
          <a:bodyPr/>
          <a:lstStyle/>
          <a:p>
            <a:fld id="{D49059AF-4278-4D23-8718-3D3F4C1DE739}" type="datetimeFigureOut">
              <a:rPr lang="fi-FI" smtClean="0"/>
              <a:t>16.3.2022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233289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ot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Tekstisivu, yksipalstainen väliotsikolla.</a:t>
            </a:r>
          </a:p>
        </p:txBody>
      </p:sp>
      <p:sp>
        <p:nvSpPr>
          <p:cNvPr id="9" name="Tekstin paikkamerkki 8">
            <a:extLst>
              <a:ext uri="{FF2B5EF4-FFF2-40B4-BE49-F238E27FC236}">
                <a16:creationId xmlns:a16="http://schemas.microsoft.com/office/drawing/2014/main" id="{0904BD93-F0C4-4A6C-9010-5804694C7170}"/>
              </a:ext>
            </a:extLst>
          </p:cNvPr>
          <p:cNvSpPr>
            <a:spLocks noGrp="1"/>
          </p:cNvSpPr>
          <p:nvPr>
            <p:ph type="body" sz="quarter" idx="13" hasCustomPrompt="1"/>
          </p:nvPr>
        </p:nvSpPr>
        <p:spPr>
          <a:xfrm>
            <a:off x="439343" y="2344429"/>
            <a:ext cx="5946279" cy="595399"/>
          </a:xfrm>
        </p:spPr>
        <p:txBody>
          <a:bodyPr/>
          <a:lstStyle>
            <a:lvl1pPr marL="0" indent="0">
              <a:buNone/>
              <a:defRPr b="1"/>
            </a:lvl1pPr>
            <a:lvl2pPr marL="360323" indent="0">
              <a:buNone/>
              <a:defRPr/>
            </a:lvl2pPr>
          </a:lstStyle>
          <a:p>
            <a:pPr lvl="0"/>
            <a:r>
              <a:rPr lang="fi-FI" dirty="0"/>
              <a:t>Väliotsikko</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440056" y="3048007"/>
            <a:ext cx="5946458" cy="496634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Alatunnisteen paikkamerkki 7">
            <a:extLst>
              <a:ext uri="{FF2B5EF4-FFF2-40B4-BE49-F238E27FC236}">
                <a16:creationId xmlns:a16="http://schemas.microsoft.com/office/drawing/2014/main" id="{6ADF7489-4677-49C3-A1B0-538615DB3729}"/>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5CDDDB65-8BD7-43F3-A41C-27411B840544}"/>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712572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a:t>
            </a:r>
          </a:p>
        </p:txBody>
      </p:sp>
      <p:sp>
        <p:nvSpPr>
          <p:cNvPr id="5" name="Date Placeholder 4"/>
          <p:cNvSpPr>
            <a:spLocks noGrp="1"/>
          </p:cNvSpPr>
          <p:nvPr>
            <p:ph type="dt" sz="half" idx="10"/>
          </p:nvPr>
        </p:nvSpPr>
        <p:spPr/>
        <p:txBody>
          <a:bodyPr/>
          <a:lstStyle/>
          <a:p>
            <a:fld id="{D49059AF-4278-4D23-8718-3D3F4C1DE739}" type="datetimeFigureOut">
              <a:rPr lang="fi-FI" smtClean="0"/>
              <a:t>16.3.2022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2956334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D49059AF-4278-4D23-8718-3D3F4C1DE739}" type="datetimeFigureOut">
              <a:rPr lang="fi-FI" smtClean="0"/>
              <a:t>16.3.2022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15333795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D49059AF-4278-4D23-8718-3D3F4C1DE739}" type="datetimeFigureOut">
              <a:rPr lang="fi-FI" smtClean="0"/>
              <a:t>16.3.2022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023A9B1-8986-4C7C-A006-DD8B52431761}" type="slidenum">
              <a:rPr lang="fi-FI" smtClean="0"/>
              <a:t>‹#›</a:t>
            </a:fld>
            <a:endParaRPr lang="fi-FI"/>
          </a:p>
        </p:txBody>
      </p:sp>
    </p:spTree>
    <p:extLst>
      <p:ext uri="{BB962C8B-B14F-4D97-AF65-F5344CB8AC3E}">
        <p14:creationId xmlns:p14="http://schemas.microsoft.com/office/powerpoint/2010/main" val="31320043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8" y="791156"/>
            <a:ext cx="6390449" cy="101813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8" y="2048844"/>
            <a:ext cx="6390449" cy="6073600"/>
          </a:xfrm>
          <a:prstGeom prst="rect">
            <a:avLst/>
          </a:prstGeom>
        </p:spPr>
        <p:txBody>
          <a:bodyPr spcFirstLastPara="1" wrap="square" lIns="91425" tIns="91425" rIns="91425" bIns="91425" anchor="t" anchorCtr="0">
            <a:normAutofit/>
          </a:bodyPr>
          <a:lstStyle>
            <a:lvl1pPr marL="609519" lvl="0" indent="-457138">
              <a:spcBef>
                <a:spcPts val="0"/>
              </a:spcBef>
              <a:spcAft>
                <a:spcPts val="0"/>
              </a:spcAft>
              <a:buSzPts val="1800"/>
              <a:buChar char="●"/>
              <a:defRPr/>
            </a:lvl1pPr>
            <a:lvl2pPr marL="1219039" lvl="1" indent="-423279">
              <a:spcBef>
                <a:spcPts val="0"/>
              </a:spcBef>
              <a:spcAft>
                <a:spcPts val="0"/>
              </a:spcAft>
              <a:buSzPts val="1400"/>
              <a:buChar char="○"/>
              <a:defRPr/>
            </a:lvl2pPr>
            <a:lvl3pPr marL="1828557" lvl="2" indent="-423279">
              <a:spcBef>
                <a:spcPts val="0"/>
              </a:spcBef>
              <a:spcAft>
                <a:spcPts val="0"/>
              </a:spcAft>
              <a:buSzPts val="1400"/>
              <a:buChar char="■"/>
              <a:defRPr/>
            </a:lvl3pPr>
            <a:lvl4pPr marL="2438078" lvl="3" indent="-423279">
              <a:spcBef>
                <a:spcPts val="0"/>
              </a:spcBef>
              <a:spcAft>
                <a:spcPts val="0"/>
              </a:spcAft>
              <a:buSzPts val="1400"/>
              <a:buChar char="●"/>
              <a:defRPr/>
            </a:lvl4pPr>
            <a:lvl5pPr marL="3047601" lvl="4" indent="-423279">
              <a:spcBef>
                <a:spcPts val="0"/>
              </a:spcBef>
              <a:spcAft>
                <a:spcPts val="0"/>
              </a:spcAft>
              <a:buSzPts val="1400"/>
              <a:buChar char="○"/>
              <a:defRPr/>
            </a:lvl5pPr>
            <a:lvl6pPr marL="3657117" lvl="5" indent="-423279">
              <a:spcBef>
                <a:spcPts val="0"/>
              </a:spcBef>
              <a:spcAft>
                <a:spcPts val="0"/>
              </a:spcAft>
              <a:buSzPts val="1400"/>
              <a:buChar char="■"/>
              <a:defRPr/>
            </a:lvl6pPr>
            <a:lvl7pPr marL="4266636" lvl="6" indent="-423279">
              <a:spcBef>
                <a:spcPts val="0"/>
              </a:spcBef>
              <a:spcAft>
                <a:spcPts val="0"/>
              </a:spcAft>
              <a:buSzPts val="1400"/>
              <a:buChar char="●"/>
              <a:defRPr/>
            </a:lvl7pPr>
            <a:lvl8pPr marL="4876154" lvl="7" indent="-423279">
              <a:spcBef>
                <a:spcPts val="0"/>
              </a:spcBef>
              <a:spcAft>
                <a:spcPts val="0"/>
              </a:spcAft>
              <a:buSzPts val="1400"/>
              <a:buChar char="○"/>
              <a:defRPr/>
            </a:lvl8pPr>
            <a:lvl9pPr marL="5485676" lvl="8" indent="-423279">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8290164"/>
            <a:ext cx="411525" cy="6997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7715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kaksipalstainen.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439426" y="2352431"/>
            <a:ext cx="2900553" cy="5664000"/>
          </a:xfrm>
        </p:spPr>
        <p:txBody>
          <a:bodyPr/>
          <a:lstStyle>
            <a:lvl1pPr marL="269847" indent="-269847">
              <a:defRPr sz="2201"/>
            </a:lvl1pPr>
            <a:lvl2pPr marL="626996" indent="-266673">
              <a:defRPr/>
            </a:lvl2pPr>
          </a:lstStyle>
          <a:p>
            <a:pPr lvl="0"/>
            <a:r>
              <a:rPr lang="fi-FI" smtClean="0"/>
              <a:t>Muokkaa tekstin perustyylejä</a:t>
            </a:r>
          </a:p>
          <a:p>
            <a:pPr lvl="1"/>
            <a:r>
              <a:rPr lang="fi-FI" smtClean="0"/>
              <a:t>toinen taso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3468569" y="2352431"/>
            <a:ext cx="2917947" cy="5664000"/>
          </a:xfrm>
        </p:spPr>
        <p:txBody>
          <a:bodyPr/>
          <a:lstStyle>
            <a:lvl1pPr marL="269847" indent="-269847">
              <a:defRPr sz="2201"/>
            </a:lvl1pPr>
            <a:lvl2pPr marL="626996" indent="-266673">
              <a:defRPr/>
            </a:lvl2pPr>
          </a:lstStyle>
          <a:p>
            <a:pPr lvl="0"/>
            <a:r>
              <a:rPr lang="fi-FI" smtClean="0"/>
              <a:t>Muokkaa tekstin perustyylejä</a:t>
            </a:r>
          </a:p>
          <a:p>
            <a:pPr lvl="1"/>
            <a:r>
              <a:rPr lang="fi-FI" smtClean="0"/>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332686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F7C78-A52D-432E-ABE0-474D88E879DE}"/>
              </a:ext>
            </a:extLst>
          </p:cNvPr>
          <p:cNvSpPr>
            <a:spLocks noGrp="1"/>
          </p:cNvSpPr>
          <p:nvPr>
            <p:ph type="title" hasCustomPrompt="1"/>
          </p:nvPr>
        </p:nvSpPr>
        <p:spPr/>
        <p:txBody>
          <a:bodyPr/>
          <a:lstStyle>
            <a:lvl1pPr>
              <a:defRPr/>
            </a:lvl1pPr>
          </a:lstStyle>
          <a:p>
            <a:r>
              <a:rPr lang="fi-FI" dirty="0"/>
              <a:t>Tekstisivu, vertailu. </a:t>
            </a:r>
            <a:br>
              <a:rPr lang="fi-FI" dirty="0"/>
            </a:br>
            <a:r>
              <a:rPr lang="fi-FI" dirty="0"/>
              <a:t>Otsikon pituus korkeintaan kaksi riviä.</a:t>
            </a:r>
          </a:p>
        </p:txBody>
      </p:sp>
      <p:sp>
        <p:nvSpPr>
          <p:cNvPr id="7" name="Tekstin paikkamerkki 2">
            <a:extLst>
              <a:ext uri="{FF2B5EF4-FFF2-40B4-BE49-F238E27FC236}">
                <a16:creationId xmlns:a16="http://schemas.microsoft.com/office/drawing/2014/main" id="{CC5AFB07-741E-400C-B07F-CFAD1C24366E}"/>
              </a:ext>
            </a:extLst>
          </p:cNvPr>
          <p:cNvSpPr>
            <a:spLocks noGrp="1"/>
          </p:cNvSpPr>
          <p:nvPr>
            <p:ph type="body" idx="13" hasCustomPrompt="1"/>
          </p:nvPr>
        </p:nvSpPr>
        <p:spPr>
          <a:xfrm>
            <a:off x="439426" y="2352438"/>
            <a:ext cx="2900553" cy="491377"/>
          </a:xfrm>
        </p:spPr>
        <p:txBody>
          <a:bodyPr anchor="b"/>
          <a:lstStyle>
            <a:lvl1pPr marL="0" indent="0">
              <a:buNone/>
              <a:defRPr sz="2201" b="1"/>
            </a:lvl1pPr>
            <a:lvl2pPr marL="457153" indent="0">
              <a:buNone/>
              <a:defRPr sz="2000" b="1"/>
            </a:lvl2pPr>
            <a:lvl3pPr marL="914305" indent="0">
              <a:buNone/>
              <a:defRPr sz="1801" b="1"/>
            </a:lvl3pPr>
            <a:lvl4pPr marL="1371454" indent="0">
              <a:buNone/>
              <a:defRPr sz="1600" b="1"/>
            </a:lvl4pPr>
            <a:lvl5pPr marL="1828605" indent="0">
              <a:buNone/>
              <a:defRPr sz="1600" b="1"/>
            </a:lvl5pPr>
            <a:lvl6pPr marL="2285756" indent="0">
              <a:buNone/>
              <a:defRPr sz="1600" b="1"/>
            </a:lvl6pPr>
            <a:lvl7pPr marL="2742906" indent="0">
              <a:buNone/>
              <a:defRPr sz="1600" b="1"/>
            </a:lvl7pPr>
            <a:lvl8pPr marL="3200057" indent="0">
              <a:buNone/>
              <a:defRPr sz="1600" b="1"/>
            </a:lvl8pPr>
            <a:lvl9pPr marL="3657207" indent="0">
              <a:buNone/>
              <a:defRPr sz="1600" b="1"/>
            </a:lvl9pPr>
          </a:lstStyle>
          <a:p>
            <a:pPr lvl="0"/>
            <a:r>
              <a:rPr lang="fi-FI" dirty="0"/>
              <a:t>Pieni otsikko</a:t>
            </a:r>
          </a:p>
        </p:txBody>
      </p:sp>
      <p:sp>
        <p:nvSpPr>
          <p:cNvPr id="3" name="Sisällön paikkamerkki 2">
            <a:extLst>
              <a:ext uri="{FF2B5EF4-FFF2-40B4-BE49-F238E27FC236}">
                <a16:creationId xmlns:a16="http://schemas.microsoft.com/office/drawing/2014/main" id="{B888B6C4-5AF4-4DF4-8225-6AF58A983C64}"/>
              </a:ext>
            </a:extLst>
          </p:cNvPr>
          <p:cNvSpPr>
            <a:spLocks noGrp="1"/>
          </p:cNvSpPr>
          <p:nvPr>
            <p:ph sz="half" idx="1"/>
          </p:nvPr>
        </p:nvSpPr>
        <p:spPr>
          <a:xfrm>
            <a:off x="439426" y="2980269"/>
            <a:ext cx="2900553" cy="5036163"/>
          </a:xfrm>
        </p:spPr>
        <p:txBody>
          <a:bodyPr/>
          <a:lstStyle>
            <a:lvl1pPr marL="269847" indent="-269847">
              <a:defRPr sz="2201"/>
            </a:lvl1pPr>
            <a:lvl2pPr marL="626996" indent="-266673">
              <a:defRPr/>
            </a:lvl2pPr>
          </a:lstStyle>
          <a:p>
            <a:pPr lvl="0"/>
            <a:r>
              <a:rPr lang="fi-FI" smtClean="0"/>
              <a:t>Muokkaa tekstin perustyylejä</a:t>
            </a:r>
          </a:p>
          <a:p>
            <a:pPr lvl="1"/>
            <a:r>
              <a:rPr lang="fi-FI" smtClean="0"/>
              <a:t>toinen taso</a:t>
            </a:r>
          </a:p>
        </p:txBody>
      </p:sp>
      <p:sp>
        <p:nvSpPr>
          <p:cNvPr id="8" name="Tekstin paikkamerkki 4">
            <a:extLst>
              <a:ext uri="{FF2B5EF4-FFF2-40B4-BE49-F238E27FC236}">
                <a16:creationId xmlns:a16="http://schemas.microsoft.com/office/drawing/2014/main" id="{FE13A6AE-0F0A-413E-AE09-F64745829C86}"/>
              </a:ext>
            </a:extLst>
          </p:cNvPr>
          <p:cNvSpPr>
            <a:spLocks noGrp="1"/>
          </p:cNvSpPr>
          <p:nvPr>
            <p:ph type="body" sz="quarter" idx="3" hasCustomPrompt="1"/>
          </p:nvPr>
        </p:nvSpPr>
        <p:spPr>
          <a:xfrm>
            <a:off x="3471867" y="2352438"/>
            <a:ext cx="2915543" cy="491377"/>
          </a:xfrm>
        </p:spPr>
        <p:txBody>
          <a:bodyPr anchor="b"/>
          <a:lstStyle>
            <a:lvl1pPr marL="0" indent="0">
              <a:buNone/>
              <a:defRPr sz="2201" b="1"/>
            </a:lvl1pPr>
            <a:lvl2pPr marL="457153" indent="0">
              <a:buNone/>
              <a:defRPr sz="2000" b="1"/>
            </a:lvl2pPr>
            <a:lvl3pPr marL="914305" indent="0">
              <a:buNone/>
              <a:defRPr sz="1801" b="1"/>
            </a:lvl3pPr>
            <a:lvl4pPr marL="1371454" indent="0">
              <a:buNone/>
              <a:defRPr sz="1600" b="1"/>
            </a:lvl4pPr>
            <a:lvl5pPr marL="1828605" indent="0">
              <a:buNone/>
              <a:defRPr sz="1600" b="1"/>
            </a:lvl5pPr>
            <a:lvl6pPr marL="2285756" indent="0">
              <a:buNone/>
              <a:defRPr sz="1600" b="1"/>
            </a:lvl6pPr>
            <a:lvl7pPr marL="2742906" indent="0">
              <a:buNone/>
              <a:defRPr sz="1600" b="1"/>
            </a:lvl7pPr>
            <a:lvl8pPr marL="3200057" indent="0">
              <a:buNone/>
              <a:defRPr sz="1600" b="1"/>
            </a:lvl8pPr>
            <a:lvl9pPr marL="3657207" indent="0">
              <a:buNone/>
              <a:defRPr sz="1600" b="1"/>
            </a:lvl9pPr>
          </a:lstStyle>
          <a:p>
            <a:pPr lvl="0"/>
            <a:r>
              <a:rPr lang="fi-FI" dirty="0"/>
              <a:t>Pieni otsikko</a:t>
            </a:r>
          </a:p>
        </p:txBody>
      </p:sp>
      <p:sp>
        <p:nvSpPr>
          <p:cNvPr id="4" name="Sisällön paikkamerkki 3">
            <a:extLst>
              <a:ext uri="{FF2B5EF4-FFF2-40B4-BE49-F238E27FC236}">
                <a16:creationId xmlns:a16="http://schemas.microsoft.com/office/drawing/2014/main" id="{6C8DAA36-9661-453A-88FF-C63D5A3970AB}"/>
              </a:ext>
            </a:extLst>
          </p:cNvPr>
          <p:cNvSpPr>
            <a:spLocks noGrp="1"/>
          </p:cNvSpPr>
          <p:nvPr>
            <p:ph sz="half" idx="2"/>
          </p:nvPr>
        </p:nvSpPr>
        <p:spPr>
          <a:xfrm>
            <a:off x="3468569" y="2980269"/>
            <a:ext cx="2917947" cy="5036163"/>
          </a:xfrm>
        </p:spPr>
        <p:txBody>
          <a:bodyPr/>
          <a:lstStyle>
            <a:lvl1pPr marL="269847" indent="-269847">
              <a:defRPr sz="2201"/>
            </a:lvl1pPr>
            <a:lvl2pPr marL="626996" indent="-266673">
              <a:defRPr/>
            </a:lvl2pPr>
          </a:lstStyle>
          <a:p>
            <a:pPr lvl="0"/>
            <a:r>
              <a:rPr lang="fi-FI" smtClean="0"/>
              <a:t>Muokkaa tekstin perustyylejä</a:t>
            </a:r>
          </a:p>
          <a:p>
            <a:pPr lvl="1"/>
            <a:r>
              <a:rPr lang="fi-FI" smtClean="0"/>
              <a:t>toinen taso</a:t>
            </a:r>
          </a:p>
        </p:txBody>
      </p:sp>
      <p:sp>
        <p:nvSpPr>
          <p:cNvPr id="9" name="Alatunnisteen paikkamerkki 8">
            <a:extLst>
              <a:ext uri="{FF2B5EF4-FFF2-40B4-BE49-F238E27FC236}">
                <a16:creationId xmlns:a16="http://schemas.microsoft.com/office/drawing/2014/main" id="{09FAA0A5-DDF1-43F9-A865-72A7FE3F7F64}"/>
              </a:ext>
            </a:extLst>
          </p:cNvPr>
          <p:cNvSpPr>
            <a:spLocks noGrp="1"/>
          </p:cNvSpPr>
          <p:nvPr>
            <p:ph type="ftr" sz="quarter" idx="11"/>
          </p:nvPr>
        </p:nvSpPr>
        <p:spPr/>
        <p:txBody>
          <a:bodyPr/>
          <a:lstStyle/>
          <a:p>
            <a:pPr algn="l"/>
            <a:r>
              <a:rPr lang="fi-FI"/>
              <a:t>Aihe/otsikkoteksti Arial Regular lorem ipsum dolores</a:t>
            </a:r>
            <a:endParaRPr lang="fi-FI" dirty="0"/>
          </a:p>
        </p:txBody>
      </p:sp>
      <p:sp>
        <p:nvSpPr>
          <p:cNvPr id="10" name="Dian numeron paikkamerkki 9">
            <a:extLst>
              <a:ext uri="{FF2B5EF4-FFF2-40B4-BE49-F238E27FC236}">
                <a16:creationId xmlns:a16="http://schemas.microsoft.com/office/drawing/2014/main" id="{4C134378-0675-4F71-B293-32F7DBD6E443}"/>
              </a:ext>
            </a:extLst>
          </p:cNvPr>
          <p:cNvSpPr>
            <a:spLocks noGrp="1"/>
          </p:cNvSpPr>
          <p:nvPr>
            <p:ph type="sldNum" sz="quarter" idx="12"/>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108637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30CA868-3E6E-4D0A-9513-AB5294AD3AA6}"/>
              </a:ext>
            </a:extLst>
          </p:cNvPr>
          <p:cNvSpPr>
            <a:spLocks noGrp="1"/>
          </p:cNvSpPr>
          <p:nvPr>
            <p:ph type="title" hasCustomPrompt="1"/>
          </p:nvPr>
        </p:nvSpPr>
        <p:spPr/>
        <p:txBody>
          <a:bodyPr/>
          <a:lstStyle>
            <a:lvl1pPr>
              <a:defRPr/>
            </a:lvl1pPr>
          </a:lstStyle>
          <a:p>
            <a:r>
              <a:rPr lang="fi-FI" dirty="0"/>
              <a:t>Grafiikkasivu, kuva ja tekstitiivistelmä vierekkäin.</a:t>
            </a:r>
          </a:p>
        </p:txBody>
      </p:sp>
      <p:sp>
        <p:nvSpPr>
          <p:cNvPr id="3" name="Sisällön paikkamerkki 2">
            <a:extLst>
              <a:ext uri="{FF2B5EF4-FFF2-40B4-BE49-F238E27FC236}">
                <a16:creationId xmlns:a16="http://schemas.microsoft.com/office/drawing/2014/main" id="{CEA7B6C4-99CF-45B0-9979-1EA10BFE399C}"/>
              </a:ext>
            </a:extLst>
          </p:cNvPr>
          <p:cNvSpPr>
            <a:spLocks noGrp="1"/>
          </p:cNvSpPr>
          <p:nvPr>
            <p:ph idx="1"/>
          </p:nvPr>
        </p:nvSpPr>
        <p:spPr>
          <a:xfrm>
            <a:off x="440055" y="2350348"/>
            <a:ext cx="3467712" cy="5664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Tekstin paikkamerkki 22">
            <a:extLst>
              <a:ext uri="{FF2B5EF4-FFF2-40B4-BE49-F238E27FC236}">
                <a16:creationId xmlns:a16="http://schemas.microsoft.com/office/drawing/2014/main" id="{3031A60E-285E-4799-8337-B7C931123A4A}"/>
              </a:ext>
            </a:extLst>
          </p:cNvPr>
          <p:cNvSpPr>
            <a:spLocks noGrp="1"/>
          </p:cNvSpPr>
          <p:nvPr>
            <p:ph type="body" sz="quarter" idx="13"/>
          </p:nvPr>
        </p:nvSpPr>
        <p:spPr>
          <a:xfrm>
            <a:off x="4177418" y="2613331"/>
            <a:ext cx="2410935" cy="5069769"/>
          </a:xfrm>
        </p:spPr>
        <p:txBody>
          <a:bodyPr/>
          <a:lstStyle>
            <a:lvl1pPr marL="269847" indent="-269847">
              <a:lnSpc>
                <a:spcPct val="95000"/>
              </a:lnSpc>
              <a:defRPr sz="1900"/>
            </a:lvl1pPr>
          </a:lstStyle>
          <a:p>
            <a:pPr lvl="0"/>
            <a:r>
              <a:rPr lang="fi-FI" smtClean="0"/>
              <a:t>Muokkaa tekstin perustyylejä</a:t>
            </a:r>
          </a:p>
        </p:txBody>
      </p:sp>
      <p:sp>
        <p:nvSpPr>
          <p:cNvPr id="11" name="Alatunnisteen paikkamerkki 10">
            <a:extLst>
              <a:ext uri="{FF2B5EF4-FFF2-40B4-BE49-F238E27FC236}">
                <a16:creationId xmlns:a16="http://schemas.microsoft.com/office/drawing/2014/main" id="{CD9B7E4D-B77A-4CF1-B584-356F4C4B32D8}"/>
              </a:ext>
            </a:extLst>
          </p:cNvPr>
          <p:cNvSpPr>
            <a:spLocks noGrp="1"/>
          </p:cNvSpPr>
          <p:nvPr>
            <p:ph type="ftr" sz="quarter" idx="15"/>
          </p:nvPr>
        </p:nvSpPr>
        <p:spPr/>
        <p:txBody>
          <a:bodyPr/>
          <a:lstStyle/>
          <a:p>
            <a:pPr algn="l"/>
            <a:r>
              <a:rPr lang="fi-FI"/>
              <a:t>Aihe/otsikkoteksti Arial Regular lorem ipsum dolores</a:t>
            </a:r>
            <a:endParaRPr lang="fi-FI" dirty="0"/>
          </a:p>
        </p:txBody>
      </p:sp>
      <p:sp>
        <p:nvSpPr>
          <p:cNvPr id="12" name="Dian numeron paikkamerkki 11">
            <a:extLst>
              <a:ext uri="{FF2B5EF4-FFF2-40B4-BE49-F238E27FC236}">
                <a16:creationId xmlns:a16="http://schemas.microsoft.com/office/drawing/2014/main" id="{9B664EFA-778C-4D9B-A7A3-46CB8D5370B3}"/>
              </a:ext>
            </a:extLst>
          </p:cNvPr>
          <p:cNvSpPr>
            <a:spLocks noGrp="1"/>
          </p:cNvSpPr>
          <p:nvPr>
            <p:ph type="sldNum" sz="quarter" idx="16"/>
          </p:nvPr>
        </p:nvSpPr>
        <p:spPr/>
        <p:txBody>
          <a:body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88329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1.jpe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3.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B813CEF-66CE-41A6-9589-6FF5AB746687}"/>
              </a:ext>
            </a:extLst>
          </p:cNvPr>
          <p:cNvSpPr>
            <a:spLocks noGrp="1"/>
          </p:cNvSpPr>
          <p:nvPr>
            <p:ph type="title"/>
          </p:nvPr>
        </p:nvSpPr>
        <p:spPr>
          <a:xfrm>
            <a:off x="440056" y="408006"/>
            <a:ext cx="5946458" cy="1767417"/>
          </a:xfrm>
          <a:prstGeom prst="rect">
            <a:avLst/>
          </a:prstGeom>
        </p:spPr>
        <p:txBody>
          <a:bodyPr vert="horz" lIns="0" tIns="0" rIns="0" bIns="0" rtlCol="0" anchor="ctr">
            <a:noAutofit/>
          </a:bodyPr>
          <a:lstStyle/>
          <a:p>
            <a:r>
              <a:rPr lang="fi-FI" noProof="0"/>
              <a:t>Muokkaa ots. perustyyl. napsautt.</a:t>
            </a:r>
          </a:p>
        </p:txBody>
      </p:sp>
      <p:sp>
        <p:nvSpPr>
          <p:cNvPr id="3" name="Tekstin paikkamerkki 2">
            <a:extLst>
              <a:ext uri="{FF2B5EF4-FFF2-40B4-BE49-F238E27FC236}">
                <a16:creationId xmlns:a16="http://schemas.microsoft.com/office/drawing/2014/main" id="{7D603C59-5B66-4F64-93F3-1F4DFBEE6E5F}"/>
              </a:ext>
            </a:extLst>
          </p:cNvPr>
          <p:cNvSpPr>
            <a:spLocks noGrp="1"/>
          </p:cNvSpPr>
          <p:nvPr>
            <p:ph type="body" idx="1"/>
          </p:nvPr>
        </p:nvSpPr>
        <p:spPr>
          <a:xfrm>
            <a:off x="440056" y="2350348"/>
            <a:ext cx="5946458" cy="5664000"/>
          </a:xfrm>
          <a:prstGeom prst="rect">
            <a:avLst/>
          </a:prstGeom>
        </p:spPr>
        <p:txBody>
          <a:bodyPr vert="horz" lIns="0" tIns="0" rIns="0" bIns="0" rtlCol="0">
            <a:no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4D131FDA-8F15-4702-ABF9-690082056A91}"/>
              </a:ext>
            </a:extLst>
          </p:cNvPr>
          <p:cNvSpPr>
            <a:spLocks noGrp="1"/>
          </p:cNvSpPr>
          <p:nvPr>
            <p:ph type="dt" sz="half" idx="2"/>
          </p:nvPr>
        </p:nvSpPr>
        <p:spPr>
          <a:xfrm>
            <a:off x="3569021" y="8604448"/>
            <a:ext cx="567747" cy="304800"/>
          </a:xfrm>
          <a:prstGeom prst="rect">
            <a:avLst/>
          </a:prstGeom>
        </p:spPr>
        <p:txBody>
          <a:bodyPr vert="horz" lIns="0" tIns="0" rIns="0" bIns="0" rtlCol="0" anchor="ctr">
            <a:noAutofit/>
          </a:bodyPr>
          <a:lstStyle>
            <a:lvl1pPr algn="l">
              <a:defRPr sz="900">
                <a:solidFill>
                  <a:schemeClr val="tx2"/>
                </a:solidFill>
              </a:defRPr>
            </a:lvl1pPr>
          </a:lstStyle>
          <a:p>
            <a:endParaRPr lang="fi-FI" noProof="0" dirty="0"/>
          </a:p>
        </p:txBody>
      </p:sp>
      <p:sp>
        <p:nvSpPr>
          <p:cNvPr id="5" name="Alatunnisteen paikkamerkki 4">
            <a:extLst>
              <a:ext uri="{FF2B5EF4-FFF2-40B4-BE49-F238E27FC236}">
                <a16:creationId xmlns:a16="http://schemas.microsoft.com/office/drawing/2014/main" id="{26B6AA8B-3D61-4AA5-84FF-FE178AE4F2BA}"/>
              </a:ext>
            </a:extLst>
          </p:cNvPr>
          <p:cNvSpPr>
            <a:spLocks noGrp="1"/>
          </p:cNvSpPr>
          <p:nvPr>
            <p:ph type="ftr" sz="quarter" idx="3"/>
          </p:nvPr>
        </p:nvSpPr>
        <p:spPr>
          <a:xfrm>
            <a:off x="657227" y="8604448"/>
            <a:ext cx="2314575" cy="304800"/>
          </a:xfrm>
          <a:prstGeom prst="rect">
            <a:avLst/>
          </a:prstGeom>
        </p:spPr>
        <p:txBody>
          <a:bodyPr vert="horz" lIns="0" tIns="0" rIns="0" bIns="0" rtlCol="0" anchor="ctr">
            <a:noAutofit/>
          </a:bodyPr>
          <a:lstStyle>
            <a:lvl1pPr algn="ctr">
              <a:defRPr sz="900">
                <a:solidFill>
                  <a:schemeClr val="tx2"/>
                </a:solidFill>
              </a:defRPr>
            </a:lvl1pPr>
          </a:lstStyle>
          <a:p>
            <a:pPr algn="l"/>
            <a:r>
              <a:rPr lang="fi-FI" dirty="0"/>
              <a:t>Aihe/otsikkoteksti </a:t>
            </a:r>
            <a:r>
              <a:rPr lang="fi-FI" dirty="0" err="1"/>
              <a:t>Arial</a:t>
            </a:r>
            <a:r>
              <a:rPr lang="fi-FI" dirty="0"/>
              <a:t> </a:t>
            </a:r>
            <a:r>
              <a:rPr lang="fi-FI" dirty="0" err="1"/>
              <a:t>Regular</a:t>
            </a:r>
            <a:r>
              <a:rPr lang="fi-FI" dirty="0"/>
              <a:t> </a:t>
            </a:r>
            <a:r>
              <a:rPr lang="fi-FI" dirty="0" err="1"/>
              <a:t>lorem</a:t>
            </a:r>
            <a:r>
              <a:rPr lang="fi-FI" dirty="0"/>
              <a:t> </a:t>
            </a:r>
            <a:r>
              <a:rPr lang="fi-FI" dirty="0" err="1"/>
              <a:t>ipsum</a:t>
            </a:r>
            <a:r>
              <a:rPr lang="fi-FI" dirty="0"/>
              <a:t> </a:t>
            </a:r>
            <a:r>
              <a:rPr lang="fi-FI" dirty="0" err="1"/>
              <a:t>dolores</a:t>
            </a:r>
            <a:endParaRPr lang="fi-FI" dirty="0"/>
          </a:p>
        </p:txBody>
      </p:sp>
      <p:sp>
        <p:nvSpPr>
          <p:cNvPr id="6" name="Dian numeron paikkamerkki 5">
            <a:extLst>
              <a:ext uri="{FF2B5EF4-FFF2-40B4-BE49-F238E27FC236}">
                <a16:creationId xmlns:a16="http://schemas.microsoft.com/office/drawing/2014/main" id="{8D84F219-5BCC-4F1C-B213-2C1F4342BEF7}"/>
              </a:ext>
            </a:extLst>
          </p:cNvPr>
          <p:cNvSpPr>
            <a:spLocks noGrp="1"/>
          </p:cNvSpPr>
          <p:nvPr>
            <p:ph type="sldNum" sz="quarter" idx="4"/>
          </p:nvPr>
        </p:nvSpPr>
        <p:spPr>
          <a:xfrm>
            <a:off x="439428" y="8604448"/>
            <a:ext cx="206369" cy="304800"/>
          </a:xfrm>
          <a:prstGeom prst="rect">
            <a:avLst/>
          </a:prstGeom>
        </p:spPr>
        <p:txBody>
          <a:bodyPr vert="horz" lIns="0" tIns="0" rIns="0" bIns="0" rtlCol="0" anchor="ctr">
            <a:noAutofit/>
          </a:bodyPr>
          <a:lstStyle>
            <a:lvl1pPr algn="l">
              <a:defRPr sz="900">
                <a:solidFill>
                  <a:schemeClr val="tx2"/>
                </a:solidFill>
              </a:defRPr>
            </a:lvl1pPr>
          </a:lstStyle>
          <a:p>
            <a:fld id="{4BCCB783-365B-40E8-A1C9-91A9348041A5}" type="slidenum">
              <a:rPr lang="fi-FI" smtClean="0"/>
              <a:pPr/>
              <a:t>‹#›</a:t>
            </a:fld>
            <a:endParaRPr lang="fi-FI" dirty="0"/>
          </a:p>
        </p:txBody>
      </p:sp>
      <p:pic>
        <p:nvPicPr>
          <p:cNvPr id="8" name="Kuva 7">
            <a:extLst>
              <a:ext uri="{FF2B5EF4-FFF2-40B4-BE49-F238E27FC236}">
                <a16:creationId xmlns:a16="http://schemas.microsoft.com/office/drawing/2014/main" id="{74FCF417-30B6-4F05-9607-5A03685BD2C7}"/>
              </a:ext>
              <a:ext uri="{C183D7F6-B498-43B3-948B-1728B52AA6E4}">
                <adec:decorative xmlns:adec="http://schemas.microsoft.com/office/drawing/2017/decorative" xmlns="" val="1"/>
              </a:ext>
            </a:extLst>
          </p:cNvPr>
          <p:cNvPicPr>
            <a:picLocks noChangeAspect="1"/>
          </p:cNvPicPr>
          <p:nvPr userDrawn="1"/>
        </p:nvPicPr>
        <p:blipFill>
          <a:blip r:embed="rId27" cstate="print">
            <a:alphaModFix/>
            <a:extLst>
              <a:ext uri="{28A0092B-C50C-407E-A947-70E740481C1C}">
                <a14:useLocalDpi xmlns:a14="http://schemas.microsoft.com/office/drawing/2010/main" val="0"/>
              </a:ext>
            </a:extLst>
          </a:blip>
          <a:stretch>
            <a:fillRect/>
          </a:stretch>
        </p:blipFill>
        <p:spPr>
          <a:xfrm>
            <a:off x="5564970" y="8189416"/>
            <a:ext cx="1095689" cy="851429"/>
          </a:xfrm>
          <a:prstGeom prst="rect">
            <a:avLst/>
          </a:prstGeom>
        </p:spPr>
      </p:pic>
    </p:spTree>
    <p:extLst>
      <p:ext uri="{BB962C8B-B14F-4D97-AF65-F5344CB8AC3E}">
        <p14:creationId xmlns:p14="http://schemas.microsoft.com/office/powerpoint/2010/main" val="1908550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lvl1pPr algn="l" defTabSz="914305"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360323" indent="-360323" algn="l" defTabSz="914305" rtl="0" eaLnBrk="1" latinLnBrk="0" hangingPunct="1">
        <a:lnSpc>
          <a:spcPct val="90000"/>
        </a:lnSpc>
        <a:spcBef>
          <a:spcPts val="1200"/>
        </a:spcBef>
        <a:buClr>
          <a:schemeClr val="tx2"/>
        </a:buClr>
        <a:buFont typeface="Arial" panose="020B0604020202020204" pitchFamily="34" charset="0"/>
        <a:buChar char="•"/>
        <a:defRPr sz="2601" kern="1200">
          <a:solidFill>
            <a:schemeClr val="tx1"/>
          </a:solidFill>
          <a:latin typeface="+mn-lt"/>
          <a:ea typeface="+mn-ea"/>
          <a:cs typeface="+mn-cs"/>
        </a:defRPr>
      </a:lvl1pPr>
      <a:lvl2pPr marL="715886" indent="-355560" algn="l" defTabSz="914305" rtl="0" eaLnBrk="1" latinLnBrk="0" hangingPunct="1">
        <a:lnSpc>
          <a:spcPct val="90000"/>
        </a:lnSpc>
        <a:spcBef>
          <a:spcPts val="1200"/>
        </a:spcBef>
        <a:buClr>
          <a:schemeClr val="tx2"/>
        </a:buClr>
        <a:buFont typeface="Arial" panose="020B0604020202020204" pitchFamily="34" charset="0"/>
        <a:buChar char="•"/>
        <a:defRPr sz="2201" kern="1200">
          <a:solidFill>
            <a:schemeClr val="tx1"/>
          </a:solidFill>
          <a:latin typeface="+mn-lt"/>
          <a:ea typeface="+mn-ea"/>
          <a:cs typeface="+mn-cs"/>
        </a:defRPr>
      </a:lvl2pPr>
      <a:lvl3pPr marL="1076210" indent="-360323" algn="l" defTabSz="914305"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120" indent="-361912" algn="l" defTabSz="914305"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684" indent="-355560" algn="l" defTabSz="914305"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333"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482"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634"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783"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305" rtl="0" eaLnBrk="1" latinLnBrk="0" hangingPunct="1">
        <a:defRPr sz="1801" kern="1200">
          <a:solidFill>
            <a:schemeClr val="tx1"/>
          </a:solidFill>
          <a:latin typeface="+mn-lt"/>
          <a:ea typeface="+mn-ea"/>
          <a:cs typeface="+mn-cs"/>
        </a:defRPr>
      </a:lvl1pPr>
      <a:lvl2pPr marL="457153" algn="l" defTabSz="914305" rtl="0" eaLnBrk="1" latinLnBrk="0" hangingPunct="1">
        <a:defRPr sz="1801" kern="1200">
          <a:solidFill>
            <a:schemeClr val="tx1"/>
          </a:solidFill>
          <a:latin typeface="+mn-lt"/>
          <a:ea typeface="+mn-ea"/>
          <a:cs typeface="+mn-cs"/>
        </a:defRPr>
      </a:lvl2pPr>
      <a:lvl3pPr marL="914305" algn="l" defTabSz="914305" rtl="0" eaLnBrk="1" latinLnBrk="0" hangingPunct="1">
        <a:defRPr sz="1801" kern="1200">
          <a:solidFill>
            <a:schemeClr val="tx1"/>
          </a:solidFill>
          <a:latin typeface="+mn-lt"/>
          <a:ea typeface="+mn-ea"/>
          <a:cs typeface="+mn-cs"/>
        </a:defRPr>
      </a:lvl3pPr>
      <a:lvl4pPr marL="1371454" algn="l" defTabSz="914305" rtl="0" eaLnBrk="1" latinLnBrk="0" hangingPunct="1">
        <a:defRPr sz="1801" kern="1200">
          <a:solidFill>
            <a:schemeClr val="tx1"/>
          </a:solidFill>
          <a:latin typeface="+mn-lt"/>
          <a:ea typeface="+mn-ea"/>
          <a:cs typeface="+mn-cs"/>
        </a:defRPr>
      </a:lvl4pPr>
      <a:lvl5pPr marL="1828605" algn="l" defTabSz="914305" rtl="0" eaLnBrk="1" latinLnBrk="0" hangingPunct="1">
        <a:defRPr sz="1801" kern="1200">
          <a:solidFill>
            <a:schemeClr val="tx1"/>
          </a:solidFill>
          <a:latin typeface="+mn-lt"/>
          <a:ea typeface="+mn-ea"/>
          <a:cs typeface="+mn-cs"/>
        </a:defRPr>
      </a:lvl5pPr>
      <a:lvl6pPr marL="2285756" algn="l" defTabSz="914305" rtl="0" eaLnBrk="1" latinLnBrk="0" hangingPunct="1">
        <a:defRPr sz="1801" kern="1200">
          <a:solidFill>
            <a:schemeClr val="tx1"/>
          </a:solidFill>
          <a:latin typeface="+mn-lt"/>
          <a:ea typeface="+mn-ea"/>
          <a:cs typeface="+mn-cs"/>
        </a:defRPr>
      </a:lvl6pPr>
      <a:lvl7pPr marL="2742906" algn="l" defTabSz="914305" rtl="0" eaLnBrk="1" latinLnBrk="0" hangingPunct="1">
        <a:defRPr sz="1801" kern="1200">
          <a:solidFill>
            <a:schemeClr val="tx1"/>
          </a:solidFill>
          <a:latin typeface="+mn-lt"/>
          <a:ea typeface="+mn-ea"/>
          <a:cs typeface="+mn-cs"/>
        </a:defRPr>
      </a:lvl7pPr>
      <a:lvl8pPr marL="3200057" algn="l" defTabSz="914305" rtl="0" eaLnBrk="1" latinLnBrk="0" hangingPunct="1">
        <a:defRPr sz="1801" kern="1200">
          <a:solidFill>
            <a:schemeClr val="tx1"/>
          </a:solidFill>
          <a:latin typeface="+mn-lt"/>
          <a:ea typeface="+mn-ea"/>
          <a:cs typeface="+mn-cs"/>
        </a:defRPr>
      </a:lvl8pPr>
      <a:lvl9pPr marL="3657207" algn="l" defTabSz="914305"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B813CEF-66CE-41A6-9589-6FF5AB746687}"/>
              </a:ext>
            </a:extLst>
          </p:cNvPr>
          <p:cNvSpPr>
            <a:spLocks noGrp="1"/>
          </p:cNvSpPr>
          <p:nvPr>
            <p:ph type="title"/>
          </p:nvPr>
        </p:nvSpPr>
        <p:spPr>
          <a:xfrm>
            <a:off x="440056" y="408006"/>
            <a:ext cx="5946458" cy="1767417"/>
          </a:xfrm>
          <a:prstGeom prst="rect">
            <a:avLst/>
          </a:prstGeom>
        </p:spPr>
        <p:txBody>
          <a:bodyPr vert="horz" lIns="0" tIns="0" rIns="0" bIns="0" rtlCol="0" anchor="ctr">
            <a:noAutofit/>
          </a:bodyPr>
          <a:lstStyle/>
          <a:p>
            <a:r>
              <a:rPr lang="fi-FI" noProof="0"/>
              <a:t>Muokkaa ots. perustyyl. napsautt.</a:t>
            </a:r>
          </a:p>
        </p:txBody>
      </p:sp>
      <p:sp>
        <p:nvSpPr>
          <p:cNvPr id="3" name="Tekstin paikkamerkki 2">
            <a:extLst>
              <a:ext uri="{FF2B5EF4-FFF2-40B4-BE49-F238E27FC236}">
                <a16:creationId xmlns:a16="http://schemas.microsoft.com/office/drawing/2014/main" id="{7D603C59-5B66-4F64-93F3-1F4DFBEE6E5F}"/>
              </a:ext>
            </a:extLst>
          </p:cNvPr>
          <p:cNvSpPr>
            <a:spLocks noGrp="1"/>
          </p:cNvSpPr>
          <p:nvPr>
            <p:ph type="body" idx="1"/>
          </p:nvPr>
        </p:nvSpPr>
        <p:spPr>
          <a:xfrm>
            <a:off x="440056" y="2350348"/>
            <a:ext cx="5946458" cy="5664000"/>
          </a:xfrm>
          <a:prstGeom prst="rect">
            <a:avLst/>
          </a:prstGeom>
        </p:spPr>
        <p:txBody>
          <a:bodyPr vert="horz" lIns="0" tIns="0" rIns="0" bIns="0" rtlCol="0">
            <a:no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4D131FDA-8F15-4702-ABF9-690082056A91}"/>
              </a:ext>
            </a:extLst>
          </p:cNvPr>
          <p:cNvSpPr>
            <a:spLocks noGrp="1"/>
          </p:cNvSpPr>
          <p:nvPr>
            <p:ph type="dt" sz="half" idx="2"/>
          </p:nvPr>
        </p:nvSpPr>
        <p:spPr>
          <a:xfrm>
            <a:off x="3569021" y="8604448"/>
            <a:ext cx="567747" cy="304800"/>
          </a:xfrm>
          <a:prstGeom prst="rect">
            <a:avLst/>
          </a:prstGeom>
        </p:spPr>
        <p:txBody>
          <a:bodyPr vert="horz" lIns="0" tIns="0" rIns="0" bIns="0" rtlCol="0" anchor="ctr">
            <a:noAutofit/>
          </a:bodyPr>
          <a:lstStyle>
            <a:lvl1pPr algn="l">
              <a:defRPr sz="900">
                <a:solidFill>
                  <a:schemeClr val="tx2"/>
                </a:solidFill>
              </a:defRPr>
            </a:lvl1pPr>
          </a:lstStyle>
          <a:p>
            <a:endParaRPr lang="fi-FI" noProof="0" dirty="0"/>
          </a:p>
        </p:txBody>
      </p:sp>
      <p:sp>
        <p:nvSpPr>
          <p:cNvPr id="5" name="Alatunnisteen paikkamerkki 4">
            <a:extLst>
              <a:ext uri="{FF2B5EF4-FFF2-40B4-BE49-F238E27FC236}">
                <a16:creationId xmlns:a16="http://schemas.microsoft.com/office/drawing/2014/main" id="{26B6AA8B-3D61-4AA5-84FF-FE178AE4F2BA}"/>
              </a:ext>
            </a:extLst>
          </p:cNvPr>
          <p:cNvSpPr>
            <a:spLocks noGrp="1"/>
          </p:cNvSpPr>
          <p:nvPr>
            <p:ph type="ftr" sz="quarter" idx="3"/>
          </p:nvPr>
        </p:nvSpPr>
        <p:spPr>
          <a:xfrm>
            <a:off x="657227" y="8604448"/>
            <a:ext cx="2314575" cy="304800"/>
          </a:xfrm>
          <a:prstGeom prst="rect">
            <a:avLst/>
          </a:prstGeom>
        </p:spPr>
        <p:txBody>
          <a:bodyPr vert="horz" lIns="0" tIns="0" rIns="0" bIns="0" rtlCol="0" anchor="ctr">
            <a:noAutofit/>
          </a:bodyPr>
          <a:lstStyle>
            <a:lvl1pPr algn="ctr">
              <a:defRPr sz="900">
                <a:solidFill>
                  <a:schemeClr val="tx2"/>
                </a:solidFill>
              </a:defRPr>
            </a:lvl1pPr>
          </a:lstStyle>
          <a:p>
            <a:pPr algn="l"/>
            <a:r>
              <a:rPr lang="fi-FI" dirty="0"/>
              <a:t>Aihe/otsikkoteksti </a:t>
            </a:r>
            <a:r>
              <a:rPr lang="fi-FI" dirty="0" err="1"/>
              <a:t>Arial</a:t>
            </a:r>
            <a:r>
              <a:rPr lang="fi-FI" dirty="0"/>
              <a:t> </a:t>
            </a:r>
            <a:r>
              <a:rPr lang="fi-FI" dirty="0" err="1"/>
              <a:t>Regular</a:t>
            </a:r>
            <a:r>
              <a:rPr lang="fi-FI" dirty="0"/>
              <a:t> </a:t>
            </a:r>
            <a:r>
              <a:rPr lang="fi-FI" dirty="0" err="1"/>
              <a:t>lorem</a:t>
            </a:r>
            <a:r>
              <a:rPr lang="fi-FI" dirty="0"/>
              <a:t> </a:t>
            </a:r>
            <a:r>
              <a:rPr lang="fi-FI" dirty="0" err="1"/>
              <a:t>ipsum</a:t>
            </a:r>
            <a:r>
              <a:rPr lang="fi-FI" dirty="0"/>
              <a:t> </a:t>
            </a:r>
            <a:r>
              <a:rPr lang="fi-FI" dirty="0" err="1"/>
              <a:t>dolores</a:t>
            </a:r>
            <a:endParaRPr lang="fi-FI" dirty="0"/>
          </a:p>
        </p:txBody>
      </p:sp>
      <p:sp>
        <p:nvSpPr>
          <p:cNvPr id="6" name="Dian numeron paikkamerkki 5">
            <a:extLst>
              <a:ext uri="{FF2B5EF4-FFF2-40B4-BE49-F238E27FC236}">
                <a16:creationId xmlns:a16="http://schemas.microsoft.com/office/drawing/2014/main" id="{8D84F219-5BCC-4F1C-B213-2C1F4342BEF7}"/>
              </a:ext>
            </a:extLst>
          </p:cNvPr>
          <p:cNvSpPr>
            <a:spLocks noGrp="1"/>
          </p:cNvSpPr>
          <p:nvPr>
            <p:ph type="sldNum" sz="quarter" idx="4"/>
          </p:nvPr>
        </p:nvSpPr>
        <p:spPr>
          <a:xfrm>
            <a:off x="439428" y="8604448"/>
            <a:ext cx="206369" cy="304800"/>
          </a:xfrm>
          <a:prstGeom prst="rect">
            <a:avLst/>
          </a:prstGeom>
        </p:spPr>
        <p:txBody>
          <a:bodyPr vert="horz" lIns="0" tIns="0" rIns="0" bIns="0" rtlCol="0" anchor="ctr">
            <a:noAutofit/>
          </a:bodyPr>
          <a:lstStyle>
            <a:lvl1pPr algn="l">
              <a:defRPr sz="900">
                <a:solidFill>
                  <a:schemeClr val="tx2"/>
                </a:solidFill>
              </a:defRPr>
            </a:lvl1pPr>
          </a:lstStyle>
          <a:p>
            <a:fld id="{4BCCB783-365B-40E8-A1C9-91A9348041A5}" type="slidenum">
              <a:rPr lang="fi-FI" smtClean="0"/>
              <a:pPr/>
              <a:t>‹#›</a:t>
            </a:fld>
            <a:endParaRPr lang="fi-FI" dirty="0"/>
          </a:p>
        </p:txBody>
      </p:sp>
      <p:pic>
        <p:nvPicPr>
          <p:cNvPr id="8" name="Kuva 7">
            <a:extLst>
              <a:ext uri="{FF2B5EF4-FFF2-40B4-BE49-F238E27FC236}">
                <a16:creationId xmlns:a16="http://schemas.microsoft.com/office/drawing/2014/main" id="{74FCF417-30B6-4F05-9607-5A03685BD2C7}"/>
              </a:ext>
              <a:ext uri="{C183D7F6-B498-43B3-948B-1728B52AA6E4}">
                <adec:decorative xmlns="" xmlns:adec="http://schemas.microsoft.com/office/drawing/2017/decorative" val="1"/>
              </a:ext>
            </a:extLst>
          </p:cNvPr>
          <p:cNvPicPr>
            <a:picLocks noChangeAspect="1"/>
          </p:cNvPicPr>
          <p:nvPr userDrawn="1"/>
        </p:nvPicPr>
        <p:blipFill>
          <a:blip r:embed="rId28" cstate="print">
            <a:alphaModFix/>
            <a:extLst>
              <a:ext uri="{28A0092B-C50C-407E-A947-70E740481C1C}">
                <a14:useLocalDpi xmlns:a14="http://schemas.microsoft.com/office/drawing/2010/main" val="0"/>
              </a:ext>
            </a:extLst>
          </a:blip>
          <a:stretch>
            <a:fillRect/>
          </a:stretch>
        </p:blipFill>
        <p:spPr>
          <a:xfrm>
            <a:off x="5564970" y="8189416"/>
            <a:ext cx="1095689" cy="851429"/>
          </a:xfrm>
          <a:prstGeom prst="rect">
            <a:avLst/>
          </a:prstGeom>
        </p:spPr>
      </p:pic>
    </p:spTree>
    <p:extLst>
      <p:ext uri="{BB962C8B-B14F-4D97-AF65-F5344CB8AC3E}">
        <p14:creationId xmlns:p14="http://schemas.microsoft.com/office/powerpoint/2010/main" val="932884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hdr="0" ftr="0" dt="0"/>
  <p:txStyles>
    <p:titleStyle>
      <a:lvl1pPr algn="l" defTabSz="914305"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360323" indent="-360323" algn="l" defTabSz="914305" rtl="0" eaLnBrk="1" latinLnBrk="0" hangingPunct="1">
        <a:lnSpc>
          <a:spcPct val="90000"/>
        </a:lnSpc>
        <a:spcBef>
          <a:spcPts val="1200"/>
        </a:spcBef>
        <a:buClr>
          <a:schemeClr val="tx2"/>
        </a:buClr>
        <a:buFont typeface="Arial" panose="020B0604020202020204" pitchFamily="34" charset="0"/>
        <a:buChar char="•"/>
        <a:defRPr sz="2601" kern="1200">
          <a:solidFill>
            <a:schemeClr val="tx1"/>
          </a:solidFill>
          <a:latin typeface="+mn-lt"/>
          <a:ea typeface="+mn-ea"/>
          <a:cs typeface="+mn-cs"/>
        </a:defRPr>
      </a:lvl1pPr>
      <a:lvl2pPr marL="715886" indent="-355560" algn="l" defTabSz="914305" rtl="0" eaLnBrk="1" latinLnBrk="0" hangingPunct="1">
        <a:lnSpc>
          <a:spcPct val="90000"/>
        </a:lnSpc>
        <a:spcBef>
          <a:spcPts val="1200"/>
        </a:spcBef>
        <a:buClr>
          <a:schemeClr val="tx2"/>
        </a:buClr>
        <a:buFont typeface="Arial" panose="020B0604020202020204" pitchFamily="34" charset="0"/>
        <a:buChar char="•"/>
        <a:defRPr sz="2201" kern="1200">
          <a:solidFill>
            <a:schemeClr val="tx1"/>
          </a:solidFill>
          <a:latin typeface="+mn-lt"/>
          <a:ea typeface="+mn-ea"/>
          <a:cs typeface="+mn-cs"/>
        </a:defRPr>
      </a:lvl2pPr>
      <a:lvl3pPr marL="1076210" indent="-360323" algn="l" defTabSz="914305"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120" indent="-361912" algn="l" defTabSz="914305"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684" indent="-355560" algn="l" defTabSz="914305"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333"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482"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634"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783" indent="-228577" algn="l" defTabSz="91430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305" rtl="0" eaLnBrk="1" latinLnBrk="0" hangingPunct="1">
        <a:defRPr sz="1801" kern="1200">
          <a:solidFill>
            <a:schemeClr val="tx1"/>
          </a:solidFill>
          <a:latin typeface="+mn-lt"/>
          <a:ea typeface="+mn-ea"/>
          <a:cs typeface="+mn-cs"/>
        </a:defRPr>
      </a:lvl1pPr>
      <a:lvl2pPr marL="457153" algn="l" defTabSz="914305" rtl="0" eaLnBrk="1" latinLnBrk="0" hangingPunct="1">
        <a:defRPr sz="1801" kern="1200">
          <a:solidFill>
            <a:schemeClr val="tx1"/>
          </a:solidFill>
          <a:latin typeface="+mn-lt"/>
          <a:ea typeface="+mn-ea"/>
          <a:cs typeface="+mn-cs"/>
        </a:defRPr>
      </a:lvl2pPr>
      <a:lvl3pPr marL="914305" algn="l" defTabSz="914305" rtl="0" eaLnBrk="1" latinLnBrk="0" hangingPunct="1">
        <a:defRPr sz="1801" kern="1200">
          <a:solidFill>
            <a:schemeClr val="tx1"/>
          </a:solidFill>
          <a:latin typeface="+mn-lt"/>
          <a:ea typeface="+mn-ea"/>
          <a:cs typeface="+mn-cs"/>
        </a:defRPr>
      </a:lvl3pPr>
      <a:lvl4pPr marL="1371454" algn="l" defTabSz="914305" rtl="0" eaLnBrk="1" latinLnBrk="0" hangingPunct="1">
        <a:defRPr sz="1801" kern="1200">
          <a:solidFill>
            <a:schemeClr val="tx1"/>
          </a:solidFill>
          <a:latin typeface="+mn-lt"/>
          <a:ea typeface="+mn-ea"/>
          <a:cs typeface="+mn-cs"/>
        </a:defRPr>
      </a:lvl4pPr>
      <a:lvl5pPr marL="1828605" algn="l" defTabSz="914305" rtl="0" eaLnBrk="1" latinLnBrk="0" hangingPunct="1">
        <a:defRPr sz="1801" kern="1200">
          <a:solidFill>
            <a:schemeClr val="tx1"/>
          </a:solidFill>
          <a:latin typeface="+mn-lt"/>
          <a:ea typeface="+mn-ea"/>
          <a:cs typeface="+mn-cs"/>
        </a:defRPr>
      </a:lvl5pPr>
      <a:lvl6pPr marL="2285756" algn="l" defTabSz="914305" rtl="0" eaLnBrk="1" latinLnBrk="0" hangingPunct="1">
        <a:defRPr sz="1801" kern="1200">
          <a:solidFill>
            <a:schemeClr val="tx1"/>
          </a:solidFill>
          <a:latin typeface="+mn-lt"/>
          <a:ea typeface="+mn-ea"/>
          <a:cs typeface="+mn-cs"/>
        </a:defRPr>
      </a:lvl6pPr>
      <a:lvl7pPr marL="2742906" algn="l" defTabSz="914305" rtl="0" eaLnBrk="1" latinLnBrk="0" hangingPunct="1">
        <a:defRPr sz="1801" kern="1200">
          <a:solidFill>
            <a:schemeClr val="tx1"/>
          </a:solidFill>
          <a:latin typeface="+mn-lt"/>
          <a:ea typeface="+mn-ea"/>
          <a:cs typeface="+mn-cs"/>
        </a:defRPr>
      </a:lvl7pPr>
      <a:lvl8pPr marL="3200057" algn="l" defTabSz="914305" rtl="0" eaLnBrk="1" latinLnBrk="0" hangingPunct="1">
        <a:defRPr sz="1801" kern="1200">
          <a:solidFill>
            <a:schemeClr val="tx1"/>
          </a:solidFill>
          <a:latin typeface="+mn-lt"/>
          <a:ea typeface="+mn-ea"/>
          <a:cs typeface="+mn-cs"/>
        </a:defRPr>
      </a:lvl8pPr>
      <a:lvl9pPr marL="3657207" algn="l" defTabSz="914305"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noProof="0"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a:r>
              <a:rPr lang="fi-FI" smtClean="0"/>
              <a:t>Aihe/otsikkoteksti Arial Regular lorem ipsum dolores</a:t>
            </a:r>
            <a:endParaRPr lang="fi-FI"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BCCB783-365B-40E8-A1C9-91A9348041A5}" type="slidenum">
              <a:rPr lang="fi-FI" smtClean="0"/>
              <a:pPr/>
              <a:t>‹#›</a:t>
            </a:fld>
            <a:endParaRPr lang="fi-FI" dirty="0"/>
          </a:p>
        </p:txBody>
      </p:sp>
    </p:spTree>
    <p:extLst>
      <p:ext uri="{BB962C8B-B14F-4D97-AF65-F5344CB8AC3E}">
        <p14:creationId xmlns:p14="http://schemas.microsoft.com/office/powerpoint/2010/main" val="260615266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8.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p:cNvSpPr>
            <a:spLocks noGrp="1"/>
          </p:cNvSpPr>
          <p:nvPr>
            <p:ph type="title" idx="4294967295"/>
          </p:nvPr>
        </p:nvSpPr>
        <p:spPr>
          <a:xfrm>
            <a:off x="0" y="5348288"/>
            <a:ext cx="6858000" cy="1220787"/>
          </a:xfrm>
        </p:spPr>
        <p:txBody>
          <a:bodyPr>
            <a:noAutofit/>
          </a:bodyPr>
          <a:lstStyle/>
          <a:p>
            <a:pPr algn="ctr"/>
            <a:r>
              <a:rPr lang="fi-FI" sz="2400" b="1" dirty="0">
                <a:solidFill>
                  <a:srgbClr val="15576F"/>
                </a:solidFill>
                <a:latin typeface="+mn-lt"/>
              </a:rPr>
              <a:t>Osaatko uida digitalisaatiossa</a:t>
            </a:r>
            <a:r>
              <a:rPr lang="fi-FI" sz="2400" b="1" dirty="0" smtClean="0">
                <a:solidFill>
                  <a:srgbClr val="15576F"/>
                </a:solidFill>
                <a:latin typeface="+mn-lt"/>
              </a:rPr>
              <a:t>?</a:t>
            </a:r>
            <a:br>
              <a:rPr lang="fi-FI" sz="2400" b="1" dirty="0" smtClean="0">
                <a:solidFill>
                  <a:srgbClr val="15576F"/>
                </a:solidFill>
                <a:latin typeface="+mn-lt"/>
              </a:rPr>
            </a:br>
            <a:r>
              <a:rPr lang="fi-FI" sz="3200" b="1" dirty="0">
                <a:solidFill>
                  <a:srgbClr val="15576F"/>
                </a:solidFill>
                <a:latin typeface="+mn-lt"/>
              </a:rPr>
              <a:t/>
            </a:r>
            <a:br>
              <a:rPr lang="fi-FI" sz="3200" b="1" dirty="0">
                <a:solidFill>
                  <a:srgbClr val="15576F"/>
                </a:solidFill>
                <a:latin typeface="+mn-lt"/>
              </a:rPr>
            </a:br>
            <a:r>
              <a:rPr lang="fi-FI" sz="3200" b="1" dirty="0">
                <a:solidFill>
                  <a:srgbClr val="15576F"/>
                </a:solidFill>
                <a:latin typeface="+mn-lt"/>
              </a:rPr>
              <a:t>DIGIVALMENNUSKORTIT</a:t>
            </a:r>
          </a:p>
        </p:txBody>
      </p:sp>
      <p:grpSp>
        <p:nvGrpSpPr>
          <p:cNvPr id="2" name="Ryhmä 1"/>
          <p:cNvGrpSpPr/>
          <p:nvPr/>
        </p:nvGrpSpPr>
        <p:grpSpPr>
          <a:xfrm>
            <a:off x="847845" y="0"/>
            <a:ext cx="5162309" cy="8994024"/>
            <a:chOff x="847845" y="0"/>
            <a:chExt cx="5162309" cy="8994024"/>
          </a:xfrm>
        </p:grpSpPr>
        <p:pic>
          <p:nvPicPr>
            <p:cNvPr id="10" name="Picture 6" descr="https://ucd35b3695d0642668745b343ead.previews.dropboxusercontent.com/p/thumb/ABOalpCkL9kgN_4tq_FmkFlL9Om3p4uy-BGN9tuk4JqZNdjDmCPXNLK-Weu12CgN6SrsoJzDNzeywLf22zYufLyoJIdZNLh2-wGHZHDdeWoRGB-HpmX-u49U7753Rwi5Q57M0xzAM4QFrDZ09TKFQYZqzD8bsB7asd5vww07gnKRqu_poKlwT9k3J-BmKvFiajt5Phbi0zmo3A_BxjGacTAnR8h2dOa1ZtPNvk7grdPfIPSPetEip7vW0k09tCcerOOGPbLoXyFeVS5PIhxe1IJVnxo8OcHxhlPPnykrVMrozt-5r6U5rChWdwSZkpBUfDQGzTQMW3V8dYF2qoGuF6d3BPYXeUnhYsiQ3sILhF4rjw/p.png?fv_content=true&amp;size_mod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845" y="0"/>
              <a:ext cx="5162309" cy="5162309"/>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541" y="7763254"/>
              <a:ext cx="2286916" cy="1230770"/>
            </a:xfrm>
            <a:prstGeom prst="rect">
              <a:avLst/>
            </a:prstGeom>
          </p:spPr>
        </p:pic>
      </p:grpSp>
    </p:spTree>
    <p:extLst>
      <p:ext uri="{BB962C8B-B14F-4D97-AF65-F5344CB8AC3E}">
        <p14:creationId xmlns:p14="http://schemas.microsoft.com/office/powerpoint/2010/main" val="151936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14"/>
            <a:ext cx="7059277" cy="9149277"/>
            <a:chOff x="0" y="114"/>
            <a:chExt cx="7059277" cy="9149277"/>
          </a:xfrm>
        </p:grpSpPr>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
              <a:ext cx="6858000" cy="9149277"/>
            </a:xfrm>
            <a:prstGeom prst="rect">
              <a:avLst/>
            </a:prstGeom>
          </p:spPr>
        </p:pic>
        <p:sp>
          <p:nvSpPr>
            <p:cNvPr id="7" name="Google Shape;222;p36"/>
            <p:cNvSpPr txBox="1">
              <a:spLocks/>
            </p:cNvSpPr>
            <p:nvPr/>
          </p:nvSpPr>
          <p:spPr>
            <a:xfrm>
              <a:off x="0" y="438959"/>
              <a:ext cx="6858000" cy="1251617"/>
            </a:xfrm>
            <a:prstGeom prst="rect">
              <a:avLst/>
            </a:prstGeom>
          </p:spPr>
          <p:txBody>
            <a:bodyPr spcFirstLastPara="1" vert="horz" wrap="square" lIns="91428" tIns="91428" rIns="91428" bIns="91428" rtlCol="0"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200"/>
                </a:lnSpc>
                <a:spcBef>
                  <a:spcPts val="0"/>
                </a:spcBef>
                <a:buNone/>
              </a:pPr>
              <a:r>
                <a:rPr lang="fi-FI" b="1" dirty="0">
                  <a:solidFill>
                    <a:schemeClr val="bg1"/>
                  </a:solidFill>
                  <a:latin typeface="Calibri" panose="020F0502020204030204" pitchFamily="34" charset="0"/>
                  <a:cs typeface="Calibri" panose="020F0502020204030204" pitchFamily="34" charset="0"/>
                </a:rPr>
                <a:t>Keskustelemme meistä.</a:t>
              </a:r>
              <a:br>
                <a:rPr lang="fi-FI" b="1" dirty="0">
                  <a:solidFill>
                    <a:schemeClr val="bg1"/>
                  </a:solidFill>
                  <a:latin typeface="Calibri" panose="020F0502020204030204" pitchFamily="34" charset="0"/>
                  <a:cs typeface="Calibri" panose="020F0502020204030204" pitchFamily="34" charset="0"/>
                </a:rPr>
              </a:br>
              <a:r>
                <a:rPr lang="fi-FI" b="1" dirty="0">
                  <a:solidFill>
                    <a:schemeClr val="bg1"/>
                  </a:solidFill>
                  <a:latin typeface="Calibri" panose="020F0502020204030204" pitchFamily="34" charset="0"/>
                  <a:cs typeface="Calibri" panose="020F0502020204030204" pitchFamily="34" charset="0"/>
                </a:rPr>
                <a:t>Vaan kuka on ”me</a:t>
              </a:r>
              <a:r>
                <a:rPr lang="fi-FI" b="1" dirty="0" smtClean="0">
                  <a:solidFill>
                    <a:schemeClr val="bg1"/>
                  </a:solidFill>
                  <a:latin typeface="Calibri" panose="020F0502020204030204" pitchFamily="34" charset="0"/>
                  <a:cs typeface="Calibri" panose="020F0502020204030204" pitchFamily="34" charset="0"/>
                </a:rPr>
                <a:t>”?</a:t>
              </a:r>
              <a:endParaRPr lang="fi-FI" b="1" dirty="0">
                <a:solidFill>
                  <a:schemeClr val="bg1"/>
                </a:solidFill>
                <a:latin typeface="Calibri" panose="020F0502020204030204" pitchFamily="34" charset="0"/>
                <a:cs typeface="Calibri" panose="020F0502020204030204" pitchFamily="34" charset="0"/>
              </a:endParaRPr>
            </a:p>
          </p:txBody>
        </p:sp>
        <p:sp>
          <p:nvSpPr>
            <p:cNvPr id="8" name="Otsikko 1"/>
            <p:cNvSpPr txBox="1">
              <a:spLocks/>
            </p:cNvSpPr>
            <p:nvPr/>
          </p:nvSpPr>
          <p:spPr>
            <a:xfrm>
              <a:off x="104443" y="71567"/>
              <a:ext cx="2624329" cy="264138"/>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smtClean="0">
                  <a:solidFill>
                    <a:srgbClr val="8BE7F3"/>
                  </a:solidFill>
                </a:rPr>
                <a:t>ORIENTOIVA KYSYMYS</a:t>
              </a:r>
              <a:endParaRPr lang="fi-FI" sz="1400" dirty="0">
                <a:solidFill>
                  <a:srgbClr val="8BE7F3"/>
                </a:solidFill>
              </a:endParaRPr>
            </a:p>
          </p:txBody>
        </p:sp>
        <p:sp>
          <p:nvSpPr>
            <p:cNvPr id="13" name="Otsikko 1"/>
            <p:cNvSpPr txBox="1">
              <a:spLocks/>
            </p:cNvSpPr>
            <p:nvPr/>
          </p:nvSpPr>
          <p:spPr>
            <a:xfrm>
              <a:off x="5164014" y="8925801"/>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6A0CC"/>
                  </a:solidFill>
                </a:rPr>
                <a:t>#digivalmennuskortit, VM, 2021</a:t>
              </a:r>
            </a:p>
          </p:txBody>
        </p:sp>
        <p:sp>
          <p:nvSpPr>
            <p:cNvPr id="6" name="Google Shape;222;p36"/>
            <p:cNvSpPr txBox="1">
              <a:spLocks/>
            </p:cNvSpPr>
            <p:nvPr/>
          </p:nvSpPr>
          <p:spPr>
            <a:xfrm>
              <a:off x="3542" y="1750306"/>
              <a:ext cx="6858000" cy="844034"/>
            </a:xfrm>
            <a:prstGeom prst="rect">
              <a:avLst/>
            </a:prstGeom>
          </p:spPr>
          <p:txBody>
            <a:bodyPr spcFirstLastPara="1" vert="horz" wrap="square" lIns="91428" tIns="91428" rIns="91428" bIns="91428" rtlCol="0" anchor="ctr" anchorCtr="0">
              <a:normAutofit fontScale="92500" lnSpcReduction="20000"/>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fi-FI" sz="2400" b="1" dirty="0" smtClean="0">
                  <a:solidFill>
                    <a:schemeClr val="bg1"/>
                  </a:solidFill>
                  <a:latin typeface="Calibri" panose="020F0502020204030204" pitchFamily="34" charset="0"/>
                  <a:cs typeface="Calibri" panose="020F0502020204030204" pitchFamily="34" charset="0"/>
                </a:rPr>
                <a:t>Meidän </a:t>
              </a:r>
              <a:r>
                <a:rPr lang="fi-FI" sz="2400" b="1" dirty="0">
                  <a:solidFill>
                    <a:schemeClr val="bg1"/>
                  </a:solidFill>
                  <a:latin typeface="Calibri" panose="020F0502020204030204" pitchFamily="34" charset="0"/>
                  <a:cs typeface="Calibri" panose="020F0502020204030204" pitchFamily="34" charset="0"/>
                </a:rPr>
                <a:t>osasto, yksikkö, tiimi? </a:t>
              </a:r>
              <a:br>
                <a:rPr lang="fi-FI" sz="2400" b="1" dirty="0">
                  <a:solidFill>
                    <a:schemeClr val="bg1"/>
                  </a:solidFill>
                  <a:latin typeface="Calibri" panose="020F0502020204030204" pitchFamily="34" charset="0"/>
                  <a:cs typeface="Calibri" panose="020F0502020204030204" pitchFamily="34" charset="0"/>
                </a:rPr>
              </a:br>
              <a:r>
                <a:rPr lang="fi-FI" sz="2400" b="1" dirty="0">
                  <a:solidFill>
                    <a:schemeClr val="bg1"/>
                  </a:solidFill>
                  <a:latin typeface="Calibri" panose="020F0502020204030204" pitchFamily="34" charset="0"/>
                  <a:cs typeface="Calibri" panose="020F0502020204030204" pitchFamily="34" charset="0"/>
                </a:rPr>
                <a:t>Meidän organisaatio? Jotain muuta</a:t>
              </a:r>
              <a:r>
                <a:rPr lang="fi-FI" sz="2400" b="1" i="1" dirty="0">
                  <a:solidFill>
                    <a:schemeClr val="bg1"/>
                  </a:solidFill>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2255681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Dian numeron paikkamerkki 4"/>
          <p:cNvSpPr>
            <a:spLocks noGrp="1"/>
          </p:cNvSpPr>
          <p:nvPr>
            <p:ph type="sldNum" sz="quarter" idx="12"/>
          </p:nvPr>
        </p:nvSpPr>
        <p:spPr/>
        <p:txBody>
          <a:bodyPr/>
          <a:lstStyle/>
          <a:p>
            <a:fld id="{4BCCB783-365B-40E8-A1C9-91A9348041A5}" type="slidenum">
              <a:rPr lang="fi-FI" smtClean="0"/>
              <a:pPr/>
              <a:t>11</a:t>
            </a:fld>
            <a:endParaRPr lang="fi-FI" dirty="0"/>
          </a:p>
        </p:txBody>
      </p:sp>
      <p:sp>
        <p:nvSpPr>
          <p:cNvPr id="10" name="Google Shape;222;p36"/>
          <p:cNvSpPr txBox="1">
            <a:spLocks/>
          </p:cNvSpPr>
          <p:nvPr/>
        </p:nvSpPr>
        <p:spPr>
          <a:xfrm>
            <a:off x="0" y="1"/>
            <a:ext cx="6858000" cy="2604302"/>
          </a:xfrm>
          <a:prstGeom prst="rect">
            <a:avLst/>
          </a:prstGeom>
          <a:solidFill>
            <a:srgbClr val="175772">
              <a:alpha val="74902"/>
            </a:srgbClr>
          </a:solidFill>
        </p:spPr>
        <p:txBody>
          <a:bodyPr spcFirstLastPara="1" vert="horz" wrap="square" lIns="91428" tIns="91428" rIns="91428" bIns="91428" rtlCol="0" anchor="ctr" anchorCtr="0">
            <a:no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fi-FI" sz="800" b="1" dirty="0">
                <a:solidFill>
                  <a:schemeClr val="bg1"/>
                </a:solidFill>
                <a:latin typeface="Calibri" panose="020F0502020204030204" pitchFamily="34" charset="0"/>
                <a:cs typeface="Calibri" panose="020F0502020204030204" pitchFamily="34" charset="0"/>
              </a:rPr>
              <a:t/>
            </a:r>
            <a:br>
              <a:rPr lang="fi-FI" sz="800" b="1" dirty="0">
                <a:solidFill>
                  <a:schemeClr val="bg1"/>
                </a:solidFill>
                <a:latin typeface="Calibri" panose="020F0502020204030204" pitchFamily="34" charset="0"/>
                <a:cs typeface="Calibri" panose="020F0502020204030204" pitchFamily="34" charset="0"/>
              </a:rPr>
            </a:br>
            <a:r>
              <a:rPr lang="fi-FI" sz="800" b="1" dirty="0" smtClean="0">
                <a:solidFill>
                  <a:schemeClr val="bg1"/>
                </a:solidFill>
                <a:latin typeface="Calibri" panose="020F0502020204030204" pitchFamily="34" charset="0"/>
                <a:cs typeface="Calibri" panose="020F0502020204030204" pitchFamily="34" charset="0"/>
              </a:rPr>
              <a:t/>
            </a:r>
            <a:br>
              <a:rPr lang="fi-FI" sz="800" b="1" dirty="0" smtClean="0">
                <a:solidFill>
                  <a:schemeClr val="bg1"/>
                </a:solidFill>
                <a:latin typeface="Calibri" panose="020F0502020204030204" pitchFamily="34" charset="0"/>
                <a:cs typeface="Calibri" panose="020F0502020204030204" pitchFamily="34" charset="0"/>
              </a:rPr>
            </a:br>
            <a:r>
              <a:rPr lang="fi-FI" sz="800" b="1" dirty="0" smtClean="0">
                <a:solidFill>
                  <a:schemeClr val="bg1"/>
                </a:solidFill>
                <a:latin typeface="Calibri" panose="020F0502020204030204" pitchFamily="34" charset="0"/>
                <a:cs typeface="Calibri" panose="020F0502020204030204" pitchFamily="34" charset="0"/>
              </a:rPr>
              <a:t/>
            </a:r>
            <a:br>
              <a:rPr lang="fi-FI" sz="800" b="1" dirty="0" smtClean="0">
                <a:solidFill>
                  <a:schemeClr val="bg1"/>
                </a:solidFill>
                <a:latin typeface="Calibri" panose="020F0502020204030204" pitchFamily="34" charset="0"/>
                <a:cs typeface="Calibri" panose="020F0502020204030204" pitchFamily="34" charset="0"/>
              </a:rPr>
            </a:br>
            <a:r>
              <a:rPr lang="fi-FI" sz="800" b="1" dirty="0" smtClean="0">
                <a:solidFill>
                  <a:schemeClr val="bg1"/>
                </a:solidFill>
                <a:latin typeface="Calibri" panose="020F0502020204030204" pitchFamily="34" charset="0"/>
                <a:cs typeface="Calibri" panose="020F0502020204030204" pitchFamily="34" charset="0"/>
              </a:rPr>
              <a:t/>
            </a:r>
            <a:br>
              <a:rPr lang="fi-FI" sz="800" b="1" dirty="0" smtClean="0">
                <a:solidFill>
                  <a:schemeClr val="bg1"/>
                </a:solidFill>
                <a:latin typeface="Calibri" panose="020F0502020204030204" pitchFamily="34" charset="0"/>
                <a:cs typeface="Calibri" panose="020F0502020204030204" pitchFamily="34" charset="0"/>
              </a:rPr>
            </a:br>
            <a:r>
              <a:rPr lang="fi-FI" b="1" dirty="0" smtClean="0">
                <a:solidFill>
                  <a:schemeClr val="bg1"/>
                </a:solidFill>
                <a:latin typeface="Calibri" panose="020F0502020204030204" pitchFamily="34" charset="0"/>
                <a:cs typeface="Calibri" panose="020F0502020204030204" pitchFamily="34" charset="0"/>
              </a:rPr>
              <a:t>Miten </a:t>
            </a:r>
            <a:r>
              <a:rPr lang="fi-FI" b="1" dirty="0" err="1" smtClean="0">
                <a:solidFill>
                  <a:schemeClr val="bg1"/>
                </a:solidFill>
                <a:latin typeface="Calibri" panose="020F0502020204030204" pitchFamily="34" charset="0"/>
                <a:cs typeface="Calibri" panose="020F0502020204030204" pitchFamily="34" charset="0"/>
              </a:rPr>
              <a:t>digitalisaatio</a:t>
            </a:r>
            <a:r>
              <a:rPr lang="fi-FI" b="1" dirty="0" smtClean="0">
                <a:solidFill>
                  <a:schemeClr val="bg1"/>
                </a:solidFill>
                <a:latin typeface="Calibri" panose="020F0502020204030204" pitchFamily="34" charset="0"/>
                <a:cs typeface="Calibri" panose="020F0502020204030204" pitchFamily="34" charset="0"/>
              </a:rPr>
              <a:t> hyödyttää </a:t>
            </a:r>
            <a:br>
              <a:rPr lang="fi-FI" b="1" dirty="0" smtClean="0">
                <a:solidFill>
                  <a:schemeClr val="bg1"/>
                </a:solidFill>
                <a:latin typeface="Calibri" panose="020F0502020204030204" pitchFamily="34" charset="0"/>
                <a:cs typeface="Calibri" panose="020F0502020204030204" pitchFamily="34" charset="0"/>
              </a:rPr>
            </a:br>
            <a:r>
              <a:rPr lang="fi-FI" b="1" dirty="0" smtClean="0">
                <a:solidFill>
                  <a:schemeClr val="bg1"/>
                </a:solidFill>
                <a:latin typeface="Calibri" panose="020F0502020204030204" pitchFamily="34" charset="0"/>
                <a:cs typeface="Calibri" panose="020F0502020204030204" pitchFamily="34" charset="0"/>
              </a:rPr>
              <a:t>juuri meidän organisaatiotamme</a:t>
            </a:r>
            <a:r>
              <a:rPr lang="fi-FI" sz="2400" b="1" dirty="0" smtClean="0">
                <a:solidFill>
                  <a:schemeClr val="bg1"/>
                </a:solidFill>
                <a:latin typeface="Calibri" panose="020F0502020204030204" pitchFamily="34" charset="0"/>
                <a:cs typeface="Calibri" panose="020F0502020204030204" pitchFamily="34" charset="0"/>
              </a:rPr>
              <a:t>?</a:t>
            </a:r>
            <a:endParaRPr lang="fi-FI" sz="24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601"/>
              </a:spcAft>
              <a:buNone/>
            </a:pPr>
            <a:r>
              <a:rPr lang="fi-FI" sz="2200" b="1" dirty="0">
                <a:solidFill>
                  <a:schemeClr val="bg1"/>
                </a:solidFill>
                <a:latin typeface="Calibri" panose="020F0502020204030204" pitchFamily="34" charset="0"/>
                <a:cs typeface="Calibri" panose="020F0502020204030204" pitchFamily="34" charset="0"/>
              </a:rPr>
              <a:t>Mitä voimme tehdä uudella tavalla?</a:t>
            </a:r>
            <a:br>
              <a:rPr lang="fi-FI" sz="2200" b="1" dirty="0">
                <a:solidFill>
                  <a:schemeClr val="bg1"/>
                </a:solidFill>
                <a:latin typeface="Calibri" panose="020F0502020204030204" pitchFamily="34" charset="0"/>
                <a:cs typeface="Calibri" panose="020F0502020204030204" pitchFamily="34" charset="0"/>
              </a:rPr>
            </a:br>
            <a:r>
              <a:rPr lang="fi-FI" sz="2200" b="1" dirty="0">
                <a:solidFill>
                  <a:schemeClr val="bg1"/>
                </a:solidFill>
                <a:latin typeface="Calibri" panose="020F0502020204030204" pitchFamily="34" charset="0"/>
                <a:cs typeface="Calibri" panose="020F0502020204030204" pitchFamily="34" charset="0"/>
              </a:rPr>
              <a:t>Miten hyödyt näkyvät jo nyt? Onko haittoja?</a:t>
            </a:r>
            <a:br>
              <a:rPr lang="fi-FI" sz="2200" b="1" dirty="0">
                <a:solidFill>
                  <a:schemeClr val="bg1"/>
                </a:solidFill>
                <a:latin typeface="Calibri" panose="020F0502020204030204" pitchFamily="34" charset="0"/>
                <a:cs typeface="Calibri" panose="020F0502020204030204" pitchFamily="34" charset="0"/>
              </a:rPr>
            </a:br>
            <a:r>
              <a:rPr lang="fi-FI" sz="2200" b="1" dirty="0">
                <a:solidFill>
                  <a:schemeClr val="bg1"/>
                </a:solidFill>
                <a:latin typeface="Calibri" panose="020F0502020204030204" pitchFamily="34" charset="0"/>
                <a:cs typeface="Calibri" panose="020F0502020204030204" pitchFamily="34" charset="0"/>
              </a:rPr>
              <a:t>Mistä voimme luopua?</a:t>
            </a:r>
          </a:p>
        </p:txBody>
      </p:sp>
      <p:sp>
        <p:nvSpPr>
          <p:cNvPr id="12" name="Otsikko 1"/>
          <p:cNvSpPr txBox="1">
            <a:spLocks/>
          </p:cNvSpPr>
          <p:nvPr/>
        </p:nvSpPr>
        <p:spPr>
          <a:xfrm>
            <a:off x="105936" y="75800"/>
            <a:ext cx="3431424" cy="284290"/>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8BE7F3"/>
                </a:solidFill>
              </a:rPr>
              <a:t>STRATEGIA JA TOIMINNAN SUUNNITTELU (1)</a:t>
            </a:r>
          </a:p>
        </p:txBody>
      </p:sp>
      <p:sp>
        <p:nvSpPr>
          <p:cNvPr id="14" name="Otsikko 1"/>
          <p:cNvSpPr txBox="1">
            <a:spLocks/>
          </p:cNvSpPr>
          <p:nvPr/>
        </p:nvSpPr>
        <p:spPr>
          <a:xfrm>
            <a:off x="5108090" y="8920823"/>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5AEFFA"/>
                </a:solidFill>
              </a:rPr>
              <a:t>#digivalmennuskortit, VM, 2021</a:t>
            </a:r>
          </a:p>
        </p:txBody>
      </p:sp>
    </p:spTree>
    <p:extLst>
      <p:ext uri="{BB962C8B-B14F-4D97-AF65-F5344CB8AC3E}">
        <p14:creationId xmlns:p14="http://schemas.microsoft.com/office/powerpoint/2010/main" val="2893588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 y="0"/>
            <a:ext cx="6858000" cy="9144000"/>
            <a:chOff x="1" y="0"/>
            <a:chExt cx="6858000" cy="9144000"/>
          </a:xfrm>
        </p:grpSpPr>
        <p:pic>
          <p:nvPicPr>
            <p:cNvPr id="8" name="Google Shape;80;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 y="0"/>
              <a:ext cx="6858000" cy="9144000"/>
            </a:xfrm>
            <a:prstGeom prst="rect">
              <a:avLst/>
            </a:prstGeom>
            <a:noFill/>
            <a:ln>
              <a:noFill/>
            </a:ln>
          </p:spPr>
        </p:pic>
        <p:sp>
          <p:nvSpPr>
            <p:cNvPr id="23" name="Otsikko 1"/>
            <p:cNvSpPr txBox="1">
              <a:spLocks/>
            </p:cNvSpPr>
            <p:nvPr/>
          </p:nvSpPr>
          <p:spPr>
            <a:xfrm>
              <a:off x="22955" y="6716224"/>
              <a:ext cx="3389322" cy="454010"/>
            </a:xfrm>
            <a:prstGeom prst="rect">
              <a:avLst/>
            </a:prstGeom>
            <a:solidFill>
              <a:srgbClr val="214A60">
                <a:alpha val="58824"/>
              </a:srgbClr>
            </a:solidFill>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smtClean="0">
                  <a:solidFill>
                    <a:srgbClr val="4DCBE2"/>
                  </a:solidFill>
                </a:rPr>
                <a:t>     STRATEGIA </a:t>
              </a:r>
              <a:r>
                <a:rPr lang="fi-FI" sz="1400" dirty="0">
                  <a:solidFill>
                    <a:srgbClr val="4DCBE2"/>
                  </a:solidFill>
                </a:rPr>
                <a:t>JA TOIMINNAN SUUNNITTELU (2)                           </a:t>
              </a:r>
            </a:p>
          </p:txBody>
        </p:sp>
        <p:sp>
          <p:nvSpPr>
            <p:cNvPr id="25" name="Otsikko 1"/>
            <p:cNvSpPr txBox="1">
              <a:spLocks/>
            </p:cNvSpPr>
            <p:nvPr/>
          </p:nvSpPr>
          <p:spPr>
            <a:xfrm>
              <a:off x="1246520" y="88148"/>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9597A3"/>
                  </a:solidFill>
                </a:rPr>
                <a:t>#digivalmennuskortit, VM, 2021</a:t>
              </a:r>
            </a:p>
          </p:txBody>
        </p:sp>
      </p:grpSp>
      <p:sp>
        <p:nvSpPr>
          <p:cNvPr id="9" name="Google Shape;81;p17"/>
          <p:cNvSpPr txBox="1">
            <a:spLocks noGrp="1"/>
          </p:cNvSpPr>
          <p:nvPr>
            <p:ph type="body" idx="1"/>
          </p:nvPr>
        </p:nvSpPr>
        <p:spPr>
          <a:xfrm>
            <a:off x="1" y="7028452"/>
            <a:ext cx="6857999" cy="2092850"/>
          </a:xfrm>
          <a:prstGeom prst="rect">
            <a:avLst/>
          </a:prstGeom>
          <a:solidFill>
            <a:srgbClr val="076EA1">
              <a:alpha val="50000"/>
            </a:srgbClr>
          </a:solidFill>
          <a:effectLst>
            <a:outerShdw blurRad="50800" dist="50800" dir="5400000" algn="ctr" rotWithShape="0">
              <a:srgbClr val="000000">
                <a:alpha val="60000"/>
              </a:srgbClr>
            </a:outerShdw>
          </a:effectLst>
        </p:spPr>
        <p:txBody>
          <a:bodyPr wrap="square" rtlCol="0">
            <a:spAutoFit/>
          </a:bodyPr>
          <a:lstStyle/>
          <a:p>
            <a:pPr marL="0" indent="0" algn="ctr" defTabSz="609519">
              <a:lnSpc>
                <a:spcPct val="100000"/>
              </a:lnSpc>
              <a:spcBef>
                <a:spcPts val="1200"/>
              </a:spcBef>
              <a:buClr>
                <a:srgbClr val="000000"/>
              </a:buClr>
              <a:buNone/>
            </a:pPr>
            <a:r>
              <a:rPr lang="fi-FI" sz="2600" b="1" dirty="0" smtClean="0">
                <a:solidFill>
                  <a:schemeClr val="bg1"/>
                </a:solidFill>
              </a:rPr>
              <a:t>Miten </a:t>
            </a:r>
            <a:r>
              <a:rPr lang="fi-FI" sz="2600" b="1" dirty="0">
                <a:solidFill>
                  <a:schemeClr val="bg1"/>
                </a:solidFill>
              </a:rPr>
              <a:t>digitalisaatio näkyy toimintastrategiassamme?</a:t>
            </a:r>
            <a:r>
              <a:rPr lang="fi-FI" sz="2800" b="1" dirty="0">
                <a:solidFill>
                  <a:schemeClr val="bg1"/>
                </a:solidFill>
              </a:rPr>
              <a:t/>
            </a:r>
            <a:br>
              <a:rPr lang="fi-FI" sz="2800" b="1" dirty="0">
                <a:solidFill>
                  <a:schemeClr val="bg1"/>
                </a:solidFill>
              </a:rPr>
            </a:br>
            <a:r>
              <a:rPr lang="fi-FI" sz="1100" b="1" dirty="0">
                <a:solidFill>
                  <a:schemeClr val="bg1"/>
                </a:solidFill>
              </a:rPr>
              <a:t/>
            </a:r>
            <a:br>
              <a:rPr lang="fi-FI" sz="1100" b="1" dirty="0">
                <a:solidFill>
                  <a:schemeClr val="bg1"/>
                </a:solidFill>
              </a:rPr>
            </a:br>
            <a:r>
              <a:rPr lang="fi-FI" sz="2200" b="1" dirty="0">
                <a:solidFill>
                  <a:schemeClr val="bg1"/>
                </a:solidFill>
              </a:rPr>
              <a:t>Mitä muita suunnitelmia meillä on </a:t>
            </a:r>
            <a:br>
              <a:rPr lang="fi-FI" sz="2200" b="1" dirty="0">
                <a:solidFill>
                  <a:schemeClr val="bg1"/>
                </a:solidFill>
              </a:rPr>
            </a:br>
            <a:r>
              <a:rPr lang="fi-FI" sz="2200" b="1" dirty="0">
                <a:solidFill>
                  <a:schemeClr val="bg1"/>
                </a:solidFill>
              </a:rPr>
              <a:t>digitaalisuuden hyödyntämiselle?</a:t>
            </a:r>
            <a:r>
              <a:rPr lang="fi-FI" sz="2000" b="1" dirty="0">
                <a:solidFill>
                  <a:schemeClr val="bg1"/>
                </a:solidFill>
              </a:rPr>
              <a:t/>
            </a:r>
            <a:br>
              <a:rPr lang="fi-FI" sz="2000" b="1" dirty="0">
                <a:solidFill>
                  <a:schemeClr val="bg1"/>
                </a:solidFill>
              </a:rPr>
            </a:br>
            <a:endParaRPr lang="fi-FI" sz="700" b="1" dirty="0">
              <a:solidFill>
                <a:schemeClr val="bg1"/>
              </a:solidFill>
            </a:endParaRPr>
          </a:p>
        </p:txBody>
      </p:sp>
    </p:spTree>
    <p:extLst>
      <p:ext uri="{BB962C8B-B14F-4D97-AF65-F5344CB8AC3E}">
        <p14:creationId xmlns:p14="http://schemas.microsoft.com/office/powerpoint/2010/main" val="519145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 y="0"/>
            <a:ext cx="6858000" cy="9144000"/>
            <a:chOff x="1" y="0"/>
            <a:chExt cx="6858000" cy="9144000"/>
          </a:xfrm>
        </p:grpSpPr>
        <p:pic>
          <p:nvPicPr>
            <p:cNvPr id="15" name="Google Shape;133;p24"/>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1" y="0"/>
              <a:ext cx="6858000" cy="9144000"/>
            </a:xfrm>
            <a:prstGeom prst="rect">
              <a:avLst/>
            </a:prstGeom>
            <a:noFill/>
            <a:ln>
              <a:noFill/>
            </a:ln>
          </p:spPr>
        </p:pic>
        <p:sp>
          <p:nvSpPr>
            <p:cNvPr id="26" name="Otsikko 1"/>
            <p:cNvSpPr txBox="1">
              <a:spLocks/>
            </p:cNvSpPr>
            <p:nvPr/>
          </p:nvSpPr>
          <p:spPr>
            <a:xfrm>
              <a:off x="100630" y="35224"/>
              <a:ext cx="3702889" cy="362538"/>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794C2B"/>
                  </a:solidFill>
                </a:rPr>
                <a:t>STRATEGIA JA TOIMINNAN SUUNNITTELU (3)</a:t>
              </a:r>
            </a:p>
          </p:txBody>
        </p:sp>
        <p:sp>
          <p:nvSpPr>
            <p:cNvPr id="28" name="Otsikko 1"/>
            <p:cNvSpPr txBox="1">
              <a:spLocks/>
            </p:cNvSpPr>
            <p:nvPr/>
          </p:nvSpPr>
          <p:spPr>
            <a:xfrm>
              <a:off x="100630" y="8905287"/>
              <a:ext cx="2674188" cy="238713"/>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67793"/>
                  </a:solidFill>
                </a:rPr>
                <a:t>#digivalmennuskortit, VM, 2021</a:t>
              </a:r>
            </a:p>
          </p:txBody>
        </p:sp>
      </p:grpSp>
      <p:sp>
        <p:nvSpPr>
          <p:cNvPr id="21" name="Google Shape;134;p24"/>
          <p:cNvSpPr txBox="1">
            <a:spLocks noGrp="1"/>
          </p:cNvSpPr>
          <p:nvPr>
            <p:ph type="body" idx="1"/>
          </p:nvPr>
        </p:nvSpPr>
        <p:spPr>
          <a:xfrm>
            <a:off x="32424" y="432986"/>
            <a:ext cx="6808359" cy="2020612"/>
          </a:xfrm>
          <a:prstGeom prst="rect">
            <a:avLst/>
          </a:prstGeom>
        </p:spPr>
        <p:txBody>
          <a:bodyPr spcFirstLastPara="1" vert="horz" wrap="square" lIns="91428" tIns="91428" rIns="91428" bIns="91428" rtlCol="0" anchor="ctr" anchorCtr="0">
            <a:normAutofit/>
          </a:bodyPr>
          <a:lstStyle/>
          <a:p>
            <a:pPr marL="0" indent="0" algn="ctr">
              <a:spcAft>
                <a:spcPts val="1200"/>
              </a:spcAft>
              <a:buNone/>
            </a:pPr>
            <a:r>
              <a:rPr lang="fi-FI" sz="2600" b="1" dirty="0">
                <a:solidFill>
                  <a:schemeClr val="dk1"/>
                </a:solidFill>
                <a:latin typeface="Calibri" panose="020F0502020204030204" pitchFamily="34" charset="0"/>
                <a:cs typeface="Calibri" panose="020F0502020204030204" pitchFamily="34" charset="0"/>
              </a:rPr>
              <a:t>Onko meillä prosesseja, </a:t>
            </a:r>
            <a:br>
              <a:rPr lang="fi-FI" sz="2600" b="1" dirty="0">
                <a:solidFill>
                  <a:schemeClr val="dk1"/>
                </a:solidFill>
                <a:latin typeface="Calibri" panose="020F0502020204030204" pitchFamily="34" charset="0"/>
                <a:cs typeface="Calibri" panose="020F0502020204030204" pitchFamily="34" charset="0"/>
              </a:rPr>
            </a:br>
            <a:r>
              <a:rPr lang="fi-FI" sz="2600" b="1" dirty="0">
                <a:solidFill>
                  <a:schemeClr val="dk1"/>
                </a:solidFill>
                <a:latin typeface="Calibri" panose="020F0502020204030204" pitchFamily="34" charset="0"/>
                <a:cs typeface="Calibri" panose="020F0502020204030204" pitchFamily="34" charset="0"/>
              </a:rPr>
              <a:t>jotka eivät vielä ole digitaalisia?</a:t>
            </a:r>
          </a:p>
          <a:p>
            <a:pPr marL="0" indent="0" algn="ctr">
              <a:spcAft>
                <a:spcPts val="1200"/>
              </a:spcAft>
              <a:buNone/>
            </a:pPr>
            <a:r>
              <a:rPr lang="fi" sz="2200" b="1" dirty="0">
                <a:solidFill>
                  <a:schemeClr val="dk1"/>
                </a:solidFill>
                <a:latin typeface="Calibri" panose="020F0502020204030204" pitchFamily="34" charset="0"/>
                <a:cs typeface="Calibri" panose="020F0502020204030204" pitchFamily="34" charset="0"/>
              </a:rPr>
              <a:t>Miten voimme vahvistaa ydintehtäviemme </a:t>
            </a:r>
            <a:br>
              <a:rPr lang="fi" sz="2200" b="1" dirty="0">
                <a:solidFill>
                  <a:schemeClr val="dk1"/>
                </a:solidFill>
                <a:latin typeface="Calibri" panose="020F0502020204030204" pitchFamily="34" charset="0"/>
                <a:cs typeface="Calibri" panose="020F0502020204030204" pitchFamily="34" charset="0"/>
              </a:rPr>
            </a:br>
            <a:r>
              <a:rPr lang="fi" sz="2200" b="1" dirty="0">
                <a:solidFill>
                  <a:schemeClr val="dk1"/>
                </a:solidFill>
                <a:latin typeface="Calibri" panose="020F0502020204030204" pitchFamily="34" charset="0"/>
                <a:cs typeface="Calibri" panose="020F0502020204030204" pitchFamily="34" charset="0"/>
              </a:rPr>
              <a:t>tekemistä digitaalisuutta hyödyntäen</a:t>
            </a:r>
            <a:endParaRP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2932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 y="1"/>
            <a:ext cx="6858000" cy="9144000"/>
            <a:chOff x="1" y="1"/>
            <a:chExt cx="6858000" cy="9144000"/>
          </a:xfrm>
        </p:grpSpPr>
        <p:pic>
          <p:nvPicPr>
            <p:cNvPr id="21" name="Google Shape;87;p1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1" y="1"/>
              <a:ext cx="6858000" cy="9144000"/>
            </a:xfrm>
            <a:prstGeom prst="rect">
              <a:avLst/>
            </a:prstGeom>
            <a:noFill/>
            <a:ln>
              <a:noFill/>
            </a:ln>
          </p:spPr>
        </p:pic>
        <p:sp>
          <p:nvSpPr>
            <p:cNvPr id="26" name="Otsikko 1"/>
            <p:cNvSpPr txBox="1">
              <a:spLocks/>
            </p:cNvSpPr>
            <p:nvPr/>
          </p:nvSpPr>
          <p:spPr>
            <a:xfrm>
              <a:off x="100627" y="68972"/>
              <a:ext cx="3696006"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A4ADD4"/>
                  </a:solidFill>
                </a:rPr>
                <a:t>STRATEGIA JA TOIMINNAN SUUNNITTELU (4)</a:t>
              </a:r>
            </a:p>
          </p:txBody>
        </p:sp>
        <p:sp>
          <p:nvSpPr>
            <p:cNvPr id="29" name="Otsikko 1"/>
            <p:cNvSpPr txBox="1">
              <a:spLocks/>
            </p:cNvSpPr>
            <p:nvPr/>
          </p:nvSpPr>
          <p:spPr>
            <a:xfrm>
              <a:off x="100624" y="8921569"/>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E0BB88"/>
                  </a:solidFill>
                </a:rPr>
                <a:t>#digivalmennuskortit, VM, 2021</a:t>
              </a:r>
            </a:p>
          </p:txBody>
        </p:sp>
      </p:grpSp>
      <p:sp>
        <p:nvSpPr>
          <p:cNvPr id="22" name="Google Shape;88;p18"/>
          <p:cNvSpPr txBox="1">
            <a:spLocks noGrp="1"/>
          </p:cNvSpPr>
          <p:nvPr>
            <p:ph type="body" idx="1"/>
          </p:nvPr>
        </p:nvSpPr>
        <p:spPr>
          <a:xfrm>
            <a:off x="15608" y="400844"/>
            <a:ext cx="6842392" cy="1592719"/>
          </a:xfrm>
          <a:prstGeom prst="rect">
            <a:avLst/>
          </a:prstGeom>
          <a:noFill/>
          <a:ln>
            <a:noFill/>
          </a:ln>
        </p:spPr>
        <p:txBody>
          <a:bodyPr spcFirstLastPara="1" vert="horz" wrap="square" lIns="91428" tIns="91428" rIns="91428" bIns="91428" rtlCol="0" anchor="ctr" anchorCtr="0">
            <a:spAutoFit/>
          </a:bodyPr>
          <a:lstStyle/>
          <a:p>
            <a:pPr marL="0" indent="0" algn="ctr" defTabSz="457153">
              <a:lnSpc>
                <a:spcPct val="100000"/>
              </a:lnSpc>
              <a:spcBef>
                <a:spcPts val="601"/>
              </a:spcBef>
              <a:buClr>
                <a:srgbClr val="000000"/>
              </a:buClr>
              <a:buNone/>
            </a:pPr>
            <a:r>
              <a:rPr lang="fi-FI" sz="2600" b="1" dirty="0"/>
              <a:t>Tunnistammeko vakavia esteitä </a:t>
            </a:r>
            <a:r>
              <a:rPr lang="fi-FI" sz="2600" b="1" dirty="0" smtClean="0"/>
              <a:t/>
            </a:r>
            <a:br>
              <a:rPr lang="fi-FI" sz="2600" b="1" dirty="0" smtClean="0"/>
            </a:br>
            <a:r>
              <a:rPr lang="fi-FI" sz="2600" b="1" dirty="0" err="1" smtClean="0"/>
              <a:t>digitalisaation</a:t>
            </a:r>
            <a:r>
              <a:rPr lang="fi-FI" sz="2600" b="1" dirty="0" smtClean="0"/>
              <a:t> </a:t>
            </a:r>
            <a:r>
              <a:rPr lang="fi-FI" sz="2600" b="1" dirty="0"/>
              <a:t>edistämiselle? </a:t>
            </a:r>
            <a:r>
              <a:rPr lang="fi-FI" sz="2800" b="1" dirty="0"/>
              <a:t/>
            </a:r>
            <a:br>
              <a:rPr lang="fi-FI" sz="2800" b="1" dirty="0"/>
            </a:br>
            <a:r>
              <a:rPr lang="fi-FI" sz="1050" b="1" dirty="0"/>
              <a:t/>
            </a:r>
            <a:br>
              <a:rPr lang="fi-FI" sz="1050" b="1" dirty="0"/>
            </a:br>
            <a:r>
              <a:rPr lang="fi-FI" sz="2200" b="1" dirty="0"/>
              <a:t>Mitä voimme tehdä näiden purkamiseksi (max. 3)?</a:t>
            </a:r>
          </a:p>
        </p:txBody>
      </p:sp>
    </p:spTree>
    <p:extLst>
      <p:ext uri="{BB962C8B-B14F-4D97-AF65-F5344CB8AC3E}">
        <p14:creationId xmlns:p14="http://schemas.microsoft.com/office/powerpoint/2010/main" val="3912316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26" name="Otsikko 1"/>
            <p:cNvSpPr txBox="1">
              <a:spLocks/>
            </p:cNvSpPr>
            <p:nvPr/>
          </p:nvSpPr>
          <p:spPr>
            <a:xfrm>
              <a:off x="96170" y="80624"/>
              <a:ext cx="3704437"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908882"/>
                  </a:solidFill>
                </a:rPr>
                <a:t>STRATEGIA JA TOIMINNAN SUUNNITTELU (5)</a:t>
              </a:r>
            </a:p>
          </p:txBody>
        </p:sp>
        <p:sp>
          <p:nvSpPr>
            <p:cNvPr id="29" name="Otsikko 1"/>
            <p:cNvSpPr txBox="1">
              <a:spLocks/>
            </p:cNvSpPr>
            <p:nvPr/>
          </p:nvSpPr>
          <p:spPr>
            <a:xfrm>
              <a:off x="4962737" y="8964965"/>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5CBFCE"/>
                  </a:solidFill>
                </a:rPr>
                <a:t>#digivalmennuskortit, VM, 2021</a:t>
              </a:r>
            </a:p>
          </p:txBody>
        </p:sp>
      </p:grpSp>
      <p:sp>
        <p:nvSpPr>
          <p:cNvPr id="22" name="Google Shape;88;p18"/>
          <p:cNvSpPr txBox="1">
            <a:spLocks noGrp="1"/>
          </p:cNvSpPr>
          <p:nvPr>
            <p:ph type="body" idx="1"/>
          </p:nvPr>
        </p:nvSpPr>
        <p:spPr>
          <a:xfrm>
            <a:off x="0" y="-13069"/>
            <a:ext cx="6858000" cy="1846635"/>
          </a:xfrm>
          <a:prstGeom prst="rect">
            <a:avLst/>
          </a:prstGeom>
          <a:solidFill>
            <a:srgbClr val="207297">
              <a:alpha val="30196"/>
            </a:srgbClr>
          </a:solidFill>
          <a:ln>
            <a:noFill/>
          </a:ln>
        </p:spPr>
        <p:txBody>
          <a:bodyPr spcFirstLastPara="1" vert="horz" wrap="square" lIns="91428" tIns="91428" rIns="91428" bIns="91428" rtlCol="0" anchor="ctr" anchorCtr="0">
            <a:spAutoFit/>
          </a:bodyPr>
          <a:lstStyle/>
          <a:p>
            <a:pPr marL="0" indent="0" algn="ctr" defTabSz="457153">
              <a:lnSpc>
                <a:spcPct val="100000"/>
              </a:lnSpc>
              <a:spcBef>
                <a:spcPts val="601"/>
              </a:spcBef>
              <a:buClr>
                <a:srgbClr val="000000"/>
              </a:buClr>
              <a:buNone/>
            </a:pPr>
            <a:r>
              <a:rPr lang="fi-FI" sz="500" b="1" dirty="0" smtClean="0">
                <a:solidFill>
                  <a:schemeClr val="bg1"/>
                </a:solidFill>
              </a:rPr>
              <a:t/>
            </a:r>
            <a:br>
              <a:rPr lang="fi-FI" sz="500" b="1" dirty="0" smtClean="0">
                <a:solidFill>
                  <a:schemeClr val="bg1"/>
                </a:solidFill>
              </a:rPr>
            </a:br>
            <a:r>
              <a:rPr lang="fi-FI" sz="500" b="1" dirty="0" smtClean="0">
                <a:solidFill>
                  <a:schemeClr val="bg1"/>
                </a:solidFill>
              </a:rPr>
              <a:t/>
            </a:r>
            <a:br>
              <a:rPr lang="fi-FI" sz="500" b="1" dirty="0" smtClean="0">
                <a:solidFill>
                  <a:schemeClr val="bg1"/>
                </a:solidFill>
              </a:rPr>
            </a:br>
            <a:r>
              <a:rPr lang="fi-FI" sz="500" b="1" dirty="0">
                <a:solidFill>
                  <a:schemeClr val="bg1"/>
                </a:solidFill>
              </a:rPr>
              <a:t/>
            </a:r>
            <a:br>
              <a:rPr lang="fi-FI" sz="500" b="1" dirty="0">
                <a:solidFill>
                  <a:schemeClr val="bg1"/>
                </a:solidFill>
              </a:rPr>
            </a:br>
            <a:r>
              <a:rPr lang="fi-FI" sz="500" b="1" dirty="0" smtClean="0">
                <a:solidFill>
                  <a:schemeClr val="bg1"/>
                </a:solidFill>
              </a:rPr>
              <a:t/>
            </a:r>
            <a:br>
              <a:rPr lang="fi-FI" sz="500" b="1" dirty="0" smtClean="0">
                <a:solidFill>
                  <a:schemeClr val="bg1"/>
                </a:solidFill>
              </a:rPr>
            </a:br>
            <a:r>
              <a:rPr lang="fi-FI" sz="500" b="1" dirty="0" smtClean="0">
                <a:solidFill>
                  <a:schemeClr val="bg1"/>
                </a:solidFill>
              </a:rPr>
              <a:t/>
            </a:r>
            <a:br>
              <a:rPr lang="fi-FI" sz="500" b="1" dirty="0" smtClean="0">
                <a:solidFill>
                  <a:schemeClr val="bg1"/>
                </a:solidFill>
              </a:rPr>
            </a:br>
            <a:r>
              <a:rPr lang="fi-FI" sz="2600" b="1" dirty="0" smtClean="0">
                <a:solidFill>
                  <a:schemeClr val="bg1"/>
                </a:solidFill>
              </a:rPr>
              <a:t>Miten </a:t>
            </a:r>
            <a:r>
              <a:rPr lang="fi-FI" sz="2600" b="1" dirty="0">
                <a:solidFill>
                  <a:schemeClr val="bg1"/>
                </a:solidFill>
              </a:rPr>
              <a:t>teknologinen kehitys </a:t>
            </a:r>
            <a:br>
              <a:rPr lang="fi-FI" sz="2600" b="1" dirty="0">
                <a:solidFill>
                  <a:schemeClr val="bg1"/>
                </a:solidFill>
              </a:rPr>
            </a:br>
            <a:r>
              <a:rPr lang="fi-FI" sz="2600" b="1" dirty="0">
                <a:solidFill>
                  <a:schemeClr val="bg1"/>
                </a:solidFill>
              </a:rPr>
              <a:t>muuttaa toimintaamme </a:t>
            </a:r>
            <a:br>
              <a:rPr lang="fi-FI" sz="2600" b="1" dirty="0">
                <a:solidFill>
                  <a:schemeClr val="bg1"/>
                </a:solidFill>
              </a:rPr>
            </a:br>
            <a:r>
              <a:rPr lang="fi-FI" sz="2600" b="1" dirty="0">
                <a:solidFill>
                  <a:schemeClr val="bg1"/>
                </a:solidFill>
              </a:rPr>
              <a:t>seuraavien vuosien aikana? </a:t>
            </a:r>
          </a:p>
        </p:txBody>
      </p:sp>
    </p:spTree>
    <p:extLst>
      <p:ext uri="{BB962C8B-B14F-4D97-AF65-F5344CB8AC3E}">
        <p14:creationId xmlns:p14="http://schemas.microsoft.com/office/powerpoint/2010/main" val="4072121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6" name="Google Shape;266;p42"/>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26" name="Otsikko 1"/>
            <p:cNvSpPr txBox="1">
              <a:spLocks/>
            </p:cNvSpPr>
            <p:nvPr/>
          </p:nvSpPr>
          <p:spPr>
            <a:xfrm>
              <a:off x="95542" y="81895"/>
              <a:ext cx="3700462"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908882"/>
                  </a:solidFill>
                </a:rPr>
                <a:t>STRATEGIA JA TOIMINNAN SUUNNITTELU (6)</a:t>
              </a:r>
            </a:p>
          </p:txBody>
        </p:sp>
        <p:sp>
          <p:nvSpPr>
            <p:cNvPr id="28" name="Otsikko 1"/>
            <p:cNvSpPr txBox="1">
              <a:spLocks/>
            </p:cNvSpPr>
            <p:nvPr/>
          </p:nvSpPr>
          <p:spPr>
            <a:xfrm>
              <a:off x="84388" y="8926778"/>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988B7D"/>
                  </a:solidFill>
                </a:rPr>
                <a:t>#digivalmennuskortit, VM, 2021</a:t>
              </a:r>
            </a:p>
          </p:txBody>
        </p:sp>
      </p:grpSp>
      <p:sp>
        <p:nvSpPr>
          <p:cNvPr id="24" name="Google Shape;267;p42"/>
          <p:cNvSpPr txBox="1">
            <a:spLocks noGrp="1"/>
          </p:cNvSpPr>
          <p:nvPr>
            <p:ph type="body" idx="1"/>
          </p:nvPr>
        </p:nvSpPr>
        <p:spPr>
          <a:xfrm>
            <a:off x="13509" y="627314"/>
            <a:ext cx="6844491" cy="1062268"/>
          </a:xfrm>
          <a:prstGeom prst="rect">
            <a:avLst/>
          </a:prstGeom>
        </p:spPr>
        <p:txBody>
          <a:bodyPr spcFirstLastPara="1" vert="horz" wrap="square" lIns="91428" tIns="91428" rIns="91428" bIns="91428" rtlCol="0" anchor="ctr" anchorCtr="0">
            <a:normAutofit fontScale="25000" lnSpcReduction="20000"/>
          </a:bodyPr>
          <a:lstStyle/>
          <a:p>
            <a:pPr marL="0" indent="0" algn="ctr">
              <a:lnSpc>
                <a:spcPts val="3200"/>
              </a:lnSpc>
              <a:spcAft>
                <a:spcPts val="1200"/>
              </a:spcAft>
              <a:buNone/>
            </a:pPr>
            <a:r>
              <a:rPr lang="fi-FI" sz="10400" b="1" dirty="0">
                <a:solidFill>
                  <a:schemeClr val="bg1"/>
                </a:solidFill>
                <a:latin typeface="Calibri" panose="020F0502020204030204" pitchFamily="34" charset="0"/>
                <a:cs typeface="Calibri" panose="020F0502020204030204" pitchFamily="34" charset="0"/>
              </a:rPr>
              <a:t>Seuraammeko aktiivisesti </a:t>
            </a:r>
            <a:br>
              <a:rPr lang="fi-FI" sz="10400" b="1" dirty="0">
                <a:solidFill>
                  <a:schemeClr val="bg1"/>
                </a:solidFill>
                <a:latin typeface="Calibri" panose="020F0502020204030204" pitchFamily="34" charset="0"/>
                <a:cs typeface="Calibri" panose="020F0502020204030204" pitchFamily="34" charset="0"/>
              </a:rPr>
            </a:br>
            <a:r>
              <a:rPr lang="fi-FI" sz="10400" b="1" dirty="0">
                <a:solidFill>
                  <a:schemeClr val="bg1"/>
                </a:solidFill>
                <a:latin typeface="Calibri" panose="020F0502020204030204" pitchFamily="34" charset="0"/>
                <a:cs typeface="Calibri" panose="020F0502020204030204" pitchFamily="34" charset="0"/>
              </a:rPr>
              <a:t>teknologista ja digitaalista kehitystä</a:t>
            </a:r>
            <a:r>
              <a:rPr lang="fi-FI" sz="10400" b="1" dirty="0" smtClean="0">
                <a:solidFill>
                  <a:schemeClr val="bg1"/>
                </a:solidFill>
                <a:latin typeface="Calibri" panose="020F0502020204030204" pitchFamily="34" charset="0"/>
                <a:cs typeface="Calibri" panose="020F0502020204030204" pitchFamily="34" charset="0"/>
              </a:rPr>
              <a:t>?</a:t>
            </a:r>
            <a:endParaRPr lang="fi-FI" sz="8800" b="1" dirty="0">
              <a:solidFill>
                <a:schemeClr val="bg1"/>
              </a:solidFill>
              <a:latin typeface="Calibri" panose="020F0502020204030204" pitchFamily="34" charset="0"/>
              <a:cs typeface="Calibri" panose="020F0502020204030204" pitchFamily="34" charset="0"/>
            </a:endParaRPr>
          </a:p>
        </p:txBody>
      </p:sp>
      <p:sp>
        <p:nvSpPr>
          <p:cNvPr id="6" name="Google Shape;267;p42"/>
          <p:cNvSpPr txBox="1">
            <a:spLocks/>
          </p:cNvSpPr>
          <p:nvPr/>
        </p:nvSpPr>
        <p:spPr>
          <a:xfrm>
            <a:off x="6414" y="1375140"/>
            <a:ext cx="6844491" cy="1062268"/>
          </a:xfrm>
          <a:prstGeom prst="rect">
            <a:avLst/>
          </a:prstGeom>
        </p:spPr>
        <p:txBody>
          <a:bodyPr spcFirstLastPara="1" vert="horz" wrap="square" lIns="91428" tIns="91428" rIns="91428" bIns="91428" rtlCol="0" anchor="ctr" anchorCtr="0">
            <a:normAutofit/>
          </a:bodyPr>
          <a:lstStyle>
            <a:lvl1pPr marL="609519" lvl="0" indent="-457138"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n-lt"/>
                <a:ea typeface="+mn-ea"/>
                <a:cs typeface="+mn-cs"/>
              </a:defRPr>
            </a:lvl1pPr>
            <a:lvl2pPr marL="1219039" lvl="1" indent="-423279" algn="l" defTabSz="6858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828557" lvl="2" indent="-423279" algn="l" defTabSz="685800" rtl="0" eaLnBrk="1" latinLnBrk="0" hangingPunct="1">
              <a:lnSpc>
                <a:spcPct val="90000"/>
              </a:lnSpc>
              <a:spcBef>
                <a:spcPts val="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2438078" lvl="3"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3047601" lvl="4"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3657117" lvl="5"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4266636" lvl="6"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4876154" lvl="7"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5485676" lvl="8"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lgn="ctr">
              <a:lnSpc>
                <a:spcPts val="3200"/>
              </a:lnSpc>
              <a:spcAft>
                <a:spcPts val="1200"/>
              </a:spcAft>
              <a:buFont typeface="Arial" panose="020B0604020202020204" pitchFamily="34" charset="0"/>
              <a:buNone/>
            </a:pPr>
            <a:r>
              <a:rPr lang="fi-FI" sz="2200" b="1" dirty="0" smtClean="0">
                <a:solidFill>
                  <a:schemeClr val="bg1"/>
                </a:solidFill>
                <a:latin typeface="Calibri" panose="020F0502020204030204" pitchFamily="34" charset="0"/>
                <a:cs typeface="Calibri" panose="020F0502020204030204" pitchFamily="34" charset="0"/>
              </a:rPr>
              <a:t>Kuka? Miten?</a:t>
            </a:r>
            <a:endParaRPr lang="fi-FI" sz="2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0526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7" name="Otsikko 1"/>
            <p:cNvSpPr txBox="1">
              <a:spLocks/>
            </p:cNvSpPr>
            <p:nvPr/>
          </p:nvSpPr>
          <p:spPr>
            <a:xfrm>
              <a:off x="78600" y="58786"/>
              <a:ext cx="3711058"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468690"/>
                  </a:solidFill>
                </a:rPr>
                <a:t>STRATEGIA JA TOIMINNAN SUUNNITTELU (7)</a:t>
              </a:r>
            </a:p>
          </p:txBody>
        </p:sp>
        <p:sp>
          <p:nvSpPr>
            <p:cNvPr id="28" name="Otsikko 1"/>
            <p:cNvSpPr txBox="1">
              <a:spLocks/>
            </p:cNvSpPr>
            <p:nvPr/>
          </p:nvSpPr>
          <p:spPr>
            <a:xfrm>
              <a:off x="78597" y="8892408"/>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298698"/>
                  </a:solidFill>
                </a:rPr>
                <a:t>#digivalmennuskortit, VM, 2021</a:t>
              </a:r>
            </a:p>
          </p:txBody>
        </p:sp>
      </p:grpSp>
      <p:sp>
        <p:nvSpPr>
          <p:cNvPr id="23" name="Google Shape;222;p36"/>
          <p:cNvSpPr txBox="1">
            <a:spLocks noGrp="1"/>
          </p:cNvSpPr>
          <p:nvPr>
            <p:ph type="body" idx="1"/>
          </p:nvPr>
        </p:nvSpPr>
        <p:spPr>
          <a:xfrm>
            <a:off x="502" y="281848"/>
            <a:ext cx="6857498" cy="1633452"/>
          </a:xfrm>
          <a:prstGeom prst="rect">
            <a:avLst/>
          </a:prstGeom>
        </p:spPr>
        <p:txBody>
          <a:bodyPr spcFirstLastPara="1" vert="horz" wrap="square" lIns="91428" tIns="91428" rIns="91428" bIns="91428" rtlCol="0" anchor="ctr" anchorCtr="0">
            <a:normAutofit/>
          </a:bodyPr>
          <a:lstStyle/>
          <a:p>
            <a:pPr marL="0" indent="0" algn="ctr">
              <a:spcAft>
                <a:spcPts val="1200"/>
              </a:spcAft>
              <a:buNone/>
            </a:pPr>
            <a:r>
              <a:rPr lang="fi-FI" sz="2600" b="1" dirty="0">
                <a:solidFill>
                  <a:schemeClr val="bg1"/>
                </a:solidFill>
                <a:latin typeface="Calibri" panose="020F0502020204030204" pitchFamily="34" charset="0"/>
                <a:cs typeface="Calibri" panose="020F0502020204030204" pitchFamily="34" charset="0"/>
              </a:rPr>
              <a:t>Miten kerrytämme ja hyödynnämme </a:t>
            </a:r>
            <a:r>
              <a:rPr lang="fi-FI" sz="2600" b="1" dirty="0" smtClean="0">
                <a:solidFill>
                  <a:schemeClr val="bg1"/>
                </a:solidFill>
                <a:latin typeface="Calibri" panose="020F0502020204030204" pitchFamily="34" charset="0"/>
                <a:cs typeface="Calibri" panose="020F0502020204030204" pitchFamily="34" charset="0"/>
              </a:rPr>
              <a:t/>
            </a:r>
            <a:br>
              <a:rPr lang="fi-FI" sz="2600" b="1" dirty="0" smtClean="0">
                <a:solidFill>
                  <a:schemeClr val="bg1"/>
                </a:solidFill>
                <a:latin typeface="Calibri" panose="020F0502020204030204" pitchFamily="34" charset="0"/>
                <a:cs typeface="Calibri" panose="020F0502020204030204" pitchFamily="34" charset="0"/>
              </a:rPr>
            </a:br>
            <a:r>
              <a:rPr lang="fi-FI" sz="2600" b="1" dirty="0" smtClean="0">
                <a:solidFill>
                  <a:schemeClr val="bg1"/>
                </a:solidFill>
                <a:latin typeface="Calibri" panose="020F0502020204030204" pitchFamily="34" charset="0"/>
                <a:cs typeface="Calibri" panose="020F0502020204030204" pitchFamily="34" charset="0"/>
              </a:rPr>
              <a:t>nousevien </a:t>
            </a:r>
            <a:r>
              <a:rPr lang="fi-FI" sz="2600" b="1" dirty="0">
                <a:solidFill>
                  <a:schemeClr val="bg1"/>
                </a:solidFill>
                <a:latin typeface="Calibri" panose="020F0502020204030204" pitchFamily="34" charset="0"/>
                <a:cs typeface="Calibri" panose="020F0502020204030204" pitchFamily="34" charset="0"/>
              </a:rPr>
              <a:t>teknologioiden </a:t>
            </a:r>
            <a:r>
              <a:rPr lang="fi-FI" sz="2600" b="1" dirty="0" smtClean="0">
                <a:solidFill>
                  <a:schemeClr val="bg1"/>
                </a:solidFill>
                <a:latin typeface="Calibri" panose="020F0502020204030204" pitchFamily="34" charset="0"/>
                <a:cs typeface="Calibri" panose="020F0502020204030204" pitchFamily="34" charset="0"/>
              </a:rPr>
              <a:t/>
            </a:r>
            <a:br>
              <a:rPr lang="fi-FI" sz="2600" b="1" dirty="0" smtClean="0">
                <a:solidFill>
                  <a:schemeClr val="bg1"/>
                </a:solidFill>
                <a:latin typeface="Calibri" panose="020F0502020204030204" pitchFamily="34" charset="0"/>
                <a:cs typeface="Calibri" panose="020F0502020204030204" pitchFamily="34" charset="0"/>
              </a:rPr>
            </a:br>
            <a:r>
              <a:rPr lang="fi-FI" sz="2600" b="1" dirty="0" smtClean="0">
                <a:solidFill>
                  <a:schemeClr val="bg1"/>
                </a:solidFill>
                <a:latin typeface="Calibri" panose="020F0502020204030204" pitchFamily="34" charset="0"/>
                <a:cs typeface="Calibri" panose="020F0502020204030204" pitchFamily="34" charset="0"/>
              </a:rPr>
              <a:t>osaamistamme</a:t>
            </a:r>
            <a:r>
              <a:rPr lang="fi-FI" sz="2600" b="1" dirty="0">
                <a:solidFill>
                  <a:schemeClr val="bg1"/>
                </a:solidFill>
                <a:latin typeface="Calibri" panose="020F0502020204030204" pitchFamily="34" charset="0"/>
                <a:cs typeface="Calibri" panose="020F0502020204030204" pitchFamily="34" charset="0"/>
              </a:rPr>
              <a:t>?</a:t>
            </a:r>
            <a:endParaRPr lang="fi-FI" sz="2600"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7057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yhmä 2"/>
          <p:cNvGrpSpPr/>
          <p:nvPr/>
        </p:nvGrpSpPr>
        <p:grpSpPr>
          <a:xfrm>
            <a:off x="755" y="0"/>
            <a:ext cx="6857245" cy="9144000"/>
            <a:chOff x="755" y="0"/>
            <a:chExt cx="6857245" cy="9144000"/>
          </a:xfrm>
        </p:grpSpPr>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 y="0"/>
              <a:ext cx="6857245" cy="9144000"/>
            </a:xfrm>
            <a:prstGeom prst="rect">
              <a:avLst/>
            </a:prstGeom>
          </p:spPr>
        </p:pic>
        <p:sp>
          <p:nvSpPr>
            <p:cNvPr id="27" name="Otsikko 1"/>
            <p:cNvSpPr txBox="1">
              <a:spLocks/>
            </p:cNvSpPr>
            <p:nvPr/>
          </p:nvSpPr>
          <p:spPr>
            <a:xfrm>
              <a:off x="82296" y="47205"/>
              <a:ext cx="3710363"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E2F6F5"/>
                  </a:solidFill>
                </a:rPr>
                <a:t>JOHTAJUUS JA JOHTAMINEN (8)</a:t>
              </a:r>
            </a:p>
          </p:txBody>
        </p:sp>
        <p:sp>
          <p:nvSpPr>
            <p:cNvPr id="28" name="Otsikko 1"/>
            <p:cNvSpPr txBox="1">
              <a:spLocks/>
            </p:cNvSpPr>
            <p:nvPr/>
          </p:nvSpPr>
          <p:spPr>
            <a:xfrm>
              <a:off x="1196280" y="8961205"/>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298698"/>
                  </a:solidFill>
                </a:rPr>
                <a:t>#digivalmennuskortit, VM, 2021</a:t>
              </a:r>
            </a:p>
          </p:txBody>
        </p:sp>
      </p:grpSp>
      <p:sp>
        <p:nvSpPr>
          <p:cNvPr id="22" name="Google Shape;134;p24"/>
          <p:cNvSpPr txBox="1">
            <a:spLocks noGrp="1"/>
          </p:cNvSpPr>
          <p:nvPr>
            <p:ph type="body" idx="1"/>
          </p:nvPr>
        </p:nvSpPr>
        <p:spPr>
          <a:xfrm>
            <a:off x="0" y="455823"/>
            <a:ext cx="6858000" cy="1242756"/>
          </a:xfrm>
          <a:prstGeom prst="rect">
            <a:avLst/>
          </a:prstGeom>
          <a:noFill/>
        </p:spPr>
        <p:txBody>
          <a:bodyPr spcFirstLastPara="1" vert="horz" wrap="square" lIns="91428" tIns="91428" rIns="91428" bIns="91428" rtlCol="0" anchor="ctr" anchorCtr="0">
            <a:normAutofit/>
          </a:bodyPr>
          <a:lstStyle/>
          <a:p>
            <a:pPr marL="0" indent="0" algn="ctr">
              <a:lnSpc>
                <a:spcPts val="3200"/>
              </a:lnSpc>
              <a:buNone/>
            </a:pPr>
            <a:r>
              <a:rPr lang="fi-FI" sz="2600" b="1" dirty="0">
                <a:solidFill>
                  <a:schemeClr val="dk1"/>
                </a:solidFill>
                <a:latin typeface="Calibri" panose="020F0502020204030204" pitchFamily="34" charset="0"/>
                <a:cs typeface="Calibri" panose="020F0502020204030204" pitchFamily="34" charset="0"/>
              </a:rPr>
              <a:t>Millaisia rooleja meiltä löytyy </a:t>
            </a:r>
            <a:r>
              <a:rPr lang="fi-FI" sz="2600" b="1" dirty="0" smtClean="0">
                <a:solidFill>
                  <a:schemeClr val="dk1"/>
                </a:solidFill>
                <a:latin typeface="Calibri" panose="020F0502020204030204" pitchFamily="34" charset="0"/>
                <a:cs typeface="Calibri" panose="020F0502020204030204" pitchFamily="34" charset="0"/>
              </a:rPr>
              <a:t/>
            </a:r>
            <a:br>
              <a:rPr lang="fi-FI" sz="2600" b="1" dirty="0" smtClean="0">
                <a:solidFill>
                  <a:schemeClr val="dk1"/>
                </a:solidFill>
                <a:latin typeface="Calibri" panose="020F0502020204030204" pitchFamily="34" charset="0"/>
                <a:cs typeface="Calibri" panose="020F0502020204030204" pitchFamily="34" charset="0"/>
              </a:rPr>
            </a:br>
            <a:r>
              <a:rPr lang="fi-FI" sz="2600" b="1" dirty="0" err="1" smtClean="0">
                <a:solidFill>
                  <a:schemeClr val="dk1"/>
                </a:solidFill>
                <a:latin typeface="Calibri" panose="020F0502020204030204" pitchFamily="34" charset="0"/>
                <a:cs typeface="Calibri" panose="020F0502020204030204" pitchFamily="34" charset="0"/>
              </a:rPr>
              <a:t>digitalisaation</a:t>
            </a:r>
            <a:r>
              <a:rPr lang="fi-FI" sz="2600" b="1" dirty="0" smtClean="0">
                <a:solidFill>
                  <a:schemeClr val="dk1"/>
                </a:solidFill>
                <a:latin typeface="Calibri" panose="020F0502020204030204" pitchFamily="34" charset="0"/>
                <a:cs typeface="Calibri" panose="020F0502020204030204" pitchFamily="34" charset="0"/>
              </a:rPr>
              <a:t> </a:t>
            </a:r>
            <a:r>
              <a:rPr lang="fi-FI" sz="2600" b="1" dirty="0">
                <a:solidFill>
                  <a:schemeClr val="dk1"/>
                </a:solidFill>
                <a:latin typeface="Calibri" panose="020F0502020204030204" pitchFamily="34" charset="0"/>
                <a:cs typeface="Calibri" panose="020F0502020204030204" pitchFamily="34" charset="0"/>
              </a:rPr>
              <a:t>edistämisessä?</a:t>
            </a:r>
            <a:endParaRPr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4384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3" y="0"/>
            <a:ext cx="6857997" cy="9144000"/>
            <a:chOff x="3" y="0"/>
            <a:chExt cx="6857997" cy="9144000"/>
          </a:xfrm>
        </p:grpSpPr>
        <p:pic>
          <p:nvPicPr>
            <p:cNvPr id="21" name="Google Shape;94;p19"/>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1752" y="0"/>
              <a:ext cx="6856248" cy="9143997"/>
            </a:xfrm>
            <a:prstGeom prst="rect">
              <a:avLst/>
            </a:prstGeom>
            <a:noFill/>
            <a:ln>
              <a:noFill/>
            </a:ln>
          </p:spPr>
        </p:pic>
        <p:sp>
          <p:nvSpPr>
            <p:cNvPr id="28" name="Otsikko 1"/>
            <p:cNvSpPr txBox="1">
              <a:spLocks/>
            </p:cNvSpPr>
            <p:nvPr/>
          </p:nvSpPr>
          <p:spPr>
            <a:xfrm>
              <a:off x="82302" y="81469"/>
              <a:ext cx="3703577"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519976"/>
                  </a:solidFill>
                </a:rPr>
                <a:t>JOHTAJUUS JA JOHTAMINEN (9)</a:t>
              </a:r>
            </a:p>
          </p:txBody>
        </p:sp>
        <p:sp>
          <p:nvSpPr>
            <p:cNvPr id="29" name="Otsikko 1"/>
            <p:cNvSpPr txBox="1">
              <a:spLocks/>
            </p:cNvSpPr>
            <p:nvPr/>
          </p:nvSpPr>
          <p:spPr>
            <a:xfrm>
              <a:off x="3" y="8964965"/>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469775"/>
                  </a:solidFill>
                </a:rPr>
                <a:t>#digivalmennuskortit, VM, 2021</a:t>
              </a:r>
            </a:p>
          </p:txBody>
        </p:sp>
      </p:grpSp>
      <p:sp>
        <p:nvSpPr>
          <p:cNvPr id="25" name="Google Shape;95;p19"/>
          <p:cNvSpPr txBox="1">
            <a:spLocks/>
          </p:cNvSpPr>
          <p:nvPr/>
        </p:nvSpPr>
        <p:spPr>
          <a:xfrm>
            <a:off x="0" y="552891"/>
            <a:ext cx="6858000" cy="1105786"/>
          </a:xfrm>
          <a:prstGeom prst="rect">
            <a:avLst/>
          </a:prstGeom>
          <a:noFill/>
          <a:ln>
            <a:noFill/>
          </a:ln>
        </p:spPr>
        <p:txBody>
          <a:bodyPr spcFirstLastPara="1" wrap="square" lIns="91428" tIns="91428" rIns="91428" bIns="91428"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ts val="3200"/>
              </a:lnSpc>
              <a:buClr>
                <a:srgbClr val="595959"/>
              </a:buClr>
              <a:buNone/>
            </a:pPr>
            <a:r>
              <a:rPr lang="fi-FI" sz="2600" b="1" kern="0" dirty="0">
                <a:solidFill>
                  <a:srgbClr val="000000"/>
                </a:solidFill>
                <a:latin typeface="Calibri" panose="020F0502020204030204" pitchFamily="34" charset="0"/>
                <a:cs typeface="Calibri" panose="020F0502020204030204" pitchFamily="34" charset="0"/>
              </a:rPr>
              <a:t>Miten me organisaatiomme johtona</a:t>
            </a:r>
            <a:br>
              <a:rPr lang="fi-FI" sz="2600" b="1" kern="0" dirty="0">
                <a:solidFill>
                  <a:srgbClr val="000000"/>
                </a:solidFill>
                <a:latin typeface="Calibri" panose="020F0502020204030204" pitchFamily="34" charset="0"/>
                <a:cs typeface="Calibri" panose="020F0502020204030204" pitchFamily="34" charset="0"/>
              </a:rPr>
            </a:br>
            <a:r>
              <a:rPr lang="fi-FI" sz="2600" b="1" kern="0" dirty="0">
                <a:solidFill>
                  <a:srgbClr val="000000"/>
                </a:solidFill>
                <a:latin typeface="Calibri" panose="020F0502020204030204" pitchFamily="34" charset="0"/>
                <a:cs typeface="Calibri" panose="020F0502020204030204" pitchFamily="34" charset="0"/>
              </a:rPr>
              <a:t>panostamme digitaaliseen muutokseen</a:t>
            </a:r>
            <a:r>
              <a:rPr lang="fi-FI" sz="2600" b="1" kern="0" dirty="0" smtClean="0">
                <a:solidFill>
                  <a:srgbClr val="000000"/>
                </a:solidFill>
                <a:latin typeface="Calibri" panose="020F0502020204030204" pitchFamily="34" charset="0"/>
                <a:cs typeface="Calibri" panose="020F0502020204030204" pitchFamily="34" charset="0"/>
              </a:rPr>
              <a:t>?</a:t>
            </a:r>
            <a:endParaRPr lang="fi-FI" sz="2200" kern="0" dirty="0">
              <a:solidFill>
                <a:srgbClr val="595959"/>
              </a:solidFill>
              <a:latin typeface="Calibri" panose="020F0502020204030204" pitchFamily="34" charset="0"/>
              <a:cs typeface="Calibri" panose="020F0502020204030204" pitchFamily="34" charset="0"/>
            </a:endParaRPr>
          </a:p>
        </p:txBody>
      </p:sp>
      <p:sp>
        <p:nvSpPr>
          <p:cNvPr id="6" name="Google Shape;95;p19"/>
          <p:cNvSpPr txBox="1">
            <a:spLocks/>
          </p:cNvSpPr>
          <p:nvPr/>
        </p:nvSpPr>
        <p:spPr>
          <a:xfrm>
            <a:off x="3538" y="1545262"/>
            <a:ext cx="6858000" cy="868323"/>
          </a:xfrm>
          <a:prstGeom prst="rect">
            <a:avLst/>
          </a:prstGeom>
          <a:noFill/>
          <a:ln>
            <a:noFill/>
          </a:ln>
        </p:spPr>
        <p:txBody>
          <a:bodyPr spcFirstLastPara="1" wrap="square" lIns="91428" tIns="91428" rIns="91428" bIns="91428"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ts val="3200"/>
              </a:lnSpc>
              <a:buClr>
                <a:srgbClr val="595959"/>
              </a:buClr>
              <a:buNone/>
            </a:pPr>
            <a:r>
              <a:rPr lang="fi-FI" sz="2200" b="1" kern="0" dirty="0" smtClean="0">
                <a:solidFill>
                  <a:srgbClr val="000000"/>
                </a:solidFill>
                <a:latin typeface="Calibri" panose="020F0502020204030204" pitchFamily="34" charset="0"/>
                <a:cs typeface="Calibri" panose="020F0502020204030204" pitchFamily="34" charset="0"/>
              </a:rPr>
              <a:t>Miten </a:t>
            </a:r>
            <a:r>
              <a:rPr lang="fi-FI" sz="2200" b="1" kern="0" dirty="0">
                <a:solidFill>
                  <a:srgbClr val="000000"/>
                </a:solidFill>
                <a:latin typeface="Calibri" panose="020F0502020204030204" pitchFamily="34" charset="0"/>
                <a:cs typeface="Calibri" panose="020F0502020204030204" pitchFamily="34" charset="0"/>
              </a:rPr>
              <a:t>saamme eri rooleissa toimivat mukaan? </a:t>
            </a:r>
            <a:endParaRPr lang="fi-FI" sz="2200" kern="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0042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fld id="{7023A9B1-8986-4C7C-A006-DD8B52431761}" type="slidenum">
              <a:rPr lang="fi-FI" smtClean="0"/>
              <a:t>2</a:t>
            </a:fld>
            <a:endParaRPr lang="fi-FI"/>
          </a:p>
        </p:txBody>
      </p:sp>
      <p:grpSp>
        <p:nvGrpSpPr>
          <p:cNvPr id="7" name="Ryhmä 6"/>
          <p:cNvGrpSpPr/>
          <p:nvPr/>
        </p:nvGrpSpPr>
        <p:grpSpPr>
          <a:xfrm>
            <a:off x="2" y="-1410"/>
            <a:ext cx="6857998" cy="9145409"/>
            <a:chOff x="2" y="-1410"/>
            <a:chExt cx="6857998" cy="9145409"/>
          </a:xfrm>
        </p:grpSpPr>
        <p:pic>
          <p:nvPicPr>
            <p:cNvPr id="3" name="Picture 2" descr="https://uccff2d2c8ec37a5b3e8c0fda10a.previews.dropboxusercontent.com/p/thumb/ABPwlP74b13fn-S3BPdt_Mm3uEWdwIKc2gRGbUjOyhUaXs0y1J84lxGi1NQgRpsIaI8GawRhAK6UzfFEmF8-naNgF3ZJxolLnI09CWIdyMh6AodGOxtfCgcEnsrDOsxwKkKI1LHT7sBJDEOk_y-u7pnPdH2TZwPhXfU7olG_MjadmbPamFMksaMfvCri5XOVN3Nh6YjkDDUsdPiQF1IXN3fbNHmeAy4yFlIVMW4GRGWOkr-PHVIUAZUVGNv0SPVv8N1m4jQ-WERiv-Oc14mEYhm19mY0mEYo89PjtinMg6vsi9zpVmsri9Qo6b_fVX5sOCwvfgr_b3w6F7-LjlybjM6P6wZcGvQCceWFrCMAf8SncQ/p.jpeg?fv_content=true&amp;size_mod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410"/>
              <a:ext cx="6857998" cy="9145409"/>
            </a:xfrm>
            <a:prstGeom prst="rect">
              <a:avLst/>
            </a:prstGeom>
            <a:noFill/>
            <a:extLst>
              <a:ext uri="{909E8E84-426E-40DD-AFC4-6F175D3DCCD1}">
                <a14:hiddenFill xmlns:a14="http://schemas.microsoft.com/office/drawing/2010/main">
                  <a:solidFill>
                    <a:srgbClr val="FFFFFF"/>
                  </a:solidFill>
                </a14:hiddenFill>
              </a:ext>
            </a:extLst>
          </p:spPr>
        </p:pic>
        <p:sp>
          <p:nvSpPr>
            <p:cNvPr id="4" name="Pyöristetty suorakulmio 3"/>
            <p:cNvSpPr/>
            <p:nvPr/>
          </p:nvSpPr>
          <p:spPr>
            <a:xfrm>
              <a:off x="393539" y="776749"/>
              <a:ext cx="6088284" cy="7846390"/>
            </a:xfrm>
            <a:prstGeom prst="roundRect">
              <a:avLst>
                <a:gd name="adj" fmla="val 46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p>
          </p:txBody>
        </p:sp>
      </p:grpSp>
      <p:sp>
        <p:nvSpPr>
          <p:cNvPr id="5" name="Tekstiruutu 4"/>
          <p:cNvSpPr txBox="1"/>
          <p:nvPr/>
        </p:nvSpPr>
        <p:spPr>
          <a:xfrm>
            <a:off x="682906" y="1059469"/>
            <a:ext cx="5578998" cy="7448193"/>
          </a:xfrm>
          <a:prstGeom prst="rect">
            <a:avLst/>
          </a:prstGeom>
          <a:noFill/>
        </p:spPr>
        <p:txBody>
          <a:bodyPr wrap="square" lIns="0" tIns="0" rIns="0" bIns="0" rtlCol="0">
            <a:spAutoFit/>
          </a:bodyPr>
          <a:lstStyle/>
          <a:p>
            <a:pPr algn="ctr"/>
            <a:r>
              <a:rPr lang="fi-FI" b="1" dirty="0">
                <a:solidFill>
                  <a:srgbClr val="1C6A8B"/>
                </a:solidFill>
              </a:rPr>
              <a:t>Esihenkilö, johtaja, kehittäjä, HR-osaaja </a:t>
            </a:r>
            <a:r>
              <a:rPr lang="fi-FI" b="1" dirty="0" smtClean="0">
                <a:solidFill>
                  <a:srgbClr val="1C6A8B"/>
                </a:solidFill>
              </a:rPr>
              <a:t/>
            </a:r>
            <a:br>
              <a:rPr lang="fi-FI" b="1" dirty="0" smtClean="0">
                <a:solidFill>
                  <a:srgbClr val="1C6A8B"/>
                </a:solidFill>
              </a:rPr>
            </a:br>
            <a:r>
              <a:rPr lang="fi-FI" b="1" dirty="0" smtClean="0">
                <a:solidFill>
                  <a:srgbClr val="1C6A8B"/>
                </a:solidFill>
              </a:rPr>
              <a:t>julkisessa </a:t>
            </a:r>
            <a:r>
              <a:rPr lang="fi-FI" b="1" dirty="0">
                <a:solidFill>
                  <a:srgbClr val="1C6A8B"/>
                </a:solidFill>
              </a:rPr>
              <a:t>hallinnossa, </a:t>
            </a:r>
            <a:r>
              <a:rPr lang="fi-FI" b="1" dirty="0" smtClean="0">
                <a:solidFill>
                  <a:srgbClr val="1C6A8B"/>
                </a:solidFill>
              </a:rPr>
              <a:t>ota </a:t>
            </a:r>
            <a:r>
              <a:rPr lang="fi-FI" b="1" dirty="0">
                <a:solidFill>
                  <a:srgbClr val="1C6A8B"/>
                </a:solidFill>
              </a:rPr>
              <a:t>käyttöön </a:t>
            </a:r>
            <a:r>
              <a:rPr lang="fi-FI" b="1" dirty="0" smtClean="0">
                <a:solidFill>
                  <a:srgbClr val="1C6A8B"/>
                </a:solidFill>
              </a:rPr>
              <a:t/>
            </a:r>
            <a:br>
              <a:rPr lang="fi-FI" b="1" dirty="0" smtClean="0">
                <a:solidFill>
                  <a:srgbClr val="1C6A8B"/>
                </a:solidFill>
              </a:rPr>
            </a:br>
            <a:r>
              <a:rPr lang="fi-FI" b="1" dirty="0" smtClean="0">
                <a:solidFill>
                  <a:srgbClr val="1C6A8B"/>
                </a:solidFill>
              </a:rPr>
              <a:t>tämä </a:t>
            </a:r>
            <a:r>
              <a:rPr lang="fi-FI" b="1" dirty="0">
                <a:solidFill>
                  <a:srgbClr val="1C6A8B"/>
                </a:solidFill>
              </a:rPr>
              <a:t>valmentavan johtamisen työkalu! </a:t>
            </a:r>
          </a:p>
          <a:p>
            <a:endParaRPr lang="fi-FI" dirty="0">
              <a:solidFill>
                <a:srgbClr val="1C6A8B"/>
              </a:solidFill>
            </a:endParaRPr>
          </a:p>
          <a:p>
            <a:r>
              <a:rPr lang="fi-FI" dirty="0">
                <a:solidFill>
                  <a:srgbClr val="1C6A8B"/>
                </a:solidFill>
              </a:rPr>
              <a:t>Puhutaan yhdessä digitalisaatiosta: Miten se vaikuttaa toimintaamme? Millaista osaamista se meiltä edellyttää? Miten se tulee huomioida johtamisessa? Vain yhteisen keskustelun avulla voimme kasvattaa kaikille organisaatioille kriittistä digitaalista kyvykkyyttä.</a:t>
            </a:r>
          </a:p>
          <a:p>
            <a:endParaRPr lang="fi-FI" dirty="0">
              <a:solidFill>
                <a:srgbClr val="1C6A8B"/>
              </a:solidFill>
            </a:endParaRPr>
          </a:p>
          <a:p>
            <a:r>
              <a:rPr lang="fi-FI" dirty="0">
                <a:solidFill>
                  <a:srgbClr val="1C6A8B"/>
                </a:solidFill>
              </a:rPr>
              <a:t>Digivalmennuskortit johdattavat keskusteluun helpolla ja osallistavalla tavalla. Kysymysten keskiössä on toiminnan johtaminen digitalisaation edellyttämällä tavalla julkisessa hallinnossa. Viisaus on kunkin organisaation yhteisessä pohdinnassa, sillä oikeaa vastausta ei ulkopuolelta ole antaa.</a:t>
            </a:r>
          </a:p>
          <a:p>
            <a:endParaRPr lang="fi-FI" dirty="0">
              <a:solidFill>
                <a:srgbClr val="1C6A8B"/>
              </a:solidFill>
            </a:endParaRPr>
          </a:p>
          <a:p>
            <a:r>
              <a:rPr lang="fi-FI" dirty="0">
                <a:solidFill>
                  <a:srgbClr val="1C6A8B"/>
                </a:solidFill>
              </a:rPr>
              <a:t>Kortteja voi - ja tulee - käyttää vapaasti, juuri siten kuin omassa työyhteisössä nähdään järkeväksi. Niistä voi käyttää vain osaa, lisätä mukaan omia </a:t>
            </a:r>
            <a:r>
              <a:rPr lang="fi-FI" dirty="0" err="1">
                <a:solidFill>
                  <a:srgbClr val="1C6A8B"/>
                </a:solidFill>
              </a:rPr>
              <a:t>digitalisaatioon</a:t>
            </a:r>
            <a:r>
              <a:rPr lang="fi-FI" dirty="0">
                <a:solidFill>
                  <a:srgbClr val="1C6A8B"/>
                </a:solidFill>
              </a:rPr>
              <a:t> liittyviä kysymyksiä tai tuoda valittuja kortteja vaikkapa esimies- tai johtoryhmätapaamisiin. </a:t>
            </a:r>
          </a:p>
          <a:p>
            <a:endParaRPr lang="fi-FI" dirty="0">
              <a:solidFill>
                <a:srgbClr val="1C6A8B"/>
              </a:solidFill>
            </a:endParaRPr>
          </a:p>
          <a:p>
            <a:r>
              <a:rPr lang="fi-FI" dirty="0">
                <a:solidFill>
                  <a:srgbClr val="1C6A8B"/>
                </a:solidFill>
              </a:rPr>
              <a:t>Etsitään vastauksia korteissa esitettyihin kysymyksiin uteliaina ja avoimin mielin! Yhdessä.</a:t>
            </a:r>
          </a:p>
          <a:p>
            <a:pPr algn="r"/>
            <a:r>
              <a:rPr lang="fi-FI" dirty="0">
                <a:solidFill>
                  <a:srgbClr val="1C6A8B"/>
                </a:solidFill>
              </a:rPr>
              <a:t/>
            </a:r>
            <a:br>
              <a:rPr lang="fi-FI" dirty="0">
                <a:solidFill>
                  <a:srgbClr val="1C6A8B"/>
                </a:solidFill>
              </a:rPr>
            </a:br>
            <a:r>
              <a:rPr lang="fi-FI" sz="1600" dirty="0" smtClean="0">
                <a:solidFill>
                  <a:srgbClr val="1C6A8B"/>
                </a:solidFill>
              </a:rPr>
              <a:t>Valtiovarainministeriö</a:t>
            </a:r>
            <a:r>
              <a:rPr lang="fi-FI" sz="1600" dirty="0">
                <a:solidFill>
                  <a:srgbClr val="1C6A8B"/>
                </a:solidFill>
              </a:rPr>
              <a:t>, </a:t>
            </a:r>
            <a:r>
              <a:rPr lang="fi-FI" sz="1600" dirty="0" smtClean="0">
                <a:solidFill>
                  <a:srgbClr val="1C6A8B"/>
                </a:solidFill>
              </a:rPr>
              <a:t>2021</a:t>
            </a:r>
            <a:endParaRPr lang="fi-FI" sz="1600" dirty="0">
              <a:solidFill>
                <a:srgbClr val="1C6A8B"/>
              </a:solidFill>
            </a:endParaRPr>
          </a:p>
        </p:txBody>
      </p:sp>
    </p:spTree>
    <p:extLst>
      <p:ext uri="{BB962C8B-B14F-4D97-AF65-F5344CB8AC3E}">
        <p14:creationId xmlns:p14="http://schemas.microsoft.com/office/powerpoint/2010/main" val="2526671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4"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6" name="Otsikko 1"/>
            <p:cNvSpPr txBox="1">
              <a:spLocks/>
            </p:cNvSpPr>
            <p:nvPr/>
          </p:nvSpPr>
          <p:spPr>
            <a:xfrm>
              <a:off x="85021" y="69897"/>
              <a:ext cx="3704437"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2B5B6F"/>
                  </a:solidFill>
                </a:rPr>
                <a:t>JOHTAJUUS JA JOHTAMINEN (10)</a:t>
              </a:r>
            </a:p>
          </p:txBody>
        </p:sp>
        <p:sp>
          <p:nvSpPr>
            <p:cNvPr id="7" name="Otsikko 1"/>
            <p:cNvSpPr txBox="1">
              <a:spLocks/>
            </p:cNvSpPr>
            <p:nvPr/>
          </p:nvSpPr>
          <p:spPr>
            <a:xfrm>
              <a:off x="85018" y="8952929"/>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2B5B6F"/>
                  </a:solidFill>
                </a:rPr>
                <a:t>#digivalmennuskortit, VM, 2021</a:t>
              </a:r>
            </a:p>
          </p:txBody>
        </p:sp>
      </p:grpSp>
      <p:sp>
        <p:nvSpPr>
          <p:cNvPr id="5" name="Google Shape;88;p18"/>
          <p:cNvSpPr txBox="1">
            <a:spLocks noGrp="1"/>
          </p:cNvSpPr>
          <p:nvPr>
            <p:ph type="body" idx="1"/>
          </p:nvPr>
        </p:nvSpPr>
        <p:spPr>
          <a:xfrm>
            <a:off x="3" y="601819"/>
            <a:ext cx="6857997" cy="1107971"/>
          </a:xfrm>
          <a:prstGeom prst="rect">
            <a:avLst/>
          </a:prstGeom>
          <a:noFill/>
          <a:ln>
            <a:noFill/>
          </a:ln>
        </p:spPr>
        <p:txBody>
          <a:bodyPr spcFirstLastPara="1" vert="horz" wrap="square" lIns="91428" tIns="91428" rIns="91428" bIns="91428" rtlCol="0" anchor="ctr" anchorCtr="0">
            <a:spAutoFit/>
          </a:bodyPr>
          <a:lstStyle/>
          <a:p>
            <a:pPr marL="0" indent="0" algn="ctr" defTabSz="457153">
              <a:lnSpc>
                <a:spcPct val="100000"/>
              </a:lnSpc>
              <a:buClr>
                <a:srgbClr val="000000"/>
              </a:buClr>
              <a:buNone/>
            </a:pPr>
            <a:r>
              <a:rPr lang="fi-FI" sz="2600" b="1" dirty="0">
                <a:solidFill>
                  <a:schemeClr val="bg1"/>
                </a:solidFill>
              </a:rPr>
              <a:t>Onko meillä tarpeeksi ”tulevaisuusnojaa”? </a:t>
            </a:r>
            <a:r>
              <a:rPr lang="fi-FI" sz="2800" b="1" dirty="0">
                <a:solidFill>
                  <a:schemeClr val="bg1"/>
                </a:solidFill>
              </a:rPr>
              <a:t/>
            </a:r>
            <a:br>
              <a:rPr lang="fi-FI" sz="2800" b="1" dirty="0">
                <a:solidFill>
                  <a:schemeClr val="bg1"/>
                </a:solidFill>
              </a:rPr>
            </a:br>
            <a:r>
              <a:rPr lang="fi-FI" sz="1200" b="1" dirty="0">
                <a:solidFill>
                  <a:schemeClr val="bg1"/>
                </a:solidFill>
              </a:rPr>
              <a:t/>
            </a:r>
            <a:br>
              <a:rPr lang="fi-FI" sz="1200" b="1" dirty="0">
                <a:solidFill>
                  <a:schemeClr val="bg1"/>
                </a:solidFill>
              </a:rPr>
            </a:br>
            <a:r>
              <a:rPr lang="fi-FI" sz="2200" b="1" dirty="0">
                <a:solidFill>
                  <a:schemeClr val="bg1"/>
                </a:solidFill>
              </a:rPr>
              <a:t>Entäpä kunnianhimoa?</a:t>
            </a:r>
          </a:p>
        </p:txBody>
      </p:sp>
    </p:spTree>
    <p:extLst>
      <p:ext uri="{BB962C8B-B14F-4D97-AF65-F5344CB8AC3E}">
        <p14:creationId xmlns:p14="http://schemas.microsoft.com/office/powerpoint/2010/main" val="2076596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15" name="Sisällön paikkamerkki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p:spPr>
        </p:pic>
        <p:sp>
          <p:nvSpPr>
            <p:cNvPr id="5" name="Otsikko 1"/>
            <p:cNvSpPr txBox="1">
              <a:spLocks/>
            </p:cNvSpPr>
            <p:nvPr/>
          </p:nvSpPr>
          <p:spPr>
            <a:xfrm>
              <a:off x="85751" y="70360"/>
              <a:ext cx="3711714"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74A57"/>
                  </a:solidFill>
                </a:rPr>
                <a:t>JOHTAJUUS JA JOHTAMINEN (11)</a:t>
              </a:r>
            </a:p>
          </p:txBody>
        </p:sp>
        <p:sp>
          <p:nvSpPr>
            <p:cNvPr id="6" name="Otsikko 1"/>
            <p:cNvSpPr txBox="1">
              <a:spLocks/>
            </p:cNvSpPr>
            <p:nvPr/>
          </p:nvSpPr>
          <p:spPr>
            <a:xfrm>
              <a:off x="152264" y="8914712"/>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0C9DB7"/>
                  </a:solidFill>
                </a:rPr>
                <a:t>#digivalmennuskortit, VM, 2021</a:t>
              </a:r>
            </a:p>
          </p:txBody>
        </p:sp>
      </p:grpSp>
      <p:sp>
        <p:nvSpPr>
          <p:cNvPr id="25" name="Google Shape;95;p19"/>
          <p:cNvSpPr txBox="1">
            <a:spLocks/>
          </p:cNvSpPr>
          <p:nvPr/>
        </p:nvSpPr>
        <p:spPr>
          <a:xfrm>
            <a:off x="3448" y="387280"/>
            <a:ext cx="6854552" cy="1530149"/>
          </a:xfrm>
          <a:prstGeom prst="rect">
            <a:avLst/>
          </a:prstGeom>
          <a:noFill/>
          <a:ln>
            <a:noFill/>
          </a:ln>
        </p:spPr>
        <p:txBody>
          <a:bodyPr spcFirstLastPara="1" wrap="square" lIns="91428" tIns="91428" rIns="91428" bIns="91428"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ts val="3200"/>
              </a:lnSpc>
              <a:buClr>
                <a:srgbClr val="595959"/>
              </a:buClr>
              <a:buNone/>
            </a:pPr>
            <a:r>
              <a:rPr lang="fi-FI" sz="2600" b="1" kern="0" dirty="0">
                <a:solidFill>
                  <a:srgbClr val="000000"/>
                </a:solidFill>
                <a:latin typeface="Calibri" panose="020F0502020204030204" pitchFamily="34" charset="0"/>
                <a:cs typeface="Calibri" panose="020F0502020204030204" pitchFamily="34" charset="0"/>
              </a:rPr>
              <a:t>Kuinka laajasti digitalisaation</a:t>
            </a:r>
            <a:br>
              <a:rPr lang="fi-FI" sz="2600" b="1" kern="0" dirty="0">
                <a:solidFill>
                  <a:srgbClr val="000000"/>
                </a:solidFill>
                <a:latin typeface="Calibri" panose="020F0502020204030204" pitchFamily="34" charset="0"/>
                <a:cs typeface="Calibri" panose="020F0502020204030204" pitchFamily="34" charset="0"/>
              </a:rPr>
            </a:br>
            <a:r>
              <a:rPr lang="fi-FI" sz="2600" b="1" kern="0" dirty="0">
                <a:solidFill>
                  <a:srgbClr val="000000"/>
                </a:solidFill>
                <a:latin typeface="Calibri" panose="020F0502020204030204" pitchFamily="34" charset="0"/>
                <a:cs typeface="Calibri" panose="020F0502020204030204" pitchFamily="34" charset="0"/>
              </a:rPr>
              <a:t>hyödyt on otettu huomioon </a:t>
            </a:r>
            <a:r>
              <a:rPr lang="fi-FI" sz="2600" b="1" kern="0" dirty="0" smtClean="0">
                <a:solidFill>
                  <a:srgbClr val="000000"/>
                </a:solidFill>
                <a:latin typeface="Calibri" panose="020F0502020204030204" pitchFamily="34" charset="0"/>
                <a:cs typeface="Calibri" panose="020F0502020204030204" pitchFamily="34" charset="0"/>
              </a:rPr>
              <a:t/>
            </a:r>
            <a:br>
              <a:rPr lang="fi-FI" sz="2600" b="1" kern="0" dirty="0" smtClean="0">
                <a:solidFill>
                  <a:srgbClr val="000000"/>
                </a:solidFill>
                <a:latin typeface="Calibri" panose="020F0502020204030204" pitchFamily="34" charset="0"/>
                <a:cs typeface="Calibri" panose="020F0502020204030204" pitchFamily="34" charset="0"/>
              </a:rPr>
            </a:br>
            <a:r>
              <a:rPr lang="fi-FI" sz="2600" b="1" kern="0" dirty="0" smtClean="0">
                <a:solidFill>
                  <a:srgbClr val="000000"/>
                </a:solidFill>
                <a:latin typeface="Calibri" panose="020F0502020204030204" pitchFamily="34" charset="0"/>
                <a:cs typeface="Calibri" panose="020F0502020204030204" pitchFamily="34" charset="0"/>
              </a:rPr>
              <a:t>toiminnassamme</a:t>
            </a:r>
            <a:r>
              <a:rPr lang="fi-FI" sz="2600" b="1" kern="0" dirty="0">
                <a:solidFill>
                  <a:srgbClr val="000000"/>
                </a:solidFill>
                <a:latin typeface="Calibri" panose="020F0502020204030204" pitchFamily="34" charset="0"/>
                <a:cs typeface="Calibri" panose="020F0502020204030204" pitchFamily="34" charset="0"/>
              </a:rPr>
              <a:t>?  </a:t>
            </a:r>
            <a:endParaRPr lang="fi-FI" sz="2600" kern="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1793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6" name="Google Shape;119;p22"/>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5" name="Otsikko 1"/>
            <p:cNvSpPr txBox="1">
              <a:spLocks/>
            </p:cNvSpPr>
            <p:nvPr/>
          </p:nvSpPr>
          <p:spPr>
            <a:xfrm>
              <a:off x="2954624" y="8912798"/>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A7E85"/>
                  </a:solidFill>
                </a:rPr>
                <a:t>#digivalmennuskortit, VM, 2021</a:t>
              </a:r>
            </a:p>
          </p:txBody>
        </p:sp>
        <p:sp>
          <p:nvSpPr>
            <p:cNvPr id="6" name="Otsikko 1"/>
            <p:cNvSpPr txBox="1">
              <a:spLocks/>
            </p:cNvSpPr>
            <p:nvPr/>
          </p:nvSpPr>
          <p:spPr>
            <a:xfrm>
              <a:off x="82037" y="58783"/>
              <a:ext cx="3711527"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74A57"/>
                  </a:solidFill>
                </a:rPr>
                <a:t>JOHTAJUUS JA </a:t>
              </a:r>
              <a:r>
                <a:rPr lang="fi-FI" sz="1400" dirty="0">
                  <a:solidFill>
                    <a:srgbClr val="0F5D61"/>
                  </a:solidFill>
                </a:rPr>
                <a:t>JOHTAMINEN (12)</a:t>
              </a:r>
            </a:p>
          </p:txBody>
        </p:sp>
      </p:grpSp>
      <p:sp>
        <p:nvSpPr>
          <p:cNvPr id="7" name="Google Shape;95;p19"/>
          <p:cNvSpPr txBox="1">
            <a:spLocks/>
          </p:cNvSpPr>
          <p:nvPr/>
        </p:nvSpPr>
        <p:spPr>
          <a:xfrm>
            <a:off x="3448" y="629762"/>
            <a:ext cx="6854552" cy="922597"/>
          </a:xfrm>
          <a:prstGeom prst="rect">
            <a:avLst/>
          </a:prstGeom>
          <a:noFill/>
          <a:ln>
            <a:noFill/>
          </a:ln>
        </p:spPr>
        <p:txBody>
          <a:bodyPr spcFirstLastPara="1" wrap="square" lIns="91428" tIns="91428" rIns="91428" bIns="91428"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ts val="3200"/>
              </a:lnSpc>
              <a:buClr>
                <a:srgbClr val="595959"/>
              </a:buClr>
              <a:buNone/>
            </a:pPr>
            <a:r>
              <a:rPr lang="fi-FI" sz="2600" b="1" kern="0" dirty="0">
                <a:solidFill>
                  <a:srgbClr val="000000"/>
                </a:solidFill>
                <a:latin typeface="Calibri" panose="020F0502020204030204" pitchFamily="34" charset="0"/>
                <a:cs typeface="Calibri" panose="020F0502020204030204" pitchFamily="34" charset="0"/>
              </a:rPr>
              <a:t>Johdammeko </a:t>
            </a:r>
            <a:r>
              <a:rPr lang="fi-FI" sz="2600" b="1" kern="0" dirty="0" err="1" smtClean="0">
                <a:solidFill>
                  <a:srgbClr val="000000"/>
                </a:solidFill>
                <a:latin typeface="Calibri" panose="020F0502020204030204" pitchFamily="34" charset="0"/>
                <a:cs typeface="Calibri" panose="020F0502020204030204" pitchFamily="34" charset="0"/>
              </a:rPr>
              <a:t>digitalisaatiota</a:t>
            </a:r>
            <a:r>
              <a:rPr lang="fi-FI" sz="2600" b="1" kern="0" dirty="0" smtClean="0">
                <a:solidFill>
                  <a:srgbClr val="000000"/>
                </a:solidFill>
                <a:latin typeface="Calibri" panose="020F0502020204030204" pitchFamily="34" charset="0"/>
                <a:cs typeface="Calibri" panose="020F0502020204030204" pitchFamily="34" charset="0"/>
              </a:rPr>
              <a:t> </a:t>
            </a:r>
            <a:br>
              <a:rPr lang="fi-FI" sz="2600" b="1" kern="0" dirty="0" smtClean="0">
                <a:solidFill>
                  <a:srgbClr val="000000"/>
                </a:solidFill>
                <a:latin typeface="Calibri" panose="020F0502020204030204" pitchFamily="34" charset="0"/>
                <a:cs typeface="Calibri" panose="020F0502020204030204" pitchFamily="34" charset="0"/>
              </a:rPr>
            </a:br>
            <a:r>
              <a:rPr lang="fi-FI" sz="2600" b="1" kern="0" dirty="0" smtClean="0">
                <a:solidFill>
                  <a:srgbClr val="000000"/>
                </a:solidFill>
                <a:latin typeface="Calibri" panose="020F0502020204030204" pitchFamily="34" charset="0"/>
                <a:cs typeface="Calibri" panose="020F0502020204030204" pitchFamily="34" charset="0"/>
              </a:rPr>
              <a:t>tietoon </a:t>
            </a:r>
            <a:r>
              <a:rPr lang="fi-FI" sz="2600" b="1" kern="0" dirty="0">
                <a:solidFill>
                  <a:srgbClr val="000000"/>
                </a:solidFill>
                <a:latin typeface="Calibri" panose="020F0502020204030204" pitchFamily="34" charset="0"/>
                <a:cs typeface="Calibri" panose="020F0502020204030204" pitchFamily="34" charset="0"/>
              </a:rPr>
              <a:t>perustuen</a:t>
            </a:r>
            <a:r>
              <a:rPr lang="fi-FI" sz="2600" b="1" kern="0" dirty="0" smtClean="0">
                <a:solidFill>
                  <a:srgbClr val="000000"/>
                </a:solidFill>
                <a:latin typeface="Calibri" panose="020F0502020204030204" pitchFamily="34" charset="0"/>
                <a:cs typeface="Calibri" panose="020F0502020204030204" pitchFamily="34" charset="0"/>
              </a:rPr>
              <a:t>?</a:t>
            </a:r>
            <a:endParaRPr lang="fi-FI" sz="2600" kern="0" dirty="0">
              <a:solidFill>
                <a:srgbClr val="595959"/>
              </a:solidFill>
              <a:latin typeface="Calibri" panose="020F0502020204030204" pitchFamily="34" charset="0"/>
              <a:cs typeface="Calibri" panose="020F0502020204030204" pitchFamily="34" charset="0"/>
            </a:endParaRPr>
          </a:p>
        </p:txBody>
      </p:sp>
      <p:sp>
        <p:nvSpPr>
          <p:cNvPr id="8" name="Google Shape;95;p19"/>
          <p:cNvSpPr txBox="1">
            <a:spLocks/>
          </p:cNvSpPr>
          <p:nvPr/>
        </p:nvSpPr>
        <p:spPr>
          <a:xfrm>
            <a:off x="0" y="1722474"/>
            <a:ext cx="6858000" cy="854499"/>
          </a:xfrm>
          <a:prstGeom prst="rect">
            <a:avLst/>
          </a:prstGeom>
          <a:noFill/>
          <a:ln>
            <a:noFill/>
          </a:ln>
        </p:spPr>
        <p:txBody>
          <a:bodyPr spcFirstLastPara="1" wrap="square" lIns="91428" tIns="91428" rIns="91428" bIns="91428"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ts val="2400"/>
              </a:lnSpc>
              <a:buClr>
                <a:srgbClr val="595959"/>
              </a:buClr>
              <a:buNone/>
            </a:pPr>
            <a:r>
              <a:rPr lang="fi-FI" sz="2200" b="1" kern="0" dirty="0" smtClean="0">
                <a:solidFill>
                  <a:srgbClr val="000000"/>
                </a:solidFill>
                <a:latin typeface="Calibri" panose="020F0502020204030204" pitchFamily="34" charset="0"/>
                <a:cs typeface="Calibri" panose="020F0502020204030204" pitchFamily="34" charset="0"/>
              </a:rPr>
              <a:t>Mitkä </a:t>
            </a:r>
            <a:r>
              <a:rPr lang="fi-FI" sz="2200" b="1" kern="0" dirty="0">
                <a:solidFill>
                  <a:srgbClr val="000000"/>
                </a:solidFill>
                <a:latin typeface="Calibri" panose="020F0502020204030204" pitchFamily="34" charset="0"/>
                <a:cs typeface="Calibri" panose="020F0502020204030204" pitchFamily="34" charset="0"/>
              </a:rPr>
              <a:t>ovat </a:t>
            </a:r>
            <a:r>
              <a:rPr lang="fi-FI" sz="2200" b="1" kern="0" dirty="0" smtClean="0">
                <a:solidFill>
                  <a:srgbClr val="000000"/>
                </a:solidFill>
                <a:latin typeface="Calibri" panose="020F0502020204030204" pitchFamily="34" charset="0"/>
                <a:cs typeface="Calibri" panose="020F0502020204030204" pitchFamily="34" charset="0"/>
              </a:rPr>
              <a:t>kokemuksemme </a:t>
            </a:r>
            <a:r>
              <a:rPr lang="fi-FI" sz="2200" b="1" kern="0" dirty="0" smtClean="0">
                <a:solidFill>
                  <a:srgbClr val="000000"/>
                </a:solidFill>
                <a:latin typeface="Calibri" panose="020F0502020204030204" pitchFamily="34" charset="0"/>
                <a:cs typeface="Calibri" panose="020F0502020204030204" pitchFamily="34" charset="0"/>
              </a:rPr>
              <a:t/>
            </a:r>
            <a:br>
              <a:rPr lang="fi-FI" sz="2200" b="1" kern="0" dirty="0" smtClean="0">
                <a:solidFill>
                  <a:srgbClr val="000000"/>
                </a:solidFill>
                <a:latin typeface="Calibri" panose="020F0502020204030204" pitchFamily="34" charset="0"/>
                <a:cs typeface="Calibri" panose="020F0502020204030204" pitchFamily="34" charset="0"/>
              </a:rPr>
            </a:br>
            <a:r>
              <a:rPr lang="fi-FI" sz="2200" b="1" kern="0" dirty="0" smtClean="0">
                <a:solidFill>
                  <a:srgbClr val="000000"/>
                </a:solidFill>
                <a:latin typeface="Calibri" panose="020F0502020204030204" pitchFamily="34" charset="0"/>
                <a:cs typeface="Calibri" panose="020F0502020204030204" pitchFamily="34" charset="0"/>
              </a:rPr>
              <a:t>tiedon </a:t>
            </a:r>
            <a:r>
              <a:rPr lang="fi-FI" sz="2200" b="1" kern="0" dirty="0">
                <a:solidFill>
                  <a:srgbClr val="000000"/>
                </a:solidFill>
                <a:latin typeface="Calibri" panose="020F0502020204030204" pitchFamily="34" charset="0"/>
                <a:cs typeface="Calibri" panose="020F0502020204030204" pitchFamily="34" charset="0"/>
              </a:rPr>
              <a:t>hyödyntämisestä? </a:t>
            </a:r>
          </a:p>
        </p:txBody>
      </p:sp>
    </p:spTree>
    <p:extLst>
      <p:ext uri="{BB962C8B-B14F-4D97-AF65-F5344CB8AC3E}">
        <p14:creationId xmlns:p14="http://schemas.microsoft.com/office/powerpoint/2010/main" val="2598168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3996"/>
            <a:chOff x="0" y="1"/>
            <a:chExt cx="6858000" cy="9143996"/>
          </a:xfrm>
        </p:grpSpPr>
        <p:pic>
          <p:nvPicPr>
            <p:cNvPr id="15" name="Google Shape;110;p2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1"/>
              <a:ext cx="6858000" cy="9143996"/>
            </a:xfrm>
            <a:prstGeom prst="rect">
              <a:avLst/>
            </a:prstGeom>
            <a:noFill/>
            <a:ln>
              <a:noFill/>
            </a:ln>
          </p:spPr>
        </p:pic>
        <p:sp>
          <p:nvSpPr>
            <p:cNvPr id="5" name="Otsikko 1"/>
            <p:cNvSpPr txBox="1">
              <a:spLocks/>
            </p:cNvSpPr>
            <p:nvPr/>
          </p:nvSpPr>
          <p:spPr>
            <a:xfrm>
              <a:off x="1206856" y="8930240"/>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15955"/>
                  </a:solidFill>
                </a:rPr>
                <a:t>#digivalmennuskortit, VM, 2021</a:t>
              </a:r>
            </a:p>
          </p:txBody>
        </p:sp>
        <p:sp>
          <p:nvSpPr>
            <p:cNvPr id="6" name="Otsikko 1"/>
            <p:cNvSpPr txBox="1">
              <a:spLocks/>
            </p:cNvSpPr>
            <p:nvPr/>
          </p:nvSpPr>
          <p:spPr>
            <a:xfrm>
              <a:off x="78266" y="70356"/>
              <a:ext cx="3726140"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2C6964"/>
                  </a:solidFill>
                </a:rPr>
                <a:t>JOHTAJUUS JA JOHTAMINEN (13)</a:t>
              </a:r>
            </a:p>
          </p:txBody>
        </p:sp>
      </p:grpSp>
      <p:sp>
        <p:nvSpPr>
          <p:cNvPr id="22" name="Google Shape;112;p21"/>
          <p:cNvSpPr txBox="1">
            <a:spLocks noGrp="1"/>
          </p:cNvSpPr>
          <p:nvPr>
            <p:ph type="body" idx="1"/>
          </p:nvPr>
        </p:nvSpPr>
        <p:spPr>
          <a:xfrm>
            <a:off x="0" y="412615"/>
            <a:ext cx="6858000" cy="1431752"/>
          </a:xfrm>
          <a:prstGeom prst="rect">
            <a:avLst/>
          </a:prstGeom>
        </p:spPr>
        <p:txBody>
          <a:bodyPr spcFirstLastPara="1" vert="horz" wrap="square" lIns="91428" tIns="91428" rIns="91428" bIns="91428" rtlCol="0" anchor="ctr" anchorCtr="0">
            <a:normAutofit/>
          </a:bodyPr>
          <a:lstStyle/>
          <a:p>
            <a:pPr marL="0" indent="0" algn="ctr">
              <a:lnSpc>
                <a:spcPts val="3200"/>
              </a:lnSpc>
              <a:spcAft>
                <a:spcPts val="1200"/>
              </a:spcAft>
              <a:buNone/>
            </a:pPr>
            <a:r>
              <a:rPr lang="fi-FI" sz="2600" b="1" dirty="0">
                <a:solidFill>
                  <a:schemeClr val="bg1"/>
                </a:solidFill>
                <a:latin typeface="Calibri" panose="020F0502020204030204" pitchFamily="34" charset="0"/>
                <a:cs typeface="Calibri" panose="020F0502020204030204" pitchFamily="34" charset="0"/>
              </a:rPr>
              <a:t>Ketkä meillä ovat vastuussa </a:t>
            </a:r>
            <a:r>
              <a:rPr lang="fi-FI" sz="2600" b="1" dirty="0" smtClean="0">
                <a:solidFill>
                  <a:schemeClr val="bg1"/>
                </a:solidFill>
                <a:latin typeface="Calibri" panose="020F0502020204030204" pitchFamily="34" charset="0"/>
                <a:cs typeface="Calibri" panose="020F0502020204030204" pitchFamily="34" charset="0"/>
              </a:rPr>
              <a:t/>
            </a:r>
            <a:br>
              <a:rPr lang="fi-FI" sz="2600" b="1" dirty="0" smtClean="0">
                <a:solidFill>
                  <a:schemeClr val="bg1"/>
                </a:solidFill>
                <a:latin typeface="Calibri" panose="020F0502020204030204" pitchFamily="34" charset="0"/>
                <a:cs typeface="Calibri" panose="020F0502020204030204" pitchFamily="34" charset="0"/>
              </a:rPr>
            </a:br>
            <a:r>
              <a:rPr lang="fi-FI" sz="2600" b="1" dirty="0" err="1" smtClean="0">
                <a:solidFill>
                  <a:schemeClr val="bg1"/>
                </a:solidFill>
                <a:latin typeface="Calibri" panose="020F0502020204030204" pitchFamily="34" charset="0"/>
                <a:cs typeface="Calibri" panose="020F0502020204030204" pitchFamily="34" charset="0"/>
              </a:rPr>
              <a:t>digitalisaation</a:t>
            </a:r>
            <a:r>
              <a:rPr lang="fi-FI" sz="2600" b="1" dirty="0" smtClean="0">
                <a:solidFill>
                  <a:schemeClr val="bg1"/>
                </a:solidFill>
                <a:latin typeface="Calibri" panose="020F0502020204030204" pitchFamily="34" charset="0"/>
                <a:cs typeface="Calibri" panose="020F0502020204030204" pitchFamily="34" charset="0"/>
              </a:rPr>
              <a:t> </a:t>
            </a:r>
            <a:r>
              <a:rPr lang="fi-FI" sz="2600" b="1" dirty="0">
                <a:solidFill>
                  <a:schemeClr val="bg1"/>
                </a:solidFill>
                <a:latin typeface="Calibri" panose="020F0502020204030204" pitchFamily="34" charset="0"/>
                <a:cs typeface="Calibri" panose="020F0502020204030204" pitchFamily="34" charset="0"/>
              </a:rPr>
              <a:t>edistämisestä?</a:t>
            </a:r>
          </a:p>
        </p:txBody>
      </p:sp>
    </p:spTree>
    <p:extLst>
      <p:ext uri="{BB962C8B-B14F-4D97-AF65-F5344CB8AC3E}">
        <p14:creationId xmlns:p14="http://schemas.microsoft.com/office/powerpoint/2010/main" val="1705868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23" name="Sisällön paikkamerkki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Otsikko 1"/>
            <p:cNvSpPr txBox="1">
              <a:spLocks/>
            </p:cNvSpPr>
            <p:nvPr/>
          </p:nvSpPr>
          <p:spPr>
            <a:xfrm>
              <a:off x="84919" y="81937"/>
              <a:ext cx="3706594"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74A57"/>
                  </a:solidFill>
                </a:rPr>
                <a:t>JOHTAJUUS JA JOHTAMINEN (14)</a:t>
              </a:r>
            </a:p>
          </p:txBody>
        </p:sp>
        <p:sp>
          <p:nvSpPr>
            <p:cNvPr id="6" name="Otsikko 1"/>
            <p:cNvSpPr txBox="1">
              <a:spLocks/>
            </p:cNvSpPr>
            <p:nvPr/>
          </p:nvSpPr>
          <p:spPr>
            <a:xfrm>
              <a:off x="3695411" y="8910062"/>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575A5"/>
                  </a:solidFill>
                </a:rPr>
                <a:t>#digivalmennuskortit, VM, 2021</a:t>
              </a:r>
            </a:p>
          </p:txBody>
        </p:sp>
      </p:grpSp>
      <p:sp>
        <p:nvSpPr>
          <p:cNvPr id="22" name="Google Shape;112;p21"/>
          <p:cNvSpPr txBox="1">
            <a:spLocks noGrp="1"/>
          </p:cNvSpPr>
          <p:nvPr>
            <p:ph type="body" idx="1"/>
          </p:nvPr>
        </p:nvSpPr>
        <p:spPr>
          <a:xfrm>
            <a:off x="11863" y="620057"/>
            <a:ext cx="6846137" cy="1301017"/>
          </a:xfrm>
          <a:prstGeom prst="rect">
            <a:avLst/>
          </a:prstGeom>
        </p:spPr>
        <p:txBody>
          <a:bodyPr spcFirstLastPara="1" vert="horz" wrap="square" lIns="91428" tIns="91428" rIns="91428" bIns="91428" rtlCol="0" anchor="ctr" anchorCtr="0">
            <a:noAutofit/>
          </a:bodyPr>
          <a:lstStyle/>
          <a:p>
            <a:pPr marL="0" indent="0" algn="ctr">
              <a:lnSpc>
                <a:spcPts val="3200"/>
              </a:lnSpc>
              <a:spcAft>
                <a:spcPts val="1200"/>
              </a:spcAft>
              <a:buNone/>
            </a:pPr>
            <a:r>
              <a:rPr lang="fi-FI" sz="2600" b="1" dirty="0">
                <a:solidFill>
                  <a:schemeClr val="bg1"/>
                </a:solidFill>
                <a:latin typeface="Calibri" panose="020F0502020204030204" pitchFamily="34" charset="0"/>
                <a:cs typeface="Calibri" panose="020F0502020204030204" pitchFamily="34" charset="0"/>
              </a:rPr>
              <a:t>Miten hyödynnämme </a:t>
            </a:r>
            <a:br>
              <a:rPr lang="fi-FI" sz="2600" b="1" dirty="0">
                <a:solidFill>
                  <a:schemeClr val="bg1"/>
                </a:solidFill>
                <a:latin typeface="Calibri" panose="020F0502020204030204" pitchFamily="34" charset="0"/>
                <a:cs typeface="Calibri" panose="020F0502020204030204" pitchFamily="34" charset="0"/>
              </a:rPr>
            </a:br>
            <a:r>
              <a:rPr lang="fi-FI" sz="2600" b="1" dirty="0">
                <a:solidFill>
                  <a:schemeClr val="bg1"/>
                </a:solidFill>
                <a:latin typeface="Calibri" panose="020F0502020204030204" pitchFamily="34" charset="0"/>
                <a:cs typeface="Calibri" panose="020F0502020204030204" pitchFamily="34" charset="0"/>
              </a:rPr>
              <a:t>data-analytiikkaa </a:t>
            </a:r>
            <a:br>
              <a:rPr lang="fi-FI" sz="2600" b="1" dirty="0">
                <a:solidFill>
                  <a:schemeClr val="bg1"/>
                </a:solidFill>
                <a:latin typeface="Calibri" panose="020F0502020204030204" pitchFamily="34" charset="0"/>
                <a:cs typeface="Calibri" panose="020F0502020204030204" pitchFamily="34" charset="0"/>
              </a:rPr>
            </a:br>
            <a:r>
              <a:rPr lang="fi-FI" sz="2600" b="1" dirty="0">
                <a:solidFill>
                  <a:schemeClr val="bg1"/>
                </a:solidFill>
                <a:latin typeface="Calibri" panose="020F0502020204030204" pitchFamily="34" charset="0"/>
                <a:cs typeface="Calibri" panose="020F0502020204030204" pitchFamily="34" charset="0"/>
              </a:rPr>
              <a:t>johtamisessamme?</a:t>
            </a:r>
          </a:p>
        </p:txBody>
      </p:sp>
    </p:spTree>
    <p:extLst>
      <p:ext uri="{BB962C8B-B14F-4D97-AF65-F5344CB8AC3E}">
        <p14:creationId xmlns:p14="http://schemas.microsoft.com/office/powerpoint/2010/main" val="2711225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22" name="Google Shape;198;p33"/>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3996"/>
            </a:xfrm>
            <a:prstGeom prst="rect">
              <a:avLst/>
            </a:prstGeom>
            <a:noFill/>
            <a:ln>
              <a:noFill/>
            </a:ln>
          </p:spPr>
        </p:pic>
        <p:sp>
          <p:nvSpPr>
            <p:cNvPr id="5" name="Otsikko 1"/>
            <p:cNvSpPr txBox="1">
              <a:spLocks/>
            </p:cNvSpPr>
            <p:nvPr/>
          </p:nvSpPr>
          <p:spPr>
            <a:xfrm>
              <a:off x="84919" y="90135"/>
              <a:ext cx="2624329"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74A57"/>
                  </a:solidFill>
                </a:rPr>
                <a:t>KUMPPANUUDET JA RESURSSIT (15)</a:t>
              </a:r>
            </a:p>
          </p:txBody>
        </p:sp>
        <p:sp>
          <p:nvSpPr>
            <p:cNvPr id="6" name="Otsikko 1"/>
            <p:cNvSpPr txBox="1">
              <a:spLocks/>
            </p:cNvSpPr>
            <p:nvPr/>
          </p:nvSpPr>
          <p:spPr>
            <a:xfrm>
              <a:off x="171291" y="8964965"/>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B7A87"/>
                  </a:solidFill>
                </a:rPr>
                <a:t>#digivalmennuskortit, VM, 2021</a:t>
              </a:r>
            </a:p>
          </p:txBody>
        </p:sp>
      </p:grpSp>
      <p:sp>
        <p:nvSpPr>
          <p:cNvPr id="25" name="Google Shape;199;p33"/>
          <p:cNvSpPr txBox="1">
            <a:spLocks noGrp="1"/>
          </p:cNvSpPr>
          <p:nvPr>
            <p:ph type="body" idx="1"/>
          </p:nvPr>
        </p:nvSpPr>
        <p:spPr>
          <a:xfrm>
            <a:off x="2626" y="507446"/>
            <a:ext cx="6855374" cy="1183599"/>
          </a:xfrm>
          <a:prstGeom prst="rect">
            <a:avLst/>
          </a:prstGeom>
          <a:noFill/>
        </p:spPr>
        <p:txBody>
          <a:bodyPr spcFirstLastPara="1" vert="horz" wrap="square" lIns="91428" tIns="91428" rIns="91428" bIns="91428" rtlCol="0" anchor="ctr" anchorCtr="0">
            <a:normAutofit/>
          </a:bodyPr>
          <a:lstStyle/>
          <a:p>
            <a:pPr marL="0" indent="0" algn="ctr">
              <a:lnSpc>
                <a:spcPts val="3200"/>
              </a:lnSpc>
              <a:spcBef>
                <a:spcPts val="601"/>
              </a:spcBef>
              <a:spcAft>
                <a:spcPts val="601"/>
              </a:spcAft>
              <a:buNone/>
            </a:pPr>
            <a:r>
              <a:rPr lang="fi-FI" sz="2600" b="1" dirty="0">
                <a:solidFill>
                  <a:schemeClr val="dk1"/>
                </a:solidFill>
                <a:latin typeface="Calibri" panose="020F0502020204030204" pitchFamily="34" charset="0"/>
                <a:cs typeface="Calibri" panose="020F0502020204030204" pitchFamily="34" charset="0"/>
              </a:rPr>
              <a:t>Ketkä ovat digitalisaation </a:t>
            </a:r>
            <a:br>
              <a:rPr lang="fi-FI" sz="2600" b="1" dirty="0">
                <a:solidFill>
                  <a:schemeClr val="dk1"/>
                </a:solidFill>
                <a:latin typeface="Calibri" panose="020F0502020204030204" pitchFamily="34" charset="0"/>
                <a:cs typeface="Calibri" panose="020F0502020204030204" pitchFamily="34" charset="0"/>
              </a:rPr>
            </a:br>
            <a:r>
              <a:rPr lang="fi-FI" sz="2600" b="1" dirty="0">
                <a:solidFill>
                  <a:schemeClr val="dk1"/>
                </a:solidFill>
                <a:latin typeface="Calibri" panose="020F0502020204030204" pitchFamily="34" charset="0"/>
                <a:cs typeface="Calibri" panose="020F0502020204030204" pitchFamily="34" charset="0"/>
              </a:rPr>
              <a:t>näkökulmasta tärkeimmät kumppanimme?</a:t>
            </a:r>
          </a:p>
        </p:txBody>
      </p:sp>
    </p:spTree>
    <p:extLst>
      <p:ext uri="{BB962C8B-B14F-4D97-AF65-F5344CB8AC3E}">
        <p14:creationId xmlns:p14="http://schemas.microsoft.com/office/powerpoint/2010/main" val="503672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yhmä 2"/>
          <p:cNvGrpSpPr/>
          <p:nvPr/>
        </p:nvGrpSpPr>
        <p:grpSpPr>
          <a:xfrm>
            <a:off x="0" y="0"/>
            <a:ext cx="6858000" cy="9146976"/>
            <a:chOff x="0" y="0"/>
            <a:chExt cx="6858000" cy="9146976"/>
          </a:xfrm>
        </p:grpSpPr>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Otsikko 1"/>
            <p:cNvSpPr txBox="1">
              <a:spLocks/>
            </p:cNvSpPr>
            <p:nvPr/>
          </p:nvSpPr>
          <p:spPr>
            <a:xfrm>
              <a:off x="84328" y="93091"/>
              <a:ext cx="3717928"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74A57"/>
                  </a:solidFill>
                </a:rPr>
                <a:t>KUMPPANUUDET JA RESURSSIT (16)</a:t>
              </a:r>
            </a:p>
          </p:txBody>
        </p:sp>
        <p:sp>
          <p:nvSpPr>
            <p:cNvPr id="6" name="Otsikko 1"/>
            <p:cNvSpPr txBox="1">
              <a:spLocks/>
            </p:cNvSpPr>
            <p:nvPr/>
          </p:nvSpPr>
          <p:spPr>
            <a:xfrm>
              <a:off x="154785" y="8967941"/>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479D28"/>
                  </a:solidFill>
                </a:rPr>
                <a:t>#digivalmennuskortit, VM, 2021</a:t>
              </a:r>
            </a:p>
          </p:txBody>
        </p:sp>
      </p:grpSp>
      <p:sp>
        <p:nvSpPr>
          <p:cNvPr id="21" name="Google Shape;192;p32"/>
          <p:cNvSpPr txBox="1">
            <a:spLocks noGrp="1"/>
          </p:cNvSpPr>
          <p:nvPr>
            <p:ph type="body" idx="1"/>
          </p:nvPr>
        </p:nvSpPr>
        <p:spPr>
          <a:xfrm>
            <a:off x="2027" y="602616"/>
            <a:ext cx="6855973" cy="1243445"/>
          </a:xfrm>
          <a:prstGeom prst="rect">
            <a:avLst/>
          </a:prstGeom>
          <a:noFill/>
        </p:spPr>
        <p:txBody>
          <a:bodyPr spcFirstLastPara="1" vert="horz" wrap="square" lIns="91428" tIns="91428" rIns="91428" bIns="91428" rtlCol="0" anchor="ctr" anchorCtr="0">
            <a:noAutofit/>
          </a:bodyPr>
          <a:lstStyle/>
          <a:p>
            <a:pPr marL="0" indent="0" algn="ctr">
              <a:spcBef>
                <a:spcPts val="1200"/>
              </a:spcBef>
              <a:spcAft>
                <a:spcPts val="1200"/>
              </a:spcAft>
              <a:buNone/>
            </a:pPr>
            <a:r>
              <a:rPr lang="fi-FI" sz="2600" b="1" dirty="0">
                <a:solidFill>
                  <a:schemeClr val="bg1"/>
                </a:solidFill>
                <a:latin typeface="Calibri" panose="020F0502020204030204" pitchFamily="34" charset="0"/>
                <a:cs typeface="Calibri" panose="020F0502020204030204" pitchFamily="34" charset="0"/>
              </a:rPr>
              <a:t>Luommeko sellaisia kumppanuuksia, </a:t>
            </a:r>
            <a:br>
              <a:rPr lang="fi-FI" sz="2600" b="1" dirty="0">
                <a:solidFill>
                  <a:schemeClr val="bg1"/>
                </a:solidFill>
                <a:latin typeface="Calibri" panose="020F0502020204030204" pitchFamily="34" charset="0"/>
                <a:cs typeface="Calibri" panose="020F0502020204030204" pitchFamily="34" charset="0"/>
              </a:rPr>
            </a:br>
            <a:r>
              <a:rPr lang="fi-FI" sz="2600" b="1" dirty="0">
                <a:solidFill>
                  <a:schemeClr val="bg1"/>
                </a:solidFill>
                <a:latin typeface="Calibri" panose="020F0502020204030204" pitchFamily="34" charset="0"/>
                <a:cs typeface="Calibri" panose="020F0502020204030204" pitchFamily="34" charset="0"/>
              </a:rPr>
              <a:t>joiden avulla voimme tarjota </a:t>
            </a:r>
            <a:br>
              <a:rPr lang="fi-FI" sz="2600" b="1" dirty="0">
                <a:solidFill>
                  <a:schemeClr val="bg1"/>
                </a:solidFill>
                <a:latin typeface="Calibri" panose="020F0502020204030204" pitchFamily="34" charset="0"/>
                <a:cs typeface="Calibri" panose="020F0502020204030204" pitchFamily="34" charset="0"/>
              </a:rPr>
            </a:br>
            <a:r>
              <a:rPr lang="fi-FI" sz="2600" b="1" dirty="0">
                <a:solidFill>
                  <a:schemeClr val="bg1"/>
                </a:solidFill>
                <a:latin typeface="Calibri" panose="020F0502020204030204" pitchFamily="34" charset="0"/>
                <a:cs typeface="Calibri" panose="020F0502020204030204" pitchFamily="34" charset="0"/>
              </a:rPr>
              <a:t>parasta palvelua asiakkaillemme</a:t>
            </a:r>
            <a:r>
              <a:rPr lang="fi" sz="2600" b="1" dirty="0">
                <a:solidFill>
                  <a:schemeClr val="bg1"/>
                </a:solidFill>
                <a:latin typeface="Calibri" panose="020F0502020204030204" pitchFamily="34" charset="0"/>
                <a:cs typeface="Calibri" panose="020F0502020204030204" pitchFamily="34" charset="0"/>
              </a:rPr>
              <a:t>?</a:t>
            </a:r>
            <a:endParaRPr sz="2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123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6" name="Google Shape;170;p29"/>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5" name="Otsikko 1"/>
            <p:cNvSpPr txBox="1">
              <a:spLocks/>
            </p:cNvSpPr>
            <p:nvPr/>
          </p:nvSpPr>
          <p:spPr>
            <a:xfrm>
              <a:off x="84087" y="93513"/>
              <a:ext cx="3706439"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74A57"/>
                  </a:solidFill>
                </a:rPr>
                <a:t>KUMPPANUUDET JA RESURSSIT (17)</a:t>
              </a:r>
            </a:p>
          </p:txBody>
        </p:sp>
        <p:sp>
          <p:nvSpPr>
            <p:cNvPr id="6" name="Otsikko 1"/>
            <p:cNvSpPr txBox="1">
              <a:spLocks/>
            </p:cNvSpPr>
            <p:nvPr/>
          </p:nvSpPr>
          <p:spPr>
            <a:xfrm>
              <a:off x="1485633" y="8886816"/>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30919A"/>
                  </a:solidFill>
                </a:rPr>
                <a:t>#digivalmennuskortit, VM, 2021</a:t>
              </a:r>
            </a:p>
          </p:txBody>
        </p:sp>
      </p:grpSp>
      <p:sp>
        <p:nvSpPr>
          <p:cNvPr id="21" name="Google Shape;171;p29"/>
          <p:cNvSpPr txBox="1">
            <a:spLocks noGrp="1"/>
          </p:cNvSpPr>
          <p:nvPr>
            <p:ph type="body" idx="1"/>
          </p:nvPr>
        </p:nvSpPr>
        <p:spPr>
          <a:xfrm>
            <a:off x="8322" y="549996"/>
            <a:ext cx="6849678" cy="1300523"/>
          </a:xfrm>
          <a:prstGeom prst="rect">
            <a:avLst/>
          </a:prstGeom>
        </p:spPr>
        <p:txBody>
          <a:bodyPr spcFirstLastPara="1" vert="horz" wrap="square" lIns="91428" tIns="91428" rIns="91428" bIns="91428" rtlCol="0" anchor="ctr" anchorCtr="0">
            <a:noAutofit/>
          </a:bodyPr>
          <a:lstStyle/>
          <a:p>
            <a:pPr marL="0" indent="0" algn="ctr">
              <a:lnSpc>
                <a:spcPts val="3120"/>
              </a:lnSpc>
              <a:spcBef>
                <a:spcPts val="600"/>
              </a:spcBef>
              <a:spcAft>
                <a:spcPts val="1200"/>
              </a:spcAft>
              <a:buNone/>
            </a:pPr>
            <a:r>
              <a:rPr lang="fi-FI" sz="2600" b="1" dirty="0">
                <a:solidFill>
                  <a:schemeClr val="dk1"/>
                </a:solidFill>
                <a:latin typeface="Calibri" panose="020F0502020204030204" pitchFamily="34" charset="0"/>
                <a:cs typeface="Calibri" panose="020F0502020204030204" pitchFamily="34" charset="0"/>
              </a:rPr>
              <a:t>Onko meillä uteliaisuutta </a:t>
            </a:r>
            <a:br>
              <a:rPr lang="fi-FI" sz="2600" b="1" dirty="0">
                <a:solidFill>
                  <a:schemeClr val="dk1"/>
                </a:solidFill>
                <a:latin typeface="Calibri" panose="020F0502020204030204" pitchFamily="34" charset="0"/>
                <a:cs typeface="Calibri" panose="020F0502020204030204" pitchFamily="34" charset="0"/>
              </a:rPr>
            </a:br>
            <a:r>
              <a:rPr lang="fi-FI" sz="2600" b="1" dirty="0">
                <a:solidFill>
                  <a:schemeClr val="dk1"/>
                </a:solidFill>
                <a:latin typeface="Calibri" panose="020F0502020204030204" pitchFamily="34" charset="0"/>
                <a:cs typeface="Calibri" panose="020F0502020204030204" pitchFamily="34" charset="0"/>
              </a:rPr>
              <a:t>ja kokeilunhalua kokeilla </a:t>
            </a:r>
            <a:br>
              <a:rPr lang="fi-FI" sz="2600" b="1" dirty="0">
                <a:solidFill>
                  <a:schemeClr val="dk1"/>
                </a:solidFill>
                <a:latin typeface="Calibri" panose="020F0502020204030204" pitchFamily="34" charset="0"/>
                <a:cs typeface="Calibri" panose="020F0502020204030204" pitchFamily="34" charset="0"/>
              </a:rPr>
            </a:br>
            <a:r>
              <a:rPr lang="fi-FI" sz="2600" b="1" dirty="0">
                <a:solidFill>
                  <a:schemeClr val="dk1"/>
                </a:solidFill>
                <a:latin typeface="Calibri" panose="020F0502020204030204" pitchFamily="34" charset="0"/>
                <a:cs typeface="Calibri" panose="020F0502020204030204" pitchFamily="34" charset="0"/>
              </a:rPr>
              <a:t>uutta teknologiaa?</a:t>
            </a:r>
          </a:p>
        </p:txBody>
      </p:sp>
    </p:spTree>
    <p:extLst>
      <p:ext uri="{BB962C8B-B14F-4D97-AF65-F5344CB8AC3E}">
        <p14:creationId xmlns:p14="http://schemas.microsoft.com/office/powerpoint/2010/main" val="3931374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945234" cy="9144000"/>
            <a:chOff x="0" y="0"/>
            <a:chExt cx="6945234" cy="9144000"/>
          </a:xfrm>
        </p:grpSpPr>
        <p:pic>
          <p:nvPicPr>
            <p:cNvPr id="22" name="Google Shape;177;p30"/>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5" name="Otsikko 1"/>
            <p:cNvSpPr txBox="1">
              <a:spLocks/>
            </p:cNvSpPr>
            <p:nvPr/>
          </p:nvSpPr>
          <p:spPr>
            <a:xfrm>
              <a:off x="84919" y="93512"/>
              <a:ext cx="3714343"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74A57"/>
                  </a:solidFill>
                </a:rPr>
                <a:t>KUMPPANUUDET JA RESURSSIT (18)</a:t>
              </a:r>
            </a:p>
          </p:txBody>
        </p:sp>
        <p:sp>
          <p:nvSpPr>
            <p:cNvPr id="6" name="Otsikko 1"/>
            <p:cNvSpPr txBox="1">
              <a:spLocks/>
            </p:cNvSpPr>
            <p:nvPr/>
          </p:nvSpPr>
          <p:spPr>
            <a:xfrm>
              <a:off x="5049971" y="8919582"/>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06939C"/>
                  </a:solidFill>
                </a:rPr>
                <a:t>#digivalmennuskortit, VM, 2021</a:t>
              </a:r>
            </a:p>
          </p:txBody>
        </p:sp>
      </p:grpSp>
      <p:sp>
        <p:nvSpPr>
          <p:cNvPr id="23" name="Google Shape;178;p30"/>
          <p:cNvSpPr txBox="1">
            <a:spLocks noGrp="1"/>
          </p:cNvSpPr>
          <p:nvPr>
            <p:ph type="body" idx="1"/>
          </p:nvPr>
        </p:nvSpPr>
        <p:spPr>
          <a:xfrm>
            <a:off x="15146" y="598225"/>
            <a:ext cx="6842854" cy="1244859"/>
          </a:xfrm>
          <a:prstGeom prst="rect">
            <a:avLst/>
          </a:prstGeom>
          <a:noFill/>
        </p:spPr>
        <p:txBody>
          <a:bodyPr spcFirstLastPara="1" vert="horz" wrap="square" lIns="91428" tIns="91428" rIns="91428" bIns="91428" rtlCol="0" anchor="ctr" anchorCtr="0">
            <a:normAutofit/>
          </a:bodyPr>
          <a:lstStyle/>
          <a:p>
            <a:pPr marL="0" indent="0" algn="ctr">
              <a:lnSpc>
                <a:spcPts val="3200"/>
              </a:lnSpc>
              <a:buNone/>
            </a:pPr>
            <a:r>
              <a:rPr lang="fi-FI" sz="2600" b="1" dirty="0">
                <a:solidFill>
                  <a:schemeClr val="bg1"/>
                </a:solidFill>
                <a:latin typeface="Calibri" panose="020F0502020204030204" pitchFamily="34" charset="0"/>
                <a:cs typeface="Calibri" panose="020F0502020204030204" pitchFamily="34" charset="0"/>
              </a:rPr>
              <a:t>Jos meillä olisi resursseja, </a:t>
            </a:r>
            <a:r>
              <a:rPr lang="fi-FI" sz="2600" b="1" dirty="0" smtClean="0">
                <a:solidFill>
                  <a:schemeClr val="bg1"/>
                </a:solidFill>
                <a:latin typeface="Calibri" panose="020F0502020204030204" pitchFamily="34" charset="0"/>
                <a:cs typeface="Calibri" panose="020F0502020204030204" pitchFamily="34" charset="0"/>
              </a:rPr>
              <a:t/>
            </a:r>
            <a:br>
              <a:rPr lang="fi-FI" sz="2600" b="1" dirty="0" smtClean="0">
                <a:solidFill>
                  <a:schemeClr val="bg1"/>
                </a:solidFill>
                <a:latin typeface="Calibri" panose="020F0502020204030204" pitchFamily="34" charset="0"/>
                <a:cs typeface="Calibri" panose="020F0502020204030204" pitchFamily="34" charset="0"/>
              </a:rPr>
            </a:br>
            <a:r>
              <a:rPr lang="fi-FI" sz="2600" b="1" dirty="0" smtClean="0">
                <a:solidFill>
                  <a:schemeClr val="bg1"/>
                </a:solidFill>
                <a:latin typeface="Calibri" panose="020F0502020204030204" pitchFamily="34" charset="0"/>
                <a:cs typeface="Calibri" panose="020F0502020204030204" pitchFamily="34" charset="0"/>
              </a:rPr>
              <a:t>millaisia </a:t>
            </a:r>
            <a:r>
              <a:rPr lang="fi-FI" sz="2600" b="1" dirty="0">
                <a:solidFill>
                  <a:schemeClr val="bg1"/>
                </a:solidFill>
                <a:latin typeface="Calibri" panose="020F0502020204030204" pitchFamily="34" charset="0"/>
                <a:cs typeface="Calibri" panose="020F0502020204030204" pitchFamily="34" charset="0"/>
              </a:rPr>
              <a:t>kokeiluja voisimme tehdä?</a:t>
            </a:r>
          </a:p>
        </p:txBody>
      </p:sp>
    </p:spTree>
    <p:extLst>
      <p:ext uri="{BB962C8B-B14F-4D97-AF65-F5344CB8AC3E}">
        <p14:creationId xmlns:p14="http://schemas.microsoft.com/office/powerpoint/2010/main" val="34875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 y="1"/>
            <a:ext cx="6857999" cy="9144000"/>
            <a:chOff x="1" y="1"/>
            <a:chExt cx="6857999" cy="9144000"/>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 y="1"/>
              <a:ext cx="6857999" cy="9144000"/>
            </a:xfrm>
            <a:prstGeom prst="rect">
              <a:avLst/>
            </a:prstGeom>
            <a:noFill/>
            <a:ln>
              <a:noFill/>
            </a:ln>
          </p:spPr>
        </p:pic>
        <p:sp>
          <p:nvSpPr>
            <p:cNvPr id="5" name="Otsikko 1"/>
            <p:cNvSpPr txBox="1">
              <a:spLocks/>
            </p:cNvSpPr>
            <p:nvPr/>
          </p:nvSpPr>
          <p:spPr>
            <a:xfrm>
              <a:off x="85019" y="93045"/>
              <a:ext cx="3704437"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74A57"/>
                  </a:solidFill>
                </a:rPr>
                <a:t>KUMPPANUUDET JA RESURSSIT (19)</a:t>
              </a:r>
            </a:p>
          </p:txBody>
        </p:sp>
        <p:sp>
          <p:nvSpPr>
            <p:cNvPr id="6" name="Otsikko 1"/>
            <p:cNvSpPr txBox="1">
              <a:spLocks/>
            </p:cNvSpPr>
            <p:nvPr/>
          </p:nvSpPr>
          <p:spPr>
            <a:xfrm>
              <a:off x="4962737" y="8930240"/>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76B1CF"/>
                  </a:solidFill>
                </a:rPr>
                <a:t>#digivalmennuskortit, VM, 2021</a:t>
              </a:r>
            </a:p>
          </p:txBody>
        </p:sp>
      </p:grpSp>
      <p:sp>
        <p:nvSpPr>
          <p:cNvPr id="22" name="Google Shape;88;p18"/>
          <p:cNvSpPr txBox="1">
            <a:spLocks noGrp="1"/>
          </p:cNvSpPr>
          <p:nvPr>
            <p:ph type="body" idx="1"/>
          </p:nvPr>
        </p:nvSpPr>
        <p:spPr>
          <a:xfrm>
            <a:off x="0" y="534633"/>
            <a:ext cx="6858000" cy="1538859"/>
          </a:xfrm>
          <a:prstGeom prst="rect">
            <a:avLst/>
          </a:prstGeom>
          <a:solidFill>
            <a:srgbClr val="B2B5BA">
              <a:alpha val="40000"/>
            </a:srgbClr>
          </a:solidFill>
          <a:ln>
            <a:noFill/>
          </a:ln>
        </p:spPr>
        <p:txBody>
          <a:bodyPr spcFirstLastPara="1" vert="horz" wrap="square" lIns="91428" tIns="91428" rIns="91428" bIns="91428" rtlCol="0" anchor="ctr" anchorCtr="0">
            <a:spAutoFit/>
          </a:bodyPr>
          <a:lstStyle/>
          <a:p>
            <a:pPr marL="0" indent="0" algn="ctr" defTabSz="457153">
              <a:lnSpc>
                <a:spcPct val="100000"/>
              </a:lnSpc>
              <a:buClr>
                <a:srgbClr val="000000"/>
              </a:buClr>
              <a:buNone/>
            </a:pPr>
            <a:r>
              <a:rPr lang="fi-FI" sz="2600" b="1" dirty="0">
                <a:solidFill>
                  <a:schemeClr val="bg1"/>
                </a:solidFill>
              </a:rPr>
              <a:t>Ketkä ovat (alallamme) </a:t>
            </a:r>
            <a:br>
              <a:rPr lang="fi-FI" sz="2600" b="1" dirty="0">
                <a:solidFill>
                  <a:schemeClr val="bg1"/>
                </a:solidFill>
              </a:rPr>
            </a:br>
            <a:r>
              <a:rPr lang="fi-FI" sz="2600" b="1" dirty="0">
                <a:solidFill>
                  <a:schemeClr val="bg1"/>
                </a:solidFill>
              </a:rPr>
              <a:t>digitalisaation edelläkävijöitä? </a:t>
            </a:r>
          </a:p>
          <a:p>
            <a:pPr marL="0" indent="0" algn="ctr" defTabSz="457153">
              <a:lnSpc>
                <a:spcPct val="100000"/>
              </a:lnSpc>
              <a:buClr>
                <a:srgbClr val="000000"/>
              </a:buClr>
              <a:buNone/>
            </a:pPr>
            <a:r>
              <a:rPr lang="fi-FI" sz="1200" b="1" dirty="0" smtClean="0">
                <a:solidFill>
                  <a:schemeClr val="bg1"/>
                </a:solidFill>
              </a:rPr>
              <a:t/>
            </a:r>
            <a:br>
              <a:rPr lang="fi-FI" sz="1200" b="1" dirty="0" smtClean="0">
                <a:solidFill>
                  <a:schemeClr val="bg1"/>
                </a:solidFill>
              </a:rPr>
            </a:br>
            <a:r>
              <a:rPr lang="fi-FI" sz="2200" b="1" dirty="0" smtClean="0">
                <a:solidFill>
                  <a:schemeClr val="bg1"/>
                </a:solidFill>
              </a:rPr>
              <a:t>Ovatko </a:t>
            </a:r>
            <a:r>
              <a:rPr lang="fi-FI" sz="2200" b="1" dirty="0">
                <a:solidFill>
                  <a:schemeClr val="bg1"/>
                </a:solidFill>
              </a:rPr>
              <a:t>he jo mukana verkostoissamme? </a:t>
            </a:r>
          </a:p>
        </p:txBody>
      </p:sp>
    </p:spTree>
    <p:extLst>
      <p:ext uri="{BB962C8B-B14F-4D97-AF65-F5344CB8AC3E}">
        <p14:creationId xmlns:p14="http://schemas.microsoft.com/office/powerpoint/2010/main" val="256281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5" cy="9144000"/>
            <a:chOff x="0" y="1"/>
            <a:chExt cx="6858005" cy="9144000"/>
          </a:xfrm>
        </p:grpSpPr>
        <p:sp>
          <p:nvSpPr>
            <p:cNvPr id="6" name="Pyöristetty suorakulmio 5"/>
            <p:cNvSpPr/>
            <p:nvPr/>
          </p:nvSpPr>
          <p:spPr>
            <a:xfrm>
              <a:off x="0" y="1"/>
              <a:ext cx="6858005" cy="9144000"/>
            </a:xfrm>
            <a:prstGeom prst="roundRect">
              <a:avLst>
                <a:gd name="adj" fmla="val 1065"/>
              </a:avLst>
            </a:prstGeom>
            <a:solidFill>
              <a:schemeClr val="bg1"/>
            </a:solidFill>
            <a:ln w="57150">
              <a:solidFill>
                <a:srgbClr val="155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p>
          </p:txBody>
        </p:sp>
        <p:sp>
          <p:nvSpPr>
            <p:cNvPr id="8" name="Sisällön paikkamerkki 2"/>
            <p:cNvSpPr txBox="1">
              <a:spLocks/>
            </p:cNvSpPr>
            <p:nvPr/>
          </p:nvSpPr>
          <p:spPr>
            <a:xfrm>
              <a:off x="196770" y="2644671"/>
              <a:ext cx="6496492" cy="4778348"/>
            </a:xfrm>
            <a:prstGeom prst="rect">
              <a:avLst/>
            </a:prstGeom>
          </p:spPr>
          <p:txBody>
            <a:bodyPr spcFirstLastPara="1" vert="horz" wrap="square" lIns="91428" tIns="91428" rIns="91428" bIns="91428"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pPr>
              <a:r>
                <a:rPr lang="fi-FI" sz="1800" dirty="0">
                  <a:solidFill>
                    <a:srgbClr val="15576F"/>
                  </a:solidFill>
                </a:rPr>
                <a:t>Voit käyttää kortteja vapaasti juuri siten, kuin omassa työyhteisössäsi nähdään järkeväksi. Käytä vain osaa, keksi omia </a:t>
              </a:r>
              <a:r>
                <a:rPr lang="fi-FI" sz="1800" dirty="0" err="1">
                  <a:solidFill>
                    <a:srgbClr val="15576F"/>
                  </a:solidFill>
                </a:rPr>
                <a:t>digitalisaatioon</a:t>
              </a:r>
              <a:r>
                <a:rPr lang="fi-FI" sz="1800" dirty="0">
                  <a:solidFill>
                    <a:srgbClr val="15576F"/>
                  </a:solidFill>
                </a:rPr>
                <a:t> liittyviä kysymyksiä tai ota kortteja mukaan vaikka esimies- tai </a:t>
              </a:r>
              <a:r>
                <a:rPr lang="fi-FI" sz="1800" dirty="0" smtClean="0">
                  <a:solidFill>
                    <a:srgbClr val="15576F"/>
                  </a:solidFill>
                </a:rPr>
                <a:t>johtoryhmätapaamisiin</a:t>
              </a:r>
              <a:r>
                <a:rPr lang="fi-FI" sz="1800" dirty="0">
                  <a:solidFill>
                    <a:srgbClr val="15576F"/>
                  </a:solidFill>
                </a:rPr>
                <a:t>. </a:t>
              </a:r>
            </a:p>
            <a:p>
              <a:pPr>
                <a:spcAft>
                  <a:spcPts val="601"/>
                </a:spcAft>
              </a:pPr>
              <a:r>
                <a:rPr lang="fi-FI" sz="1800" dirty="0">
                  <a:solidFill>
                    <a:srgbClr val="15576F"/>
                  </a:solidFill>
                </a:rPr>
                <a:t>Oikeaa vastausta korteissa esitettyihin kysymyksiin ei ole. </a:t>
              </a:r>
            </a:p>
            <a:p>
              <a:pPr>
                <a:spcAft>
                  <a:spcPts val="601"/>
                </a:spcAft>
              </a:pPr>
              <a:r>
                <a:rPr lang="fi-FI" sz="1800" dirty="0">
                  <a:solidFill>
                    <a:srgbClr val="15576F"/>
                  </a:solidFill>
                </a:rPr>
                <a:t>Tärkeintä on keskustella yhdessä digitalisaatiosta. Etsikää vastauksia yhdessä, uteliaina ja avoimin mielin. Digitaalisuus on niin paljon enemmän kuin vain tietokone tai ohjelmistot. Ihmiset myös osaavat paljon enemmän, kuin yleisesti luullaan. Korttien avulla voitte sanoittaa yhteistä osaamistanne positiivisella tavalla</a:t>
              </a:r>
              <a:r>
                <a:rPr lang="fi-FI" sz="1800" dirty="0" smtClean="0">
                  <a:solidFill>
                    <a:srgbClr val="15576F"/>
                  </a:solidFill>
                </a:rPr>
                <a:t>.</a:t>
              </a:r>
            </a:p>
            <a:p>
              <a:pPr>
                <a:spcAft>
                  <a:spcPts val="601"/>
                </a:spcAft>
              </a:pPr>
              <a:r>
                <a:rPr lang="fi-FI" sz="1800" dirty="0">
                  <a:solidFill>
                    <a:srgbClr val="15576F"/>
                  </a:solidFill>
                </a:rPr>
                <a:t>Pakassa on 46 korttia (37 teemoittain ryhmiteltyä kysymyskorttia ja yhdeksän muuta korttia).</a:t>
              </a:r>
            </a:p>
            <a:p>
              <a:pPr>
                <a:spcAft>
                  <a:spcPts val="601"/>
                </a:spcAft>
              </a:pPr>
              <a:r>
                <a:rPr lang="fi-FI" sz="1800" dirty="0">
                  <a:solidFill>
                    <a:srgbClr val="15576F"/>
                  </a:solidFill>
                </a:rPr>
                <a:t>Kysymykset on numeroitu sitä kaipaavan avuksi. </a:t>
              </a:r>
              <a:r>
                <a:rPr lang="fi-FI" sz="1800" dirty="0" smtClean="0">
                  <a:solidFill>
                    <a:srgbClr val="15576F"/>
                  </a:solidFill>
                </a:rPr>
                <a:t>Niitä </a:t>
              </a:r>
              <a:r>
                <a:rPr lang="fi-FI" sz="1800" dirty="0">
                  <a:solidFill>
                    <a:srgbClr val="15576F"/>
                  </a:solidFill>
                </a:rPr>
                <a:t>ei siis kuitenkaan tarvitse käydä läpi </a:t>
              </a:r>
              <a:r>
                <a:rPr lang="fi-FI" sz="1800" dirty="0" smtClean="0">
                  <a:solidFill>
                    <a:srgbClr val="15576F"/>
                  </a:solidFill>
                </a:rPr>
                <a:t>numerojärjestyksessä</a:t>
              </a:r>
              <a:r>
                <a:rPr lang="fi-FI" sz="1800" dirty="0">
                  <a:solidFill>
                    <a:srgbClr val="15576F"/>
                  </a:solidFill>
                </a:rPr>
                <a:t>.</a:t>
              </a:r>
            </a:p>
            <a:p>
              <a:pPr>
                <a:spcAft>
                  <a:spcPts val="601"/>
                </a:spcAft>
              </a:pPr>
              <a:r>
                <a:rPr lang="fi-FI" sz="1800" dirty="0" smtClean="0">
                  <a:solidFill>
                    <a:srgbClr val="15576F"/>
                  </a:solidFill>
                </a:rPr>
                <a:t>Lisätietoa</a:t>
              </a:r>
              <a:r>
                <a:rPr lang="fi-FI" sz="1800" dirty="0">
                  <a:solidFill>
                    <a:srgbClr val="15576F"/>
                  </a:solidFill>
                </a:rPr>
                <a:t>: </a:t>
              </a:r>
              <a:r>
                <a:rPr lang="fi-FI" sz="1800" dirty="0" smtClean="0">
                  <a:solidFill>
                    <a:srgbClr val="15576F"/>
                  </a:solidFill>
                </a:rPr>
                <a:t>valtiolla.fi/</a:t>
              </a:r>
              <a:r>
                <a:rPr lang="fi-FI" sz="1800" dirty="0" err="1" smtClean="0">
                  <a:solidFill>
                    <a:srgbClr val="15576F"/>
                  </a:solidFill>
                </a:rPr>
                <a:t>digiosaaminen</a:t>
              </a:r>
              <a:r>
                <a:rPr lang="fi-FI" sz="1800" dirty="0" smtClean="0">
                  <a:solidFill>
                    <a:srgbClr val="15576F"/>
                  </a:solidFill>
                </a:rPr>
                <a:t/>
              </a:r>
              <a:br>
                <a:rPr lang="fi-FI" sz="1800" dirty="0" smtClean="0">
                  <a:solidFill>
                    <a:srgbClr val="15576F"/>
                  </a:solidFill>
                </a:rPr>
              </a:br>
              <a:endParaRPr lang="fi-FI" sz="1800" dirty="0" smtClean="0">
                <a:solidFill>
                  <a:srgbClr val="15576F"/>
                </a:solidFill>
              </a:endParaRPr>
            </a:p>
            <a:p>
              <a:pPr marL="152396" indent="0">
                <a:spcAft>
                  <a:spcPts val="601"/>
                </a:spcAft>
                <a:buNone/>
              </a:pPr>
              <a:r>
                <a:rPr lang="fi-FI" sz="1800" dirty="0" smtClean="0">
                  <a:solidFill>
                    <a:srgbClr val="15576F"/>
                  </a:solidFill>
                </a:rPr>
                <a:t/>
              </a:r>
              <a:br>
                <a:rPr lang="fi-FI" sz="1800" dirty="0" smtClean="0">
                  <a:solidFill>
                    <a:srgbClr val="15576F"/>
                  </a:solidFill>
                </a:rPr>
              </a:br>
              <a:r>
                <a:rPr lang="fi-FI" sz="1800" b="1" dirty="0" smtClean="0">
                  <a:solidFill>
                    <a:srgbClr val="15576F"/>
                  </a:solidFill>
                </a:rPr>
                <a:t>Mietitkö </a:t>
              </a:r>
              <a:r>
                <a:rPr lang="fi-FI" sz="1800" b="1" dirty="0">
                  <a:solidFill>
                    <a:srgbClr val="15576F"/>
                  </a:solidFill>
                </a:rPr>
                <a:t>miksi digiosaamista </a:t>
              </a:r>
              <a:r>
                <a:rPr lang="fi-FI" sz="1800" b="1" dirty="0" smtClean="0">
                  <a:solidFill>
                    <a:srgbClr val="15576F"/>
                  </a:solidFill>
                </a:rPr>
                <a:t>mietitään korttipakan </a:t>
              </a:r>
              <a:r>
                <a:rPr lang="fi-FI" sz="1800" b="1" dirty="0">
                  <a:solidFill>
                    <a:srgbClr val="15576F"/>
                  </a:solidFill>
                </a:rPr>
                <a:t>avulla?</a:t>
              </a:r>
              <a:r>
                <a:rPr lang="fi-FI" sz="1800" dirty="0">
                  <a:solidFill>
                    <a:srgbClr val="15576F"/>
                  </a:solidFill>
                </a:rPr>
                <a:t/>
              </a:r>
              <a:br>
                <a:rPr lang="fi-FI" sz="1800" dirty="0">
                  <a:solidFill>
                    <a:srgbClr val="15576F"/>
                  </a:solidFill>
                </a:rPr>
              </a:br>
              <a:r>
                <a:rPr lang="fi-FI" sz="1800" dirty="0">
                  <a:solidFill>
                    <a:srgbClr val="15576F"/>
                  </a:solidFill>
                </a:rPr>
                <a:t>Siksi, että toisinaan on helpompi pysähtyä asian äärelle käsin kosketeltavan tuotteen avulla.</a:t>
              </a:r>
            </a:p>
            <a:p>
              <a:pPr>
                <a:spcAft>
                  <a:spcPts val="601"/>
                </a:spcAft>
              </a:pPr>
              <a:endParaRPr lang="fi-FI" sz="1800" dirty="0">
                <a:solidFill>
                  <a:srgbClr val="15576F"/>
                </a:solidFill>
              </a:endParaRPr>
            </a:p>
          </p:txBody>
        </p:sp>
        <p:pic>
          <p:nvPicPr>
            <p:cNvPr id="10" name="Picture 6" descr="https://ucd35b3695d0642668745b343ead.previews.dropboxusercontent.com/p/thumb/ABOalpCkL9kgN_4tq_FmkFlL9Om3p4uy-BGN9tuk4JqZNdjDmCPXNLK-Weu12CgN6SrsoJzDNzeywLf22zYufLyoJIdZNLh2-wGHZHDdeWoRGB-HpmX-u49U7753Rwi5Q57M0xzAM4QFrDZ09TKFQYZqzD8bsB7asd5vww07gnKRqu_poKlwT9k3J-BmKvFiajt5Phbi0zmo3A_BxjGacTAnR8h2dOa1ZtPNvk7grdPfIPSPetEip7vW0k09tCcerOOGPbLoXyFeVS5PIhxe1IJVnxo8OcHxhlPPnykrVMrozt-5r6U5rChWdwSZkpBUfDQGzTQMW3V8dYF2qoGuF6d3BPYXeUnhYsiQ3sILhF4rjw/p.png?fv_content=true&amp;size_mod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496" y="1"/>
              <a:ext cx="2551137" cy="255113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Otsikko 1"/>
          <p:cNvSpPr>
            <a:spLocks noGrp="1"/>
          </p:cNvSpPr>
          <p:nvPr>
            <p:ph type="title"/>
          </p:nvPr>
        </p:nvSpPr>
        <p:spPr>
          <a:xfrm>
            <a:off x="352354" y="2038995"/>
            <a:ext cx="3922934" cy="720369"/>
          </a:xfrm>
        </p:spPr>
        <p:txBody>
          <a:bodyPr>
            <a:normAutofit/>
          </a:bodyPr>
          <a:lstStyle/>
          <a:p>
            <a:r>
              <a:rPr lang="fi-FI" sz="2000" b="1" dirty="0">
                <a:solidFill>
                  <a:srgbClr val="15576F"/>
                </a:solidFill>
                <a:latin typeface="+mn-lt"/>
              </a:rPr>
              <a:t>Näin käytät kortteja</a:t>
            </a:r>
          </a:p>
        </p:txBody>
      </p:sp>
    </p:spTree>
    <p:extLst>
      <p:ext uri="{BB962C8B-B14F-4D97-AF65-F5344CB8AC3E}">
        <p14:creationId xmlns:p14="http://schemas.microsoft.com/office/powerpoint/2010/main" val="4070211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3994"/>
            <a:chOff x="0" y="0"/>
            <a:chExt cx="6858000" cy="9143994"/>
          </a:xfrm>
        </p:grpSpPr>
        <p:pic>
          <p:nvPicPr>
            <p:cNvPr id="16"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6858000" cy="9143994"/>
            </a:xfrm>
            <a:prstGeom prst="rect">
              <a:avLst/>
            </a:prstGeom>
            <a:noFill/>
            <a:extLst>
              <a:ext uri="{909E8E84-426E-40DD-AFC4-6F175D3DCCD1}">
                <a14:hiddenFill xmlns:a14="http://schemas.microsoft.com/office/drawing/2010/main">
                  <a:solidFill>
                    <a:srgbClr val="FFFFFF"/>
                  </a:solidFill>
                </a14:hiddenFill>
              </a:ext>
            </a:extLst>
          </p:spPr>
        </p:pic>
        <p:sp>
          <p:nvSpPr>
            <p:cNvPr id="5" name="Otsikko 1"/>
            <p:cNvSpPr txBox="1">
              <a:spLocks/>
            </p:cNvSpPr>
            <p:nvPr/>
          </p:nvSpPr>
          <p:spPr>
            <a:xfrm>
              <a:off x="4899179" y="8930240"/>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46E79"/>
                  </a:solidFill>
                </a:rPr>
                <a:t>#digivalmennuskortit, VM, 2021</a:t>
              </a:r>
            </a:p>
          </p:txBody>
        </p:sp>
        <p:sp>
          <p:nvSpPr>
            <p:cNvPr id="6" name="Otsikko 1"/>
            <p:cNvSpPr txBox="1">
              <a:spLocks/>
            </p:cNvSpPr>
            <p:nvPr/>
          </p:nvSpPr>
          <p:spPr>
            <a:xfrm>
              <a:off x="84919" y="83202"/>
              <a:ext cx="3720446"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F6A80"/>
                  </a:solidFill>
                </a:rPr>
                <a:t>TOIMINTAPROSESSIT JA PALVELUT (20)</a:t>
              </a:r>
            </a:p>
          </p:txBody>
        </p:sp>
      </p:grpSp>
      <p:sp>
        <p:nvSpPr>
          <p:cNvPr id="23" name="Google Shape;178;p30"/>
          <p:cNvSpPr txBox="1">
            <a:spLocks noGrp="1"/>
          </p:cNvSpPr>
          <p:nvPr>
            <p:ph type="body" idx="1"/>
          </p:nvPr>
        </p:nvSpPr>
        <p:spPr>
          <a:xfrm>
            <a:off x="15142" y="604143"/>
            <a:ext cx="6842857" cy="1552431"/>
          </a:xfrm>
          <a:prstGeom prst="rect">
            <a:avLst/>
          </a:prstGeom>
          <a:noFill/>
        </p:spPr>
        <p:txBody>
          <a:bodyPr spcFirstLastPara="1" vert="horz" wrap="square" lIns="91428" tIns="91428" rIns="91428" bIns="91428" rtlCol="0" anchor="ctr" anchorCtr="0">
            <a:normAutofit/>
          </a:bodyPr>
          <a:lstStyle/>
          <a:p>
            <a:pPr marL="0" indent="0" algn="ctr">
              <a:lnSpc>
                <a:spcPts val="3200"/>
              </a:lnSpc>
              <a:buNone/>
            </a:pPr>
            <a:r>
              <a:rPr lang="fi-FI" sz="2600" b="1" dirty="0">
                <a:solidFill>
                  <a:schemeClr val="bg1"/>
                </a:solidFill>
                <a:latin typeface="Calibri" panose="020F0502020204030204" pitchFamily="34" charset="0"/>
                <a:cs typeface="Calibri" panose="020F0502020204030204" pitchFamily="34" charset="0"/>
              </a:rPr>
              <a:t>Mikä on oma roolimme </a:t>
            </a:r>
            <a:r>
              <a:rPr lang="fi-FI" sz="2600" b="1" dirty="0" smtClean="0">
                <a:solidFill>
                  <a:schemeClr val="bg1"/>
                </a:solidFill>
                <a:latin typeface="Calibri" panose="020F0502020204030204" pitchFamily="34" charset="0"/>
                <a:cs typeface="Calibri" panose="020F0502020204030204" pitchFamily="34" charset="0"/>
              </a:rPr>
              <a:t/>
            </a:r>
            <a:br>
              <a:rPr lang="fi-FI" sz="2600" b="1" dirty="0" smtClean="0">
                <a:solidFill>
                  <a:schemeClr val="bg1"/>
                </a:solidFill>
                <a:latin typeface="Calibri" panose="020F0502020204030204" pitchFamily="34" charset="0"/>
                <a:cs typeface="Calibri" panose="020F0502020204030204" pitchFamily="34" charset="0"/>
              </a:rPr>
            </a:br>
            <a:r>
              <a:rPr lang="fi-FI" sz="2600" b="1" dirty="0" smtClean="0">
                <a:solidFill>
                  <a:schemeClr val="bg1"/>
                </a:solidFill>
                <a:latin typeface="Calibri" panose="020F0502020204030204" pitchFamily="34" charset="0"/>
                <a:cs typeface="Calibri" panose="020F0502020204030204" pitchFamily="34" charset="0"/>
              </a:rPr>
              <a:t>käyttäjäystävällisten </a:t>
            </a:r>
            <a:r>
              <a:rPr lang="fi-FI" sz="2600" b="1" dirty="0">
                <a:solidFill>
                  <a:schemeClr val="bg1"/>
                </a:solidFill>
                <a:latin typeface="Calibri" panose="020F0502020204030204" pitchFamily="34" charset="0"/>
                <a:cs typeface="Calibri" panose="020F0502020204030204" pitchFamily="34" charset="0"/>
              </a:rPr>
              <a:t>palveluiden </a:t>
            </a:r>
            <a:br>
              <a:rPr lang="fi-FI" sz="2600" b="1" dirty="0">
                <a:solidFill>
                  <a:schemeClr val="bg1"/>
                </a:solidFill>
                <a:latin typeface="Calibri" panose="020F0502020204030204" pitchFamily="34" charset="0"/>
                <a:cs typeface="Calibri" panose="020F0502020204030204" pitchFamily="34" charset="0"/>
              </a:rPr>
            </a:br>
            <a:r>
              <a:rPr lang="fi-FI" sz="2600" b="1" dirty="0">
                <a:solidFill>
                  <a:schemeClr val="bg1"/>
                </a:solidFill>
                <a:latin typeface="Calibri" panose="020F0502020204030204" pitchFamily="34" charset="0"/>
                <a:cs typeface="Calibri" panose="020F0502020204030204" pitchFamily="34" charset="0"/>
              </a:rPr>
              <a:t>ja prosessien tekemisessä?</a:t>
            </a:r>
          </a:p>
        </p:txBody>
      </p:sp>
    </p:spTree>
    <p:extLst>
      <p:ext uri="{BB962C8B-B14F-4D97-AF65-F5344CB8AC3E}">
        <p14:creationId xmlns:p14="http://schemas.microsoft.com/office/powerpoint/2010/main" val="3176862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21" name="Google Shape;87;p1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5" name="Otsikko 1"/>
            <p:cNvSpPr txBox="1">
              <a:spLocks/>
            </p:cNvSpPr>
            <p:nvPr/>
          </p:nvSpPr>
          <p:spPr>
            <a:xfrm>
              <a:off x="85019" y="82411"/>
              <a:ext cx="3704437"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5C6F8E"/>
                  </a:solidFill>
                </a:rPr>
                <a:t>TOIMINTAPROSESSIT JA PALVELUT (21)</a:t>
              </a:r>
            </a:p>
          </p:txBody>
        </p:sp>
        <p:sp>
          <p:nvSpPr>
            <p:cNvPr id="6" name="Otsikko 1"/>
            <p:cNvSpPr txBox="1">
              <a:spLocks/>
            </p:cNvSpPr>
            <p:nvPr/>
          </p:nvSpPr>
          <p:spPr>
            <a:xfrm>
              <a:off x="85016" y="8952930"/>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3566C"/>
                  </a:solidFill>
                </a:rPr>
                <a:t>#digivalmennuskortit, VM, 2021</a:t>
              </a:r>
            </a:p>
          </p:txBody>
        </p:sp>
      </p:grpSp>
      <p:sp>
        <p:nvSpPr>
          <p:cNvPr id="22" name="Google Shape;88;p18"/>
          <p:cNvSpPr txBox="1">
            <a:spLocks noGrp="1"/>
          </p:cNvSpPr>
          <p:nvPr>
            <p:ph type="body" idx="1"/>
          </p:nvPr>
        </p:nvSpPr>
        <p:spPr>
          <a:xfrm>
            <a:off x="0" y="610113"/>
            <a:ext cx="6858000" cy="1823552"/>
          </a:xfrm>
          <a:prstGeom prst="rect">
            <a:avLst/>
          </a:prstGeom>
          <a:noFill/>
          <a:ln>
            <a:noFill/>
          </a:ln>
        </p:spPr>
        <p:txBody>
          <a:bodyPr spcFirstLastPara="1" vert="horz" wrap="square" lIns="91428" tIns="91428" rIns="91428" bIns="91428" rtlCol="0" anchor="ctr" anchorCtr="0">
            <a:spAutoFit/>
          </a:bodyPr>
          <a:lstStyle/>
          <a:p>
            <a:pPr marL="0" indent="0" algn="ctr" defTabSz="457153">
              <a:lnSpc>
                <a:spcPct val="100000"/>
              </a:lnSpc>
              <a:buClr>
                <a:srgbClr val="000000"/>
              </a:buClr>
              <a:buNone/>
            </a:pPr>
            <a:r>
              <a:rPr lang="fi-FI" sz="2600" b="1" dirty="0">
                <a:solidFill>
                  <a:schemeClr val="bg1"/>
                </a:solidFill>
              </a:rPr>
              <a:t>Ovatko palvelumme </a:t>
            </a:r>
            <a:br>
              <a:rPr lang="fi-FI" sz="2600" b="1" dirty="0">
                <a:solidFill>
                  <a:schemeClr val="bg1"/>
                </a:solidFill>
              </a:rPr>
            </a:br>
            <a:r>
              <a:rPr lang="fi-FI" sz="2600" b="1" dirty="0">
                <a:solidFill>
                  <a:schemeClr val="bg1"/>
                </a:solidFill>
              </a:rPr>
              <a:t>perustaltaan kunnossa? </a:t>
            </a:r>
            <a:r>
              <a:rPr lang="fi-FI" sz="2800" b="1" dirty="0">
                <a:solidFill>
                  <a:schemeClr val="bg1"/>
                </a:solidFill>
              </a:rPr>
              <a:t/>
            </a:r>
            <a:br>
              <a:rPr lang="fi-FI" sz="2800" b="1" dirty="0">
                <a:solidFill>
                  <a:schemeClr val="bg1"/>
                </a:solidFill>
              </a:rPr>
            </a:br>
            <a:r>
              <a:rPr lang="fi-FI" sz="1050" b="1" dirty="0">
                <a:solidFill>
                  <a:schemeClr val="bg1"/>
                </a:solidFill>
              </a:rPr>
              <a:t/>
            </a:r>
            <a:br>
              <a:rPr lang="fi-FI" sz="1050" b="1" dirty="0">
                <a:solidFill>
                  <a:schemeClr val="bg1"/>
                </a:solidFill>
              </a:rPr>
            </a:br>
            <a:r>
              <a:rPr lang="fi-FI" sz="2200" b="1" dirty="0">
                <a:solidFill>
                  <a:schemeClr val="bg1"/>
                </a:solidFill>
              </a:rPr>
              <a:t>Onko turhia toimintoja tai vaiheita, </a:t>
            </a:r>
            <a:br>
              <a:rPr lang="fi-FI" sz="2200" b="1" dirty="0">
                <a:solidFill>
                  <a:schemeClr val="bg1"/>
                </a:solidFill>
              </a:rPr>
            </a:br>
            <a:r>
              <a:rPr lang="fi-FI" sz="2200" b="1" dirty="0">
                <a:solidFill>
                  <a:schemeClr val="bg1"/>
                </a:solidFill>
              </a:rPr>
              <a:t>joista kannattaisi luopua? </a:t>
            </a:r>
          </a:p>
        </p:txBody>
      </p:sp>
    </p:spTree>
    <p:extLst>
      <p:ext uri="{BB962C8B-B14F-4D97-AF65-F5344CB8AC3E}">
        <p14:creationId xmlns:p14="http://schemas.microsoft.com/office/powerpoint/2010/main" val="3177578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21" name="Google Shape;87;p1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5" name="Otsikko 1"/>
            <p:cNvSpPr txBox="1">
              <a:spLocks/>
            </p:cNvSpPr>
            <p:nvPr/>
          </p:nvSpPr>
          <p:spPr>
            <a:xfrm>
              <a:off x="85019" y="105565"/>
              <a:ext cx="3707563" cy="24769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096F8A"/>
                  </a:solidFill>
                </a:rPr>
                <a:t>TOIMINTAPROSESSIT JA PALVELUT (22)</a:t>
              </a:r>
            </a:p>
          </p:txBody>
        </p:sp>
        <p:sp>
          <p:nvSpPr>
            <p:cNvPr id="6" name="Otsikko 1"/>
            <p:cNvSpPr txBox="1">
              <a:spLocks/>
            </p:cNvSpPr>
            <p:nvPr/>
          </p:nvSpPr>
          <p:spPr>
            <a:xfrm>
              <a:off x="85016" y="8952930"/>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A7391"/>
                  </a:solidFill>
                </a:rPr>
                <a:t>#digivalmennuskortit, VM, 2021</a:t>
              </a:r>
            </a:p>
          </p:txBody>
        </p:sp>
      </p:grpSp>
      <p:sp>
        <p:nvSpPr>
          <p:cNvPr id="22" name="Google Shape;88;p18"/>
          <p:cNvSpPr txBox="1">
            <a:spLocks noGrp="1"/>
          </p:cNvSpPr>
          <p:nvPr>
            <p:ph type="body" idx="1"/>
          </p:nvPr>
        </p:nvSpPr>
        <p:spPr>
          <a:xfrm>
            <a:off x="-1" y="507479"/>
            <a:ext cx="6863787" cy="1528599"/>
          </a:xfrm>
          <a:prstGeom prst="rect">
            <a:avLst/>
          </a:prstGeom>
          <a:noFill/>
          <a:ln>
            <a:noFill/>
          </a:ln>
        </p:spPr>
        <p:txBody>
          <a:bodyPr spcFirstLastPara="1" vert="horz" wrap="square" lIns="91428" tIns="91428" rIns="91428" bIns="91428" rtlCol="0" anchor="ctr" anchorCtr="0">
            <a:spAutoFit/>
          </a:bodyPr>
          <a:lstStyle/>
          <a:p>
            <a:pPr marL="0" indent="0" algn="ctr" defTabSz="457153">
              <a:lnSpc>
                <a:spcPts val="3200"/>
              </a:lnSpc>
              <a:buClr>
                <a:srgbClr val="000000"/>
              </a:buClr>
              <a:buNone/>
            </a:pPr>
            <a:r>
              <a:rPr lang="fi-FI" sz="2600" b="1" dirty="0">
                <a:solidFill>
                  <a:schemeClr val="bg1"/>
                </a:solidFill>
              </a:rPr>
              <a:t>Onko organisaatiomme hallussa </a:t>
            </a:r>
            <a:r>
              <a:rPr lang="fi-FI" sz="2600" b="1" dirty="0" smtClean="0">
                <a:solidFill>
                  <a:schemeClr val="bg1"/>
                </a:solidFill>
              </a:rPr>
              <a:t/>
            </a:r>
            <a:br>
              <a:rPr lang="fi-FI" sz="2600" b="1" dirty="0" smtClean="0">
                <a:solidFill>
                  <a:schemeClr val="bg1"/>
                </a:solidFill>
              </a:rPr>
            </a:br>
            <a:r>
              <a:rPr lang="fi-FI" sz="2600" b="1" dirty="0" smtClean="0">
                <a:solidFill>
                  <a:schemeClr val="bg1"/>
                </a:solidFill>
              </a:rPr>
              <a:t>oleva tieto </a:t>
            </a:r>
            <a:r>
              <a:rPr lang="fi-FI" sz="2600" b="1" dirty="0">
                <a:solidFill>
                  <a:schemeClr val="bg1"/>
                </a:solidFill>
              </a:rPr>
              <a:t>järjestetty fiksulla tavalla?</a:t>
            </a:r>
          </a:p>
          <a:p>
            <a:pPr marL="0" indent="0" algn="ctr" defTabSz="457153">
              <a:lnSpc>
                <a:spcPct val="100000"/>
              </a:lnSpc>
              <a:buClr>
                <a:srgbClr val="000000"/>
              </a:buClr>
              <a:buNone/>
            </a:pPr>
            <a:r>
              <a:rPr lang="fi-FI" sz="1200" b="1" dirty="0" smtClean="0">
                <a:solidFill>
                  <a:schemeClr val="bg1"/>
                </a:solidFill>
              </a:rPr>
              <a:t/>
            </a:r>
            <a:br>
              <a:rPr lang="fi-FI" sz="1200" b="1" dirty="0" smtClean="0">
                <a:solidFill>
                  <a:schemeClr val="bg1"/>
                </a:solidFill>
              </a:rPr>
            </a:br>
            <a:r>
              <a:rPr lang="fi-FI" sz="2200" b="1" dirty="0" smtClean="0">
                <a:solidFill>
                  <a:schemeClr val="bg1"/>
                </a:solidFill>
              </a:rPr>
              <a:t>Kuinka </a:t>
            </a:r>
            <a:r>
              <a:rPr lang="fi-FI" sz="2200" b="1" dirty="0">
                <a:solidFill>
                  <a:schemeClr val="bg1"/>
                </a:solidFill>
              </a:rPr>
              <a:t>jaamme tuottamaamme tietoa?</a:t>
            </a:r>
          </a:p>
        </p:txBody>
      </p:sp>
    </p:spTree>
    <p:extLst>
      <p:ext uri="{BB962C8B-B14F-4D97-AF65-F5344CB8AC3E}">
        <p14:creationId xmlns:p14="http://schemas.microsoft.com/office/powerpoint/2010/main" val="1840378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 y="1"/>
            <a:ext cx="6857999" cy="9144000"/>
            <a:chOff x="1" y="1"/>
            <a:chExt cx="6857999" cy="9144000"/>
          </a:xfrm>
        </p:grpSpPr>
        <p:pic>
          <p:nvPicPr>
            <p:cNvPr id="21" name="Google Shape;87;p1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1" y="1"/>
              <a:ext cx="6857999" cy="9144000"/>
            </a:xfrm>
            <a:prstGeom prst="rect">
              <a:avLst/>
            </a:prstGeom>
            <a:noFill/>
            <a:ln>
              <a:noFill/>
            </a:ln>
          </p:spPr>
        </p:pic>
        <p:sp>
          <p:nvSpPr>
            <p:cNvPr id="5" name="Otsikko 1"/>
            <p:cNvSpPr txBox="1">
              <a:spLocks/>
            </p:cNvSpPr>
            <p:nvPr/>
          </p:nvSpPr>
          <p:spPr>
            <a:xfrm>
              <a:off x="85019" y="69898"/>
              <a:ext cx="3704437"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E5574"/>
                  </a:solidFill>
                </a:rPr>
                <a:t>TOIMINTAPROSESSIT JA PALVELUT (23)</a:t>
              </a:r>
            </a:p>
          </p:txBody>
        </p:sp>
        <p:sp>
          <p:nvSpPr>
            <p:cNvPr id="6" name="Otsikko 1"/>
            <p:cNvSpPr txBox="1">
              <a:spLocks/>
            </p:cNvSpPr>
            <p:nvPr/>
          </p:nvSpPr>
          <p:spPr>
            <a:xfrm>
              <a:off x="1514055" y="8941355"/>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2487A1"/>
                  </a:solidFill>
                </a:rPr>
                <a:t>#digivalmennuskortit, VM, 2021</a:t>
              </a:r>
            </a:p>
          </p:txBody>
        </p:sp>
      </p:grpSp>
      <p:sp>
        <p:nvSpPr>
          <p:cNvPr id="22" name="Google Shape;88;p18"/>
          <p:cNvSpPr txBox="1">
            <a:spLocks noGrp="1"/>
          </p:cNvSpPr>
          <p:nvPr>
            <p:ph type="body" idx="1"/>
          </p:nvPr>
        </p:nvSpPr>
        <p:spPr>
          <a:xfrm>
            <a:off x="0" y="522001"/>
            <a:ext cx="6858000" cy="1454220"/>
          </a:xfrm>
          <a:prstGeom prst="rect">
            <a:avLst/>
          </a:prstGeom>
          <a:solidFill>
            <a:srgbClr val="A3A8BB">
              <a:alpha val="34902"/>
            </a:srgbClr>
          </a:solidFill>
          <a:ln>
            <a:noFill/>
          </a:ln>
        </p:spPr>
        <p:txBody>
          <a:bodyPr spcFirstLastPara="1" vert="horz" wrap="square" lIns="91428" tIns="91428" rIns="91428" bIns="91428" rtlCol="0" anchor="ctr" anchorCtr="0">
            <a:spAutoFit/>
          </a:bodyPr>
          <a:lstStyle/>
          <a:p>
            <a:pPr marL="0" indent="0" algn="ctr" defTabSz="457153">
              <a:lnSpc>
                <a:spcPct val="100000"/>
              </a:lnSpc>
              <a:spcBef>
                <a:spcPts val="300"/>
              </a:spcBef>
              <a:buClr>
                <a:srgbClr val="000000"/>
              </a:buClr>
              <a:buNone/>
            </a:pPr>
            <a:r>
              <a:rPr lang="fi-FI" sz="2600" b="1" dirty="0">
                <a:solidFill>
                  <a:schemeClr val="bg1"/>
                </a:solidFill>
              </a:rPr>
              <a:t>Kuinka varmistamme, että </a:t>
            </a:r>
            <a:br>
              <a:rPr lang="fi-FI" sz="2600" b="1" dirty="0">
                <a:solidFill>
                  <a:schemeClr val="bg1"/>
                </a:solidFill>
              </a:rPr>
            </a:br>
            <a:r>
              <a:rPr lang="fi-FI" sz="2600" b="1" dirty="0">
                <a:solidFill>
                  <a:schemeClr val="bg1"/>
                </a:solidFill>
              </a:rPr>
              <a:t>kaikilla organisaatiossamme on </a:t>
            </a:r>
            <a:r>
              <a:rPr lang="fi-FI" sz="2600" b="1" dirty="0" smtClean="0">
                <a:solidFill>
                  <a:schemeClr val="bg1"/>
                </a:solidFill>
              </a:rPr>
              <a:t/>
            </a:r>
            <a:br>
              <a:rPr lang="fi-FI" sz="2600" b="1" dirty="0" smtClean="0">
                <a:solidFill>
                  <a:schemeClr val="bg1"/>
                </a:solidFill>
              </a:rPr>
            </a:br>
            <a:r>
              <a:rPr lang="fi-FI" sz="2600" b="1" dirty="0" smtClean="0">
                <a:solidFill>
                  <a:schemeClr val="bg1"/>
                </a:solidFill>
              </a:rPr>
              <a:t>tarvittava </a:t>
            </a:r>
            <a:r>
              <a:rPr lang="fi-FI" sz="2600" b="1" dirty="0">
                <a:solidFill>
                  <a:schemeClr val="bg1"/>
                </a:solidFill>
              </a:rPr>
              <a:t>digiturvaosaaminen? </a:t>
            </a:r>
          </a:p>
        </p:txBody>
      </p:sp>
    </p:spTree>
    <p:extLst>
      <p:ext uri="{BB962C8B-B14F-4D97-AF65-F5344CB8AC3E}">
        <p14:creationId xmlns:p14="http://schemas.microsoft.com/office/powerpoint/2010/main" val="4288512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21265" y="0"/>
            <a:ext cx="6879265" cy="9144000"/>
            <a:chOff x="-21265" y="0"/>
            <a:chExt cx="6879265" cy="914400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265" y="0"/>
              <a:ext cx="6879265" cy="9144000"/>
            </a:xfrm>
            <a:prstGeom prst="rect">
              <a:avLst/>
            </a:prstGeom>
            <a:noFill/>
            <a:extLst>
              <a:ext uri="{909E8E84-426E-40DD-AFC4-6F175D3DCCD1}">
                <a14:hiddenFill xmlns:a14="http://schemas.microsoft.com/office/drawing/2010/main">
                  <a:solidFill>
                    <a:srgbClr val="FFFFFF"/>
                  </a:solidFill>
                </a14:hiddenFill>
              </a:ext>
            </a:extLst>
          </p:spPr>
        </p:pic>
        <p:sp>
          <p:nvSpPr>
            <p:cNvPr id="30" name="Otsikko 1"/>
            <p:cNvSpPr txBox="1">
              <a:spLocks/>
            </p:cNvSpPr>
            <p:nvPr/>
          </p:nvSpPr>
          <p:spPr>
            <a:xfrm>
              <a:off x="95909" y="403547"/>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DBD194"/>
                  </a:solidFill>
                </a:rPr>
                <a:t>#digivalmennuskortit, VM, 2021</a:t>
              </a:r>
            </a:p>
          </p:txBody>
        </p:sp>
        <p:sp>
          <p:nvSpPr>
            <p:cNvPr id="6" name="Otsikko 1"/>
            <p:cNvSpPr txBox="1">
              <a:spLocks/>
            </p:cNvSpPr>
            <p:nvPr/>
          </p:nvSpPr>
          <p:spPr>
            <a:xfrm>
              <a:off x="91447" y="7307176"/>
              <a:ext cx="3703958"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0D7DA4"/>
                  </a:solidFill>
                </a:rPr>
                <a:t>TOIMINTAPROSESSIT JA PALVELUT (24)</a:t>
              </a:r>
            </a:p>
          </p:txBody>
        </p:sp>
      </p:grpSp>
      <p:sp>
        <p:nvSpPr>
          <p:cNvPr id="17" name="Google Shape;222;p36"/>
          <p:cNvSpPr txBox="1">
            <a:spLocks noGrp="1"/>
          </p:cNvSpPr>
          <p:nvPr>
            <p:ph type="body" idx="1"/>
          </p:nvPr>
        </p:nvSpPr>
        <p:spPr>
          <a:xfrm>
            <a:off x="0" y="7743942"/>
            <a:ext cx="6858000" cy="1232531"/>
          </a:xfrm>
          <a:prstGeom prst="rect">
            <a:avLst/>
          </a:prstGeom>
        </p:spPr>
        <p:txBody>
          <a:bodyPr spcFirstLastPara="1" vert="horz" wrap="square" lIns="91428" tIns="91428" rIns="91428" bIns="91428" rtlCol="0" anchor="ctr" anchorCtr="0">
            <a:noAutofit/>
          </a:bodyPr>
          <a:lstStyle/>
          <a:p>
            <a:pPr marL="0" indent="0" algn="ctr">
              <a:spcAft>
                <a:spcPts val="1200"/>
              </a:spcAft>
              <a:buNone/>
            </a:pPr>
            <a:r>
              <a:rPr lang="fi-FI" sz="2600" b="1" dirty="0">
                <a:solidFill>
                  <a:schemeClr val="bg1"/>
                </a:solidFill>
                <a:latin typeface="Calibri" panose="020F0502020204030204" pitchFamily="34" charset="0"/>
                <a:cs typeface="Calibri" panose="020F0502020204030204" pitchFamily="34" charset="0"/>
              </a:rPr>
              <a:t>Liittyykö digitaalisuuteen </a:t>
            </a:r>
            <a:br>
              <a:rPr lang="fi-FI" sz="2600" b="1" dirty="0">
                <a:solidFill>
                  <a:schemeClr val="bg1"/>
                </a:solidFill>
                <a:latin typeface="Calibri" panose="020F0502020204030204" pitchFamily="34" charset="0"/>
                <a:cs typeface="Calibri" panose="020F0502020204030204" pitchFamily="34" charset="0"/>
              </a:rPr>
            </a:br>
            <a:r>
              <a:rPr lang="fi-FI" sz="2600" b="1" dirty="0">
                <a:solidFill>
                  <a:schemeClr val="bg1"/>
                </a:solidFill>
                <a:latin typeface="Calibri" panose="020F0502020204030204" pitchFamily="34" charset="0"/>
                <a:cs typeface="Calibri" panose="020F0502020204030204" pitchFamily="34" charset="0"/>
              </a:rPr>
              <a:t>meillä erityisiä lainsäädäntöön </a:t>
            </a:r>
            <a:br>
              <a:rPr lang="fi-FI" sz="2600" b="1" dirty="0">
                <a:solidFill>
                  <a:schemeClr val="bg1"/>
                </a:solidFill>
                <a:latin typeface="Calibri" panose="020F0502020204030204" pitchFamily="34" charset="0"/>
                <a:cs typeface="Calibri" panose="020F0502020204030204" pitchFamily="34" charset="0"/>
              </a:rPr>
            </a:br>
            <a:r>
              <a:rPr lang="fi-FI" sz="2600" b="1" dirty="0">
                <a:solidFill>
                  <a:schemeClr val="bg1"/>
                </a:solidFill>
                <a:latin typeface="Calibri" panose="020F0502020204030204" pitchFamily="34" charset="0"/>
                <a:cs typeface="Calibri" panose="020F0502020204030204" pitchFamily="34" charset="0"/>
              </a:rPr>
              <a:t>liittyviä näkökulmia? </a:t>
            </a:r>
          </a:p>
        </p:txBody>
      </p:sp>
    </p:spTree>
    <p:extLst>
      <p:ext uri="{BB962C8B-B14F-4D97-AF65-F5344CB8AC3E}">
        <p14:creationId xmlns:p14="http://schemas.microsoft.com/office/powerpoint/2010/main" val="2648840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21" name="Google Shape;250;p40"/>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5" name="Otsikko 1"/>
            <p:cNvSpPr txBox="1">
              <a:spLocks/>
            </p:cNvSpPr>
            <p:nvPr/>
          </p:nvSpPr>
          <p:spPr>
            <a:xfrm>
              <a:off x="94664" y="82785"/>
              <a:ext cx="3737019"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23BDC5"/>
                  </a:solidFill>
                </a:rPr>
                <a:t>TOIMINTAPROSESSIT JA PALVELUT (25)</a:t>
              </a:r>
            </a:p>
          </p:txBody>
        </p:sp>
        <p:sp>
          <p:nvSpPr>
            <p:cNvPr id="6" name="Otsikko 1"/>
            <p:cNvSpPr txBox="1">
              <a:spLocks/>
            </p:cNvSpPr>
            <p:nvPr/>
          </p:nvSpPr>
          <p:spPr>
            <a:xfrm>
              <a:off x="83513" y="8878740"/>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74B93A"/>
                  </a:solidFill>
                </a:rPr>
                <a:t>#digivalmennuskortit, VM, 2021</a:t>
              </a:r>
            </a:p>
          </p:txBody>
        </p:sp>
      </p:grpSp>
      <p:sp>
        <p:nvSpPr>
          <p:cNvPr id="22" name="Google Shape;252;p40"/>
          <p:cNvSpPr txBox="1">
            <a:spLocks noGrp="1"/>
          </p:cNvSpPr>
          <p:nvPr>
            <p:ph type="body" idx="1"/>
          </p:nvPr>
        </p:nvSpPr>
        <p:spPr>
          <a:xfrm>
            <a:off x="0" y="464464"/>
            <a:ext cx="6858000" cy="1886883"/>
          </a:xfrm>
          <a:prstGeom prst="rect">
            <a:avLst/>
          </a:prstGeom>
        </p:spPr>
        <p:txBody>
          <a:bodyPr spcFirstLastPara="1" vert="horz" wrap="square" lIns="91428" tIns="91428" rIns="91428" bIns="91428" rtlCol="0" anchor="ctr" anchorCtr="0">
            <a:normAutofit/>
          </a:bodyPr>
          <a:lstStyle/>
          <a:p>
            <a:pPr marL="0" indent="0" algn="ctr">
              <a:spcAft>
                <a:spcPts val="1200"/>
              </a:spcAft>
              <a:buNone/>
            </a:pPr>
            <a:r>
              <a:rPr lang="fi-FI" sz="2600" b="1" dirty="0">
                <a:solidFill>
                  <a:schemeClr val="bg1"/>
                </a:solidFill>
                <a:latin typeface="Calibri" panose="020F0502020204030204" pitchFamily="34" charset="0"/>
                <a:cs typeface="Calibri" panose="020F0502020204030204" pitchFamily="34" charset="0"/>
              </a:rPr>
              <a:t>Millaisiin asioihin voimme </a:t>
            </a:r>
            <a:br>
              <a:rPr lang="fi-FI" sz="2600" b="1" dirty="0">
                <a:solidFill>
                  <a:schemeClr val="bg1"/>
                </a:solidFill>
                <a:latin typeface="Calibri" panose="020F0502020204030204" pitchFamily="34" charset="0"/>
                <a:cs typeface="Calibri" panose="020F0502020204030204" pitchFamily="34" charset="0"/>
              </a:rPr>
            </a:br>
            <a:r>
              <a:rPr lang="fi-FI" sz="2600" b="1" dirty="0">
                <a:solidFill>
                  <a:schemeClr val="bg1"/>
                </a:solidFill>
                <a:latin typeface="Calibri" panose="020F0502020204030204" pitchFamily="34" charset="0"/>
                <a:cs typeface="Calibri" panose="020F0502020204030204" pitchFamily="34" charset="0"/>
              </a:rPr>
              <a:t>hyödyntää pilvipalveluita? </a:t>
            </a:r>
            <a:r>
              <a:rPr lang="fi-FI" sz="2800" b="1" dirty="0">
                <a:solidFill>
                  <a:schemeClr val="bg1"/>
                </a:solidFill>
                <a:latin typeface="Calibri" panose="020F0502020204030204" pitchFamily="34" charset="0"/>
                <a:cs typeface="Calibri" panose="020F0502020204030204" pitchFamily="34" charset="0"/>
              </a:rPr>
              <a:t/>
            </a:r>
            <a:br>
              <a:rPr lang="fi-FI" sz="2800" b="1" dirty="0">
                <a:solidFill>
                  <a:schemeClr val="bg1"/>
                </a:solidFill>
                <a:latin typeface="Calibri" panose="020F0502020204030204" pitchFamily="34" charset="0"/>
                <a:cs typeface="Calibri" panose="020F0502020204030204" pitchFamily="34" charset="0"/>
              </a:rPr>
            </a:br>
            <a:r>
              <a:rPr lang="fi-FI" sz="2000" b="1" dirty="0">
                <a:solidFill>
                  <a:schemeClr val="bg1"/>
                </a:solidFill>
                <a:latin typeface="Calibri" panose="020F0502020204030204" pitchFamily="34" charset="0"/>
                <a:cs typeface="Calibri" panose="020F0502020204030204" pitchFamily="34" charset="0"/>
              </a:rPr>
              <a:t/>
            </a:r>
            <a:br>
              <a:rPr lang="fi-FI" sz="2000" b="1" dirty="0">
                <a:solidFill>
                  <a:schemeClr val="bg1"/>
                </a:solidFill>
                <a:latin typeface="Calibri" panose="020F0502020204030204" pitchFamily="34" charset="0"/>
                <a:cs typeface="Calibri" panose="020F0502020204030204" pitchFamily="34" charset="0"/>
              </a:rPr>
            </a:br>
            <a:r>
              <a:rPr lang="fi-FI" sz="2200" b="1" dirty="0">
                <a:solidFill>
                  <a:schemeClr val="bg1"/>
                </a:solidFill>
                <a:latin typeface="Calibri" panose="020F0502020204030204" pitchFamily="34" charset="0"/>
                <a:cs typeface="Calibri" panose="020F0502020204030204" pitchFamily="34" charset="0"/>
              </a:rPr>
              <a:t>Millaisiin emme voi?</a:t>
            </a:r>
          </a:p>
        </p:txBody>
      </p:sp>
    </p:spTree>
    <p:extLst>
      <p:ext uri="{BB962C8B-B14F-4D97-AF65-F5344CB8AC3E}">
        <p14:creationId xmlns:p14="http://schemas.microsoft.com/office/powerpoint/2010/main" val="2788382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6" name="Google Shape;235;p3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5" name="Otsikko 1"/>
            <p:cNvSpPr txBox="1">
              <a:spLocks/>
            </p:cNvSpPr>
            <p:nvPr/>
          </p:nvSpPr>
          <p:spPr>
            <a:xfrm>
              <a:off x="82181" y="93505"/>
              <a:ext cx="3721000"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5C6F8E"/>
                  </a:solidFill>
                </a:rPr>
                <a:t>TOIMINTAPROSESSIT JA PALVELUT (26)</a:t>
              </a:r>
            </a:p>
          </p:txBody>
        </p:sp>
        <p:sp>
          <p:nvSpPr>
            <p:cNvPr id="6" name="Otsikko 1"/>
            <p:cNvSpPr txBox="1">
              <a:spLocks/>
            </p:cNvSpPr>
            <p:nvPr/>
          </p:nvSpPr>
          <p:spPr>
            <a:xfrm>
              <a:off x="82178" y="8937454"/>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5C6F8E"/>
                  </a:solidFill>
                </a:rPr>
                <a:t>#digivalmennuskortit, VM, 2021</a:t>
              </a:r>
            </a:p>
          </p:txBody>
        </p:sp>
      </p:grpSp>
      <p:sp>
        <p:nvSpPr>
          <p:cNvPr id="23" name="Google Shape;236;p38"/>
          <p:cNvSpPr txBox="1">
            <a:spLocks noGrp="1"/>
          </p:cNvSpPr>
          <p:nvPr>
            <p:ph type="body" idx="1"/>
          </p:nvPr>
        </p:nvSpPr>
        <p:spPr>
          <a:xfrm>
            <a:off x="8309" y="715296"/>
            <a:ext cx="6849691" cy="887644"/>
          </a:xfrm>
          <a:prstGeom prst="rect">
            <a:avLst/>
          </a:prstGeom>
        </p:spPr>
        <p:txBody>
          <a:bodyPr spcFirstLastPara="1" vert="horz" wrap="square" lIns="91428" tIns="91428" rIns="91428" bIns="91428" rtlCol="0" anchor="ctr" anchorCtr="0">
            <a:noAutofit/>
          </a:bodyPr>
          <a:lstStyle/>
          <a:p>
            <a:pPr marL="0" indent="0" algn="ctr">
              <a:spcAft>
                <a:spcPts val="1200"/>
              </a:spcAft>
              <a:buNone/>
            </a:pPr>
            <a:r>
              <a:rPr lang="fi-FI" sz="2600" b="1" dirty="0">
                <a:solidFill>
                  <a:schemeClr val="dk1"/>
                </a:solidFill>
                <a:latin typeface="Calibri" panose="020F0502020204030204" pitchFamily="34" charset="0"/>
                <a:cs typeface="Calibri" panose="020F0502020204030204" pitchFamily="34" charset="0"/>
              </a:rPr>
              <a:t>Onko meillä tarvetta </a:t>
            </a:r>
            <a:br>
              <a:rPr lang="fi-FI" sz="2600" b="1" dirty="0">
                <a:solidFill>
                  <a:schemeClr val="dk1"/>
                </a:solidFill>
                <a:latin typeface="Calibri" panose="020F0502020204030204" pitchFamily="34" charset="0"/>
                <a:cs typeface="Calibri" panose="020F0502020204030204" pitchFamily="34" charset="0"/>
              </a:rPr>
            </a:br>
            <a:r>
              <a:rPr lang="fi-FI" sz="2600" b="1" dirty="0">
                <a:solidFill>
                  <a:schemeClr val="dk1"/>
                </a:solidFill>
                <a:latin typeface="Calibri" panose="020F0502020204030204" pitchFamily="34" charset="0"/>
                <a:cs typeface="Calibri" panose="020F0502020204030204" pitchFamily="34" charset="0"/>
              </a:rPr>
              <a:t>robottikollegoille? </a:t>
            </a:r>
            <a:endParaRPr sz="2600" b="1" dirty="0">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0255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21" name="Google Shape;228;p3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5" name="Otsikko 1"/>
            <p:cNvSpPr txBox="1">
              <a:spLocks/>
            </p:cNvSpPr>
            <p:nvPr/>
          </p:nvSpPr>
          <p:spPr>
            <a:xfrm>
              <a:off x="79202" y="93041"/>
              <a:ext cx="3706285"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335147"/>
                  </a:solidFill>
                </a:rPr>
                <a:t>TOIMINTAPROSESSIT JA PALVELUT (27)</a:t>
              </a:r>
            </a:p>
          </p:txBody>
        </p:sp>
        <p:sp>
          <p:nvSpPr>
            <p:cNvPr id="6" name="Otsikko 1"/>
            <p:cNvSpPr txBox="1">
              <a:spLocks/>
            </p:cNvSpPr>
            <p:nvPr/>
          </p:nvSpPr>
          <p:spPr>
            <a:xfrm>
              <a:off x="79199" y="8907871"/>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26759C"/>
                  </a:solidFill>
                </a:rPr>
                <a:t>#digivalmennuskortit, VM, 2021</a:t>
              </a:r>
            </a:p>
          </p:txBody>
        </p:sp>
      </p:grpSp>
      <p:sp>
        <p:nvSpPr>
          <p:cNvPr id="22" name="Google Shape;229;p37"/>
          <p:cNvSpPr txBox="1">
            <a:spLocks noGrp="1"/>
          </p:cNvSpPr>
          <p:nvPr>
            <p:ph type="body" idx="1"/>
          </p:nvPr>
        </p:nvSpPr>
        <p:spPr>
          <a:xfrm>
            <a:off x="8320" y="736357"/>
            <a:ext cx="6849680" cy="994309"/>
          </a:xfrm>
          <a:prstGeom prst="rect">
            <a:avLst/>
          </a:prstGeom>
        </p:spPr>
        <p:txBody>
          <a:bodyPr spcFirstLastPara="1" vert="horz" wrap="square" lIns="91428" tIns="91428" rIns="91428" bIns="91428" rtlCol="0" anchor="ctr" anchorCtr="0">
            <a:noAutofit/>
          </a:bodyPr>
          <a:lstStyle/>
          <a:p>
            <a:pPr marL="0" indent="0" algn="ctr">
              <a:spcAft>
                <a:spcPts val="1200"/>
              </a:spcAft>
              <a:buNone/>
            </a:pPr>
            <a:r>
              <a:rPr lang="fi-FI" sz="2600" b="1" dirty="0">
                <a:latin typeface="Calibri" panose="020F0502020204030204" pitchFamily="34" charset="0"/>
                <a:cs typeface="Calibri" panose="020F0502020204030204" pitchFamily="34" charset="0"/>
              </a:rPr>
              <a:t>Mihin toivomme </a:t>
            </a:r>
            <a:br>
              <a:rPr lang="fi-FI" sz="2600" b="1" dirty="0">
                <a:latin typeface="Calibri" panose="020F0502020204030204" pitchFamily="34" charset="0"/>
                <a:cs typeface="Calibri" panose="020F0502020204030204" pitchFamily="34" charset="0"/>
              </a:rPr>
            </a:br>
            <a:r>
              <a:rPr lang="fi-FI" sz="2600" b="1" dirty="0">
                <a:latin typeface="Calibri" panose="020F0502020204030204" pitchFamily="34" charset="0"/>
                <a:cs typeface="Calibri" panose="020F0502020204030204" pitchFamily="34" charset="0"/>
              </a:rPr>
              <a:t>apua tekoälyltä?</a:t>
            </a:r>
          </a:p>
        </p:txBody>
      </p:sp>
    </p:spTree>
    <p:extLst>
      <p:ext uri="{BB962C8B-B14F-4D97-AF65-F5344CB8AC3E}">
        <p14:creationId xmlns:p14="http://schemas.microsoft.com/office/powerpoint/2010/main" val="3993384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16" name="Google Shape;221;p36"/>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5" name="Otsikko 1"/>
            <p:cNvSpPr txBox="1">
              <a:spLocks/>
            </p:cNvSpPr>
            <p:nvPr/>
          </p:nvSpPr>
          <p:spPr>
            <a:xfrm>
              <a:off x="4910455" y="8915223"/>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57291"/>
                  </a:solidFill>
                </a:rPr>
                <a:t>#digivalmennuskortit, VM, 2021</a:t>
              </a:r>
            </a:p>
          </p:txBody>
        </p:sp>
        <p:sp>
          <p:nvSpPr>
            <p:cNvPr id="6" name="Otsikko 1"/>
            <p:cNvSpPr txBox="1">
              <a:spLocks/>
            </p:cNvSpPr>
            <p:nvPr/>
          </p:nvSpPr>
          <p:spPr>
            <a:xfrm>
              <a:off x="80029" y="81893"/>
              <a:ext cx="3712066"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86172"/>
                  </a:solidFill>
                </a:rPr>
                <a:t>TOIMINTAPROSESSIT JA PALVELUT (28)</a:t>
              </a:r>
            </a:p>
          </p:txBody>
        </p:sp>
      </p:grpSp>
      <p:sp>
        <p:nvSpPr>
          <p:cNvPr id="23" name="Google Shape;222;p36"/>
          <p:cNvSpPr txBox="1">
            <a:spLocks noGrp="1"/>
          </p:cNvSpPr>
          <p:nvPr>
            <p:ph type="body" idx="1"/>
          </p:nvPr>
        </p:nvSpPr>
        <p:spPr>
          <a:xfrm>
            <a:off x="8534" y="609627"/>
            <a:ext cx="6849465" cy="1787237"/>
          </a:xfrm>
          <a:prstGeom prst="rect">
            <a:avLst/>
          </a:prstGeom>
        </p:spPr>
        <p:txBody>
          <a:bodyPr spcFirstLastPara="1" vert="horz" wrap="square" lIns="91428" tIns="91428" rIns="91428" bIns="91428" rtlCol="0" anchor="ctr" anchorCtr="0">
            <a:normAutofit/>
          </a:bodyPr>
          <a:lstStyle/>
          <a:p>
            <a:pPr marL="0" indent="0" algn="ctr">
              <a:lnSpc>
                <a:spcPts val="3200"/>
              </a:lnSpc>
              <a:buNone/>
            </a:pPr>
            <a:r>
              <a:rPr lang="fi-FI" sz="2600" b="1" dirty="0">
                <a:solidFill>
                  <a:schemeClr val="dk1"/>
                </a:solidFill>
                <a:latin typeface="Calibri" panose="020F0502020204030204" pitchFamily="34" charset="0"/>
                <a:cs typeface="Calibri" panose="020F0502020204030204" pitchFamily="34" charset="0"/>
              </a:rPr>
              <a:t>Tiedämmekö, mitkä </a:t>
            </a:r>
            <a:r>
              <a:rPr lang="fi-FI" sz="2600" b="1" dirty="0" smtClean="0">
                <a:solidFill>
                  <a:schemeClr val="dk1"/>
                </a:solidFill>
                <a:latin typeface="Calibri" panose="020F0502020204030204" pitchFamily="34" charset="0"/>
                <a:cs typeface="Calibri" panose="020F0502020204030204" pitchFamily="34" charset="0"/>
              </a:rPr>
              <a:t>ICT-tehtävät on </a:t>
            </a:r>
            <a:br>
              <a:rPr lang="fi-FI" sz="2600" b="1" dirty="0" smtClean="0">
                <a:solidFill>
                  <a:schemeClr val="dk1"/>
                </a:solidFill>
                <a:latin typeface="Calibri" panose="020F0502020204030204" pitchFamily="34" charset="0"/>
                <a:cs typeface="Calibri" panose="020F0502020204030204" pitchFamily="34" charset="0"/>
              </a:rPr>
            </a:br>
            <a:r>
              <a:rPr lang="fi-FI" sz="2600" b="1" dirty="0" smtClean="0">
                <a:solidFill>
                  <a:schemeClr val="dk1"/>
                </a:solidFill>
                <a:latin typeface="Calibri" panose="020F0502020204030204" pitchFamily="34" charset="0"/>
                <a:cs typeface="Calibri" panose="020F0502020204030204" pitchFamily="34" charset="0"/>
              </a:rPr>
              <a:t>tarpeen </a:t>
            </a:r>
            <a:r>
              <a:rPr lang="fi-FI" sz="2600" b="1" dirty="0">
                <a:solidFill>
                  <a:schemeClr val="dk1"/>
                </a:solidFill>
                <a:latin typeface="Calibri" panose="020F0502020204030204" pitchFamily="34" charset="0"/>
                <a:cs typeface="Calibri" panose="020F0502020204030204" pitchFamily="34" charset="0"/>
              </a:rPr>
              <a:t>tehdä omassa </a:t>
            </a:r>
            <a:r>
              <a:rPr lang="fi-FI" sz="2600" b="1" dirty="0" smtClean="0">
                <a:solidFill>
                  <a:schemeClr val="dk1"/>
                </a:solidFill>
                <a:latin typeface="Calibri" panose="020F0502020204030204" pitchFamily="34" charset="0"/>
                <a:cs typeface="Calibri" panose="020F0502020204030204" pitchFamily="34" charset="0"/>
              </a:rPr>
              <a:t>organisaatiossa </a:t>
            </a:r>
            <a:br>
              <a:rPr lang="fi-FI" sz="2600" b="1" dirty="0" smtClean="0">
                <a:solidFill>
                  <a:schemeClr val="dk1"/>
                </a:solidFill>
                <a:latin typeface="Calibri" panose="020F0502020204030204" pitchFamily="34" charset="0"/>
                <a:cs typeface="Calibri" panose="020F0502020204030204" pitchFamily="34" charset="0"/>
              </a:rPr>
            </a:br>
            <a:r>
              <a:rPr lang="fi-FI" sz="2600" b="1" dirty="0" smtClean="0">
                <a:solidFill>
                  <a:schemeClr val="dk1"/>
                </a:solidFill>
                <a:latin typeface="Calibri" panose="020F0502020204030204" pitchFamily="34" charset="0"/>
                <a:cs typeface="Calibri" panose="020F0502020204030204" pitchFamily="34" charset="0"/>
              </a:rPr>
              <a:t>ja </a:t>
            </a:r>
            <a:r>
              <a:rPr lang="fi-FI" sz="2600" b="1" dirty="0">
                <a:solidFill>
                  <a:schemeClr val="dk1"/>
                </a:solidFill>
                <a:latin typeface="Calibri" panose="020F0502020204030204" pitchFamily="34" charset="0"/>
                <a:cs typeface="Calibri" panose="020F0502020204030204" pitchFamily="34" charset="0"/>
              </a:rPr>
              <a:t>mitkä </a:t>
            </a:r>
            <a:r>
              <a:rPr lang="fi-FI" sz="2600" b="1" dirty="0" smtClean="0">
                <a:solidFill>
                  <a:schemeClr val="dk1"/>
                </a:solidFill>
                <a:latin typeface="Calibri" panose="020F0502020204030204" pitchFamily="34" charset="0"/>
                <a:cs typeface="Calibri" panose="020F0502020204030204" pitchFamily="34" charset="0"/>
              </a:rPr>
              <a:t>voidaan </a:t>
            </a:r>
            <a:r>
              <a:rPr lang="fi-FI" sz="2600" b="1" dirty="0">
                <a:solidFill>
                  <a:schemeClr val="dk1"/>
                </a:solidFill>
                <a:latin typeface="Calibri" panose="020F0502020204030204" pitchFamily="34" charset="0"/>
                <a:cs typeface="Calibri" panose="020F0502020204030204" pitchFamily="34" charset="0"/>
              </a:rPr>
              <a:t>tuottaa ulkopuolella?</a:t>
            </a:r>
          </a:p>
        </p:txBody>
      </p:sp>
    </p:spTree>
    <p:extLst>
      <p:ext uri="{BB962C8B-B14F-4D97-AF65-F5344CB8AC3E}">
        <p14:creationId xmlns:p14="http://schemas.microsoft.com/office/powerpoint/2010/main" val="4072091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5" name="Sisällön paikkamerkki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4" name="Otsikko 1"/>
            <p:cNvSpPr txBox="1">
              <a:spLocks/>
            </p:cNvSpPr>
            <p:nvPr/>
          </p:nvSpPr>
          <p:spPr>
            <a:xfrm>
              <a:off x="4902685" y="8912826"/>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97AA4"/>
                  </a:solidFill>
                </a:rPr>
                <a:t>#digivalmennuskortit, VM, 2021</a:t>
              </a:r>
            </a:p>
          </p:txBody>
        </p:sp>
        <p:sp>
          <p:nvSpPr>
            <p:cNvPr id="6" name="Otsikko 1"/>
            <p:cNvSpPr txBox="1">
              <a:spLocks/>
            </p:cNvSpPr>
            <p:nvPr/>
          </p:nvSpPr>
          <p:spPr>
            <a:xfrm>
              <a:off x="83138" y="127387"/>
              <a:ext cx="3227221" cy="153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5C6F8E"/>
                  </a:solidFill>
                </a:rPr>
                <a:t>TOIMINTAPROSESSIT JA PALVELUT (29)</a:t>
              </a:r>
            </a:p>
          </p:txBody>
        </p:sp>
      </p:grpSp>
      <p:sp>
        <p:nvSpPr>
          <p:cNvPr id="23" name="Google Shape;222;p36"/>
          <p:cNvSpPr txBox="1">
            <a:spLocks noGrp="1"/>
          </p:cNvSpPr>
          <p:nvPr>
            <p:ph type="body" idx="1"/>
          </p:nvPr>
        </p:nvSpPr>
        <p:spPr>
          <a:xfrm>
            <a:off x="19125" y="524341"/>
            <a:ext cx="6838875" cy="1142414"/>
          </a:xfrm>
          <a:prstGeom prst="rect">
            <a:avLst/>
          </a:prstGeom>
        </p:spPr>
        <p:txBody>
          <a:bodyPr spcFirstLastPara="1" vert="horz" wrap="square" lIns="91428" tIns="91428" rIns="91428" bIns="91428" rtlCol="0" anchor="ctr" anchorCtr="0">
            <a:normAutofit/>
          </a:bodyPr>
          <a:lstStyle/>
          <a:p>
            <a:pPr marL="0" indent="0" algn="ctr">
              <a:lnSpc>
                <a:spcPts val="3120"/>
              </a:lnSpc>
              <a:spcAft>
                <a:spcPts val="1200"/>
              </a:spcAft>
              <a:buNone/>
            </a:pPr>
            <a:r>
              <a:rPr lang="fi-FI" sz="2600" b="1" dirty="0">
                <a:solidFill>
                  <a:schemeClr val="dk1"/>
                </a:solidFill>
                <a:latin typeface="Calibri" panose="020F0502020204030204" pitchFamily="34" charset="0"/>
                <a:cs typeface="Calibri" panose="020F0502020204030204" pitchFamily="34" charset="0"/>
              </a:rPr>
              <a:t>Valmistuvatko </a:t>
            </a:r>
            <a:r>
              <a:rPr lang="fi-FI" sz="2600" b="1" dirty="0" err="1" smtClean="0">
                <a:solidFill>
                  <a:schemeClr val="dk1"/>
                </a:solidFill>
                <a:latin typeface="Calibri" panose="020F0502020204030204" pitchFamily="34" charset="0"/>
                <a:cs typeface="Calibri" panose="020F0502020204030204" pitchFamily="34" charset="0"/>
              </a:rPr>
              <a:t>digitalisaatio</a:t>
            </a:r>
            <a:r>
              <a:rPr lang="fi-FI" sz="2600" b="1" dirty="0" smtClean="0">
                <a:solidFill>
                  <a:schemeClr val="dk1"/>
                </a:solidFill>
                <a:latin typeface="Calibri" panose="020F0502020204030204" pitchFamily="34" charset="0"/>
                <a:cs typeface="Calibri" panose="020F0502020204030204" pitchFamily="34" charset="0"/>
              </a:rPr>
              <a:t>-</a:t>
            </a:r>
            <a:br>
              <a:rPr lang="fi-FI" sz="2600" b="1" dirty="0" smtClean="0">
                <a:solidFill>
                  <a:schemeClr val="dk1"/>
                </a:solidFill>
                <a:latin typeface="Calibri" panose="020F0502020204030204" pitchFamily="34" charset="0"/>
                <a:cs typeface="Calibri" panose="020F0502020204030204" pitchFamily="34" charset="0"/>
              </a:rPr>
            </a:br>
            <a:r>
              <a:rPr lang="fi-FI" sz="2600" b="1" dirty="0" smtClean="0">
                <a:solidFill>
                  <a:schemeClr val="dk1"/>
                </a:solidFill>
                <a:latin typeface="Calibri" panose="020F0502020204030204" pitchFamily="34" charset="0"/>
                <a:cs typeface="Calibri" panose="020F0502020204030204" pitchFamily="34" charset="0"/>
              </a:rPr>
              <a:t>hankkeemme </a:t>
            </a:r>
            <a:r>
              <a:rPr lang="fi-FI" sz="2600" b="1" dirty="0">
                <a:solidFill>
                  <a:schemeClr val="dk1"/>
                </a:solidFill>
                <a:latin typeface="Calibri" panose="020F0502020204030204" pitchFamily="34" charset="0"/>
                <a:cs typeface="Calibri" panose="020F0502020204030204" pitchFamily="34" charset="0"/>
              </a:rPr>
              <a:t>ajallaan</a:t>
            </a:r>
            <a:r>
              <a:rPr lang="fi-FI" sz="2600" b="1" dirty="0" smtClean="0">
                <a:solidFill>
                  <a:schemeClr val="dk1"/>
                </a:solidFill>
                <a:latin typeface="Calibri" panose="020F0502020204030204" pitchFamily="34" charset="0"/>
                <a:cs typeface="Calibri" panose="020F0502020204030204" pitchFamily="34" charset="0"/>
              </a:rPr>
              <a:t>?</a:t>
            </a:r>
            <a:endParaRPr lang="fi-FI" sz="2600" b="1" dirty="0">
              <a:solidFill>
                <a:schemeClr val="dk1"/>
              </a:solidFill>
              <a:latin typeface="Calibri" panose="020F0502020204030204" pitchFamily="34" charset="0"/>
              <a:cs typeface="Calibri" panose="020F0502020204030204" pitchFamily="34" charset="0"/>
            </a:endParaRPr>
          </a:p>
        </p:txBody>
      </p:sp>
      <p:sp>
        <p:nvSpPr>
          <p:cNvPr id="7" name="Google Shape;222;p36"/>
          <p:cNvSpPr txBox="1">
            <a:spLocks/>
          </p:cNvSpPr>
          <p:nvPr/>
        </p:nvSpPr>
        <p:spPr>
          <a:xfrm>
            <a:off x="9477" y="1301772"/>
            <a:ext cx="6838875" cy="1545600"/>
          </a:xfrm>
          <a:prstGeom prst="rect">
            <a:avLst/>
          </a:prstGeom>
        </p:spPr>
        <p:txBody>
          <a:bodyPr spcFirstLastPara="1" vert="horz" wrap="square" lIns="91428" tIns="91428" rIns="91428" bIns="91428" rtlCol="0" anchor="ctr" anchorCtr="0">
            <a:normAutofit/>
          </a:bodyPr>
          <a:lstStyle>
            <a:lvl1pPr marL="609519" lvl="0" indent="-457138"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n-lt"/>
                <a:ea typeface="+mn-ea"/>
                <a:cs typeface="+mn-cs"/>
              </a:defRPr>
            </a:lvl1pPr>
            <a:lvl2pPr marL="1219039" lvl="1" indent="-423279" algn="l" defTabSz="6858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828557" lvl="2" indent="-423279" algn="l" defTabSz="685800" rtl="0" eaLnBrk="1" latinLnBrk="0" hangingPunct="1">
              <a:lnSpc>
                <a:spcPct val="90000"/>
              </a:lnSpc>
              <a:spcBef>
                <a:spcPts val="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2438078" lvl="3"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3047601" lvl="4"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3657117" lvl="5"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4266636" lvl="6"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4876154" lvl="7"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5485676" lvl="8"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lgn="ctr">
              <a:lnSpc>
                <a:spcPts val="3120"/>
              </a:lnSpc>
              <a:spcAft>
                <a:spcPts val="1200"/>
              </a:spcAft>
              <a:buFont typeface="Arial" panose="020B0604020202020204" pitchFamily="34" charset="0"/>
              <a:buNone/>
            </a:pPr>
            <a:r>
              <a:rPr lang="fi-FI" sz="2200" b="1" dirty="0" smtClean="0">
                <a:solidFill>
                  <a:schemeClr val="dk1"/>
                </a:solidFill>
                <a:latin typeface="Calibri" panose="020F0502020204030204" pitchFamily="34" charset="0"/>
                <a:cs typeface="Calibri" panose="020F0502020204030204" pitchFamily="34" charset="0"/>
              </a:rPr>
              <a:t>Miten suunnittelemme palveluiden elinkaaren? Voimmeko kehittää omaa hankeosaamistamme?</a:t>
            </a:r>
            <a:endParaRPr lang="fi-FI" sz="2200" b="1" dirty="0">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19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yhmä 2"/>
          <p:cNvGrpSpPr/>
          <p:nvPr/>
        </p:nvGrpSpPr>
        <p:grpSpPr>
          <a:xfrm>
            <a:off x="0" y="1"/>
            <a:ext cx="6858005" cy="9190289"/>
            <a:chOff x="0" y="1"/>
            <a:chExt cx="6858005" cy="9190289"/>
          </a:xfrm>
        </p:grpSpPr>
        <p:grpSp>
          <p:nvGrpSpPr>
            <p:cNvPr id="2" name="Ryhmä 1"/>
            <p:cNvGrpSpPr/>
            <p:nvPr/>
          </p:nvGrpSpPr>
          <p:grpSpPr>
            <a:xfrm>
              <a:off x="0" y="1"/>
              <a:ext cx="6858005" cy="9190289"/>
              <a:chOff x="0" y="1"/>
              <a:chExt cx="6858005" cy="9190289"/>
            </a:xfrm>
          </p:grpSpPr>
          <p:sp>
            <p:nvSpPr>
              <p:cNvPr id="6" name="Pyöristetty suorakulmio 5"/>
              <p:cNvSpPr/>
              <p:nvPr/>
            </p:nvSpPr>
            <p:spPr>
              <a:xfrm>
                <a:off x="0" y="1"/>
                <a:ext cx="6858005" cy="9144000"/>
              </a:xfrm>
              <a:prstGeom prst="roundRect">
                <a:avLst>
                  <a:gd name="adj" fmla="val 1065"/>
                </a:avLst>
              </a:prstGeom>
              <a:solidFill>
                <a:schemeClr val="bg1"/>
              </a:solidFill>
              <a:ln w="57150">
                <a:solidFill>
                  <a:srgbClr val="155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p>
            </p:txBody>
          </p:sp>
          <p:sp>
            <p:nvSpPr>
              <p:cNvPr id="8" name="Sisällön paikkamerkki 2"/>
              <p:cNvSpPr txBox="1">
                <a:spLocks/>
              </p:cNvSpPr>
              <p:nvPr/>
            </p:nvSpPr>
            <p:spPr>
              <a:xfrm>
                <a:off x="196770" y="2644671"/>
                <a:ext cx="6496492" cy="2214480"/>
              </a:xfrm>
              <a:prstGeom prst="rect">
                <a:avLst/>
              </a:prstGeom>
            </p:spPr>
            <p:txBody>
              <a:bodyPr spcFirstLastPara="1" vert="horz" wrap="square" lIns="91428" tIns="91428" rIns="91428" bIns="91428"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52396" indent="0">
                  <a:spcAft>
                    <a:spcPts val="601"/>
                  </a:spcAft>
                  <a:buNone/>
                </a:pPr>
                <a:r>
                  <a:rPr lang="fi-FI" sz="1800" dirty="0">
                    <a:solidFill>
                      <a:srgbClr val="15576F"/>
                    </a:solidFill>
                  </a:rPr>
                  <a:t>Kysymykset on ryhmitelty </a:t>
                </a:r>
                <a:r>
                  <a:rPr lang="fi-FI" sz="1800" dirty="0" smtClean="0">
                    <a:solidFill>
                      <a:srgbClr val="15576F"/>
                    </a:solidFill>
                  </a:rPr>
                  <a:t>CAF-mallin* </a:t>
                </a:r>
                <a:r>
                  <a:rPr lang="fi-FI" sz="1800" dirty="0">
                    <a:solidFill>
                      <a:srgbClr val="15576F"/>
                    </a:solidFill>
                  </a:rPr>
                  <a:t>arviointialueita </a:t>
                </a:r>
                <a:r>
                  <a:rPr lang="fi-FI" sz="1800" dirty="0" err="1">
                    <a:solidFill>
                      <a:srgbClr val="15576F"/>
                    </a:solidFill>
                  </a:rPr>
                  <a:t>mukaellen</a:t>
                </a:r>
                <a:r>
                  <a:rPr lang="fi-FI" sz="1800" dirty="0">
                    <a:solidFill>
                      <a:srgbClr val="15576F"/>
                    </a:solidFill>
                  </a:rPr>
                  <a:t>:</a:t>
                </a:r>
                <a:br>
                  <a:rPr lang="fi-FI" sz="1800" dirty="0">
                    <a:solidFill>
                      <a:srgbClr val="15576F"/>
                    </a:solidFill>
                  </a:rPr>
                </a:br>
                <a:endParaRPr lang="fi-FI" sz="700" dirty="0">
                  <a:solidFill>
                    <a:srgbClr val="15576F"/>
                  </a:solidFill>
                </a:endParaRPr>
              </a:p>
              <a:p>
                <a:pPr>
                  <a:spcAft>
                    <a:spcPts val="601"/>
                  </a:spcAft>
                </a:pPr>
                <a:r>
                  <a:rPr lang="fi-FI" sz="1800" dirty="0">
                    <a:solidFill>
                      <a:srgbClr val="15576F"/>
                    </a:solidFill>
                  </a:rPr>
                  <a:t>Strategia ja toiminnan suunnittelu (7 kpl)</a:t>
                </a:r>
              </a:p>
              <a:p>
                <a:pPr>
                  <a:spcAft>
                    <a:spcPts val="601"/>
                  </a:spcAft>
                </a:pPr>
                <a:r>
                  <a:rPr lang="fi-FI" sz="1800" dirty="0">
                    <a:solidFill>
                      <a:srgbClr val="15576F"/>
                    </a:solidFill>
                  </a:rPr>
                  <a:t>Johtajuus/johtaminen (7 kpl)</a:t>
                </a:r>
              </a:p>
              <a:p>
                <a:pPr>
                  <a:spcAft>
                    <a:spcPts val="601"/>
                  </a:spcAft>
                </a:pPr>
                <a:r>
                  <a:rPr lang="fi-FI" sz="1800" dirty="0">
                    <a:solidFill>
                      <a:srgbClr val="15576F"/>
                    </a:solidFill>
                  </a:rPr>
                  <a:t>Kumppanuudet ja resurssit (5 kpl)</a:t>
                </a:r>
              </a:p>
              <a:p>
                <a:pPr>
                  <a:spcAft>
                    <a:spcPts val="601"/>
                  </a:spcAft>
                </a:pPr>
                <a:r>
                  <a:rPr lang="fi-FI" sz="1800" dirty="0">
                    <a:solidFill>
                      <a:srgbClr val="15576F"/>
                    </a:solidFill>
                  </a:rPr>
                  <a:t>Toimintaprosessit ja palvelut (12 kpl)</a:t>
                </a:r>
              </a:p>
              <a:p>
                <a:pPr>
                  <a:spcAft>
                    <a:spcPts val="601"/>
                  </a:spcAft>
                </a:pPr>
                <a:r>
                  <a:rPr lang="fi-FI" sz="1800" dirty="0">
                    <a:solidFill>
                      <a:srgbClr val="15576F"/>
                    </a:solidFill>
                  </a:rPr>
                  <a:t>Henkilöstö ja toimintakulttuuri (6 kpl</a:t>
                </a:r>
                <a:r>
                  <a:rPr lang="fi-FI" sz="1800" dirty="0" smtClean="0">
                    <a:solidFill>
                      <a:srgbClr val="15576F"/>
                    </a:solidFill>
                  </a:rPr>
                  <a:t>)</a:t>
                </a:r>
                <a:endParaRPr lang="fi-FI" sz="1800" dirty="0">
                  <a:solidFill>
                    <a:srgbClr val="15576F"/>
                  </a:solidFill>
                </a:endParaRPr>
              </a:p>
            </p:txBody>
          </p:sp>
          <p:pic>
            <p:nvPicPr>
              <p:cNvPr id="10" name="Picture 6" descr="https://ucd35b3695d0642668745b343ead.previews.dropboxusercontent.com/p/thumb/ABOalpCkL9kgN_4tq_FmkFlL9Om3p4uy-BGN9tuk4JqZNdjDmCPXNLK-Weu12CgN6SrsoJzDNzeywLf22zYufLyoJIdZNLh2-wGHZHDdeWoRGB-HpmX-u49U7753Rwi5Q57M0xzAM4QFrDZ09TKFQYZqzD8bsB7asd5vww07gnKRqu_poKlwT9k3J-BmKvFiajt5Phbi0zmo3A_BxjGacTAnR8h2dOa1ZtPNvk7grdPfIPSPetEip7vW0k09tCcerOOGPbLoXyFeVS5PIhxe1IJVnxo8OcHxhlPPnykrVMrozt-5r6U5rChWdwSZkpBUfDQGzTQMW3V8dYF2qoGuF6d3BPYXeUnhYsiQ3sILhF4rjw/p.png?fv_content=true&amp;size_mod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496" y="1"/>
                <a:ext cx="2551137" cy="2551137"/>
              </a:xfrm>
              <a:prstGeom prst="rect">
                <a:avLst/>
              </a:prstGeom>
              <a:noFill/>
              <a:extLst>
                <a:ext uri="{909E8E84-426E-40DD-AFC4-6F175D3DCCD1}">
                  <a14:hiddenFill xmlns:a14="http://schemas.microsoft.com/office/drawing/2010/main">
                    <a:solidFill>
                      <a:srgbClr val="FFFFFF"/>
                    </a:solidFill>
                  </a14:hiddenFill>
                </a:ext>
              </a:extLst>
            </p:spPr>
          </p:pic>
          <p:sp>
            <p:nvSpPr>
              <p:cNvPr id="11" name="Sisällön paikkamerkki 2"/>
              <p:cNvSpPr txBox="1">
                <a:spLocks/>
              </p:cNvSpPr>
              <p:nvPr/>
            </p:nvSpPr>
            <p:spPr>
              <a:xfrm>
                <a:off x="196771" y="5529559"/>
                <a:ext cx="6496492" cy="2928395"/>
              </a:xfrm>
              <a:prstGeom prst="rect">
                <a:avLst/>
              </a:prstGeom>
            </p:spPr>
            <p:txBody>
              <a:bodyPr spcFirstLastPara="1" vert="horz" wrap="square" lIns="91428" tIns="91428" rIns="91428" bIns="91428"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pPr>
                <a:r>
                  <a:rPr lang="fi-FI" sz="1800" dirty="0">
                    <a:solidFill>
                      <a:srgbClr val="15576F"/>
                    </a:solidFill>
                  </a:rPr>
                  <a:t>Kortit on julkaistu ensin korttipakkaa </a:t>
                </a:r>
                <a:r>
                  <a:rPr lang="fi-FI" sz="1800" dirty="0" smtClean="0">
                    <a:solidFill>
                      <a:srgbClr val="15576F"/>
                    </a:solidFill>
                  </a:rPr>
                  <a:t>laajempana sähköisenä </a:t>
                </a:r>
                <a:r>
                  <a:rPr lang="fi-FI" sz="1800" dirty="0">
                    <a:solidFill>
                      <a:srgbClr val="15576F"/>
                    </a:solidFill>
                  </a:rPr>
                  <a:t>PDF-versiona (marraskuu 2021</a:t>
                </a:r>
                <a:r>
                  <a:rPr lang="fi-FI" sz="1800" dirty="0" smtClean="0">
                    <a:solidFill>
                      <a:srgbClr val="15576F"/>
                    </a:solidFill>
                  </a:rPr>
                  <a:t>). Siinä on mukana </a:t>
                </a:r>
                <a:r>
                  <a:rPr lang="fi-FI" sz="1800" dirty="0">
                    <a:solidFill>
                      <a:srgbClr val="15576F"/>
                    </a:solidFill>
                  </a:rPr>
                  <a:t>mm. malli keskustelun </a:t>
                </a:r>
                <a:r>
                  <a:rPr lang="fi-FI" sz="1800" dirty="0" err="1" smtClean="0">
                    <a:solidFill>
                      <a:srgbClr val="15576F"/>
                    </a:solidFill>
                  </a:rPr>
                  <a:t>fasilitoinnille</a:t>
                </a:r>
                <a:r>
                  <a:rPr lang="fi-FI" sz="1800" dirty="0" smtClean="0">
                    <a:solidFill>
                      <a:srgbClr val="15576F"/>
                    </a:solidFill>
                  </a:rPr>
                  <a:t> ja enemmän taustamateriaalia. PDF-version avulla keskusteltaessa </a:t>
                </a:r>
                <a:r>
                  <a:rPr lang="fi-FI" sz="1800" dirty="0">
                    <a:solidFill>
                      <a:srgbClr val="15576F"/>
                    </a:solidFill>
                  </a:rPr>
                  <a:t>voi samalla </a:t>
                </a:r>
                <a:r>
                  <a:rPr lang="fi-FI" sz="1800" dirty="0" smtClean="0">
                    <a:solidFill>
                      <a:srgbClr val="15576F"/>
                    </a:solidFill>
                  </a:rPr>
                  <a:t>kirjoittaa yhteiset </a:t>
                </a:r>
                <a:r>
                  <a:rPr lang="fi-FI" sz="1800" dirty="0">
                    <a:solidFill>
                      <a:srgbClr val="15576F"/>
                    </a:solidFill>
                  </a:rPr>
                  <a:t>muistiinpanot. Ja päättää jatkotoimenpiteistä.</a:t>
                </a:r>
              </a:p>
              <a:p>
                <a:pPr>
                  <a:spcAft>
                    <a:spcPts val="601"/>
                  </a:spcAft>
                </a:pPr>
                <a:r>
                  <a:rPr lang="fi-FI" sz="1800" dirty="0" smtClean="0">
                    <a:solidFill>
                      <a:srgbClr val="15576F"/>
                    </a:solidFill>
                  </a:rPr>
                  <a:t>Tammikuussa 2022 valmistui printattu korttipakka. Siinä on </a:t>
                </a:r>
                <a:r>
                  <a:rPr lang="fi-FI" sz="1800" dirty="0">
                    <a:solidFill>
                      <a:srgbClr val="15576F"/>
                    </a:solidFill>
                  </a:rPr>
                  <a:t>muutama lisäkysymys PDF-versioon verrattuna.</a:t>
                </a:r>
              </a:p>
              <a:p>
                <a:pPr>
                  <a:spcAft>
                    <a:spcPts val="601"/>
                  </a:spcAft>
                </a:pPr>
                <a:r>
                  <a:rPr lang="fi-FI" sz="1800" b="1" dirty="0" smtClean="0">
                    <a:solidFill>
                      <a:srgbClr val="15576F"/>
                    </a:solidFill>
                  </a:rPr>
                  <a:t>Tämä kalvosetti on sähköinen versio printatusta kortti-pakasta niille, jotka eivät kaipaa PDF-versiossa mukana olevia lisäpiirteitä. </a:t>
                </a:r>
                <a:endParaRPr lang="fi-FI" sz="1800" b="1" dirty="0">
                  <a:solidFill>
                    <a:srgbClr val="15576F"/>
                  </a:solidFill>
                </a:endParaRPr>
              </a:p>
              <a:p>
                <a:pPr>
                  <a:spcAft>
                    <a:spcPts val="601"/>
                  </a:spcAft>
                </a:pPr>
                <a:endParaRPr lang="fi-FI" sz="1600" dirty="0">
                  <a:solidFill>
                    <a:srgbClr val="15576F"/>
                  </a:solidFill>
                </a:endParaRPr>
              </a:p>
            </p:txBody>
          </p:sp>
          <p:sp>
            <p:nvSpPr>
              <p:cNvPr id="12" name="Sisällön paikkamerkki 2"/>
              <p:cNvSpPr txBox="1">
                <a:spLocks/>
              </p:cNvSpPr>
              <p:nvPr/>
            </p:nvSpPr>
            <p:spPr>
              <a:xfrm>
                <a:off x="196770" y="8555476"/>
                <a:ext cx="6496492" cy="634814"/>
              </a:xfrm>
              <a:prstGeom prst="rect">
                <a:avLst/>
              </a:prstGeom>
            </p:spPr>
            <p:txBody>
              <a:bodyPr spcFirstLastPara="1" vert="horz" wrap="square" lIns="91428" tIns="91428" rIns="91428" bIns="91428"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52396" indent="0">
                  <a:spcAft>
                    <a:spcPts val="601"/>
                  </a:spcAft>
                  <a:buNone/>
                </a:pPr>
                <a:r>
                  <a:rPr lang="fi-FI" sz="1400" dirty="0" smtClean="0">
                    <a:solidFill>
                      <a:srgbClr val="15576F"/>
                    </a:solidFill>
                  </a:rPr>
                  <a:t>* </a:t>
                </a:r>
                <a:r>
                  <a:rPr lang="fi-FI" sz="1400" dirty="0" err="1" smtClean="0">
                    <a:solidFill>
                      <a:srgbClr val="15576F"/>
                    </a:solidFill>
                  </a:rPr>
                  <a:t>The</a:t>
                </a:r>
                <a:r>
                  <a:rPr lang="fi-FI" sz="1400" dirty="0" smtClean="0">
                    <a:solidFill>
                      <a:srgbClr val="15576F"/>
                    </a:solidFill>
                  </a:rPr>
                  <a:t> </a:t>
                </a:r>
                <a:r>
                  <a:rPr lang="fi-FI" sz="1400" dirty="0" err="1" smtClean="0">
                    <a:solidFill>
                      <a:srgbClr val="15576F"/>
                    </a:solidFill>
                  </a:rPr>
                  <a:t>Common</a:t>
                </a:r>
                <a:r>
                  <a:rPr lang="fi-FI" sz="1400" dirty="0" smtClean="0">
                    <a:solidFill>
                      <a:srgbClr val="15576F"/>
                    </a:solidFill>
                  </a:rPr>
                  <a:t> </a:t>
                </a:r>
                <a:r>
                  <a:rPr lang="fi-FI" sz="1400" dirty="0" err="1" smtClean="0">
                    <a:solidFill>
                      <a:srgbClr val="15576F"/>
                    </a:solidFill>
                  </a:rPr>
                  <a:t>Assessment</a:t>
                </a:r>
                <a:r>
                  <a:rPr lang="fi-FI" sz="1400" dirty="0" smtClean="0">
                    <a:solidFill>
                      <a:srgbClr val="15576F"/>
                    </a:solidFill>
                  </a:rPr>
                  <a:t> Framework CAF on julkiselle sektorille kehitetty yhteinen itsearviointimalli. Se auttaa organisaation kehittämisessä. Lue lisää: haus.fi</a:t>
                </a:r>
              </a:p>
            </p:txBody>
          </p:sp>
        </p:grpSp>
        <p:sp>
          <p:nvSpPr>
            <p:cNvPr id="9" name="Otsikko 1"/>
            <p:cNvSpPr txBox="1">
              <a:spLocks/>
            </p:cNvSpPr>
            <p:nvPr/>
          </p:nvSpPr>
          <p:spPr>
            <a:xfrm>
              <a:off x="352353" y="5033845"/>
              <a:ext cx="6340909" cy="430981"/>
            </a:xfrm>
            <a:prstGeom prst="rect">
              <a:avLst/>
            </a:prstGeom>
          </p:spPr>
          <p:txBody>
            <a:bodyPr spcFirstLastPara="1" vert="horz" wrap="square" lIns="91425" tIns="91425" rIns="91425" bIns="91425" rtlCol="0" anchor="t" anchorCtr="0">
              <a:noAutofit/>
            </a:bodyPr>
            <a:lstStyle>
              <a:lvl1pPr lvl="0" algn="l" defTabSz="685800" rtl="0" eaLnBrk="1" latinLnBrk="0" hangingPunct="1">
                <a:lnSpc>
                  <a:spcPct val="90000"/>
                </a:lnSpc>
                <a:spcBef>
                  <a:spcPts val="0"/>
                </a:spcBef>
                <a:spcAft>
                  <a:spcPts val="0"/>
                </a:spcAft>
                <a:buSzPts val="2800"/>
                <a:buNone/>
                <a:defRPr sz="33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fi-FI" sz="2000" b="1" dirty="0" smtClean="0">
                  <a:solidFill>
                    <a:srgbClr val="15576F"/>
                  </a:solidFill>
                  <a:latin typeface="+mn-lt"/>
                </a:rPr>
                <a:t>Digivalmennuskortit printattuna ja sähköisenä versiona</a:t>
              </a:r>
              <a:endParaRPr lang="fi-FI" sz="2000" b="1" dirty="0">
                <a:solidFill>
                  <a:srgbClr val="15576F"/>
                </a:solidFill>
                <a:latin typeface="+mn-lt"/>
              </a:endParaRPr>
            </a:p>
          </p:txBody>
        </p:sp>
      </p:grpSp>
      <p:sp>
        <p:nvSpPr>
          <p:cNvPr id="7" name="Otsikko 1"/>
          <p:cNvSpPr>
            <a:spLocks noGrp="1"/>
          </p:cNvSpPr>
          <p:nvPr>
            <p:ph type="title"/>
          </p:nvPr>
        </p:nvSpPr>
        <p:spPr>
          <a:xfrm>
            <a:off x="352354" y="2038995"/>
            <a:ext cx="3922934" cy="720369"/>
          </a:xfrm>
        </p:spPr>
        <p:txBody>
          <a:bodyPr>
            <a:normAutofit/>
          </a:bodyPr>
          <a:lstStyle/>
          <a:p>
            <a:r>
              <a:rPr lang="fi-FI" sz="2000" b="1" dirty="0">
                <a:solidFill>
                  <a:srgbClr val="15576F"/>
                </a:solidFill>
                <a:latin typeface="+mn-lt"/>
              </a:rPr>
              <a:t>Kysymysten teema-alueet</a:t>
            </a:r>
          </a:p>
        </p:txBody>
      </p:sp>
    </p:spTree>
    <p:extLst>
      <p:ext uri="{BB962C8B-B14F-4D97-AF65-F5344CB8AC3E}">
        <p14:creationId xmlns:p14="http://schemas.microsoft.com/office/powerpoint/2010/main" val="2263410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6" name="Sisällön paikkamerkk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Otsikko 1"/>
            <p:cNvSpPr txBox="1">
              <a:spLocks/>
            </p:cNvSpPr>
            <p:nvPr/>
          </p:nvSpPr>
          <p:spPr>
            <a:xfrm>
              <a:off x="89018" y="69416"/>
              <a:ext cx="3701468"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5C6F8E"/>
                  </a:solidFill>
                </a:rPr>
                <a:t>TOIMINTAPROSESSIT JA PALVELUT (30)</a:t>
              </a:r>
            </a:p>
          </p:txBody>
        </p:sp>
        <p:sp>
          <p:nvSpPr>
            <p:cNvPr id="6" name="Otsikko 1"/>
            <p:cNvSpPr txBox="1">
              <a:spLocks/>
            </p:cNvSpPr>
            <p:nvPr/>
          </p:nvSpPr>
          <p:spPr>
            <a:xfrm>
              <a:off x="1414164" y="8924397"/>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39919C"/>
                  </a:solidFill>
                </a:rPr>
                <a:t>#digivalmennuskortit, VM, 2021</a:t>
              </a:r>
            </a:p>
          </p:txBody>
        </p:sp>
      </p:grpSp>
      <p:sp>
        <p:nvSpPr>
          <p:cNvPr id="23" name="Google Shape;222;p36"/>
          <p:cNvSpPr txBox="1">
            <a:spLocks noGrp="1"/>
          </p:cNvSpPr>
          <p:nvPr>
            <p:ph type="body" idx="1"/>
          </p:nvPr>
        </p:nvSpPr>
        <p:spPr>
          <a:xfrm>
            <a:off x="9142" y="513577"/>
            <a:ext cx="6848858" cy="1155734"/>
          </a:xfrm>
          <a:prstGeom prst="rect">
            <a:avLst/>
          </a:prstGeom>
        </p:spPr>
        <p:txBody>
          <a:bodyPr spcFirstLastPara="1" vert="horz" wrap="square" lIns="91428" tIns="91428" rIns="91428" bIns="91428" rtlCol="0" anchor="ctr" anchorCtr="0">
            <a:normAutofit/>
          </a:bodyPr>
          <a:lstStyle/>
          <a:p>
            <a:pPr marL="0" indent="0" algn="ctr">
              <a:lnSpc>
                <a:spcPts val="3200"/>
              </a:lnSpc>
              <a:buNone/>
            </a:pPr>
            <a:r>
              <a:rPr lang="fi-FI" sz="2600" b="1" dirty="0">
                <a:solidFill>
                  <a:schemeClr val="bg1"/>
                </a:solidFill>
                <a:latin typeface="Calibri" panose="020F0502020204030204" pitchFamily="34" charset="0"/>
                <a:cs typeface="Calibri" panose="020F0502020204030204" pitchFamily="34" charset="0"/>
              </a:rPr>
              <a:t>Kenelle meillä kuuluu </a:t>
            </a:r>
            <a:r>
              <a:rPr lang="fi-FI" sz="2600" b="1" dirty="0" smtClean="0">
                <a:solidFill>
                  <a:schemeClr val="bg1"/>
                </a:solidFill>
                <a:latin typeface="Calibri" panose="020F0502020204030204" pitchFamily="34" charset="0"/>
                <a:cs typeface="Calibri" panose="020F0502020204030204" pitchFamily="34" charset="0"/>
              </a:rPr>
              <a:t>digipalvelu-</a:t>
            </a:r>
            <a:br>
              <a:rPr lang="fi-FI" sz="2600" b="1" dirty="0" smtClean="0">
                <a:solidFill>
                  <a:schemeClr val="bg1"/>
                </a:solidFill>
                <a:latin typeface="Calibri" panose="020F0502020204030204" pitchFamily="34" charset="0"/>
                <a:cs typeface="Calibri" panose="020F0502020204030204" pitchFamily="34" charset="0"/>
              </a:rPr>
            </a:br>
            <a:r>
              <a:rPr lang="fi-FI" sz="2600" b="1" dirty="0" smtClean="0">
                <a:solidFill>
                  <a:schemeClr val="bg1"/>
                </a:solidFill>
                <a:latin typeface="Calibri" panose="020F0502020204030204" pitchFamily="34" charset="0"/>
                <a:cs typeface="Calibri" panose="020F0502020204030204" pitchFamily="34" charset="0"/>
              </a:rPr>
              <a:t>kanavien </a:t>
            </a:r>
            <a:r>
              <a:rPr lang="fi-FI" sz="2600" b="1" dirty="0">
                <a:solidFill>
                  <a:schemeClr val="bg1"/>
                </a:solidFill>
                <a:latin typeface="Calibri" panose="020F0502020204030204" pitchFamily="34" charset="0"/>
                <a:cs typeface="Calibri" panose="020F0502020204030204" pitchFamily="34" charset="0"/>
              </a:rPr>
              <a:t>käytön tukeminen? </a:t>
            </a:r>
          </a:p>
        </p:txBody>
      </p:sp>
      <p:sp>
        <p:nvSpPr>
          <p:cNvPr id="7" name="Google Shape;222;p36"/>
          <p:cNvSpPr txBox="1">
            <a:spLocks/>
          </p:cNvSpPr>
          <p:nvPr/>
        </p:nvSpPr>
        <p:spPr>
          <a:xfrm>
            <a:off x="2047" y="1554594"/>
            <a:ext cx="6848858" cy="769090"/>
          </a:xfrm>
          <a:prstGeom prst="rect">
            <a:avLst/>
          </a:prstGeom>
        </p:spPr>
        <p:txBody>
          <a:bodyPr spcFirstLastPara="1" vert="horz" wrap="square" lIns="91428" tIns="91428" rIns="91428" bIns="91428" rtlCol="0" anchor="ctr" anchorCtr="0">
            <a:normAutofit/>
          </a:bodyPr>
          <a:lstStyle>
            <a:lvl1pPr marL="609519" lvl="0" indent="-457138"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n-lt"/>
                <a:ea typeface="+mn-ea"/>
                <a:cs typeface="+mn-cs"/>
              </a:defRPr>
            </a:lvl1pPr>
            <a:lvl2pPr marL="1219039" lvl="1" indent="-423279" algn="l" defTabSz="6858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828557" lvl="2" indent="-423279" algn="l" defTabSz="685800" rtl="0" eaLnBrk="1" latinLnBrk="0" hangingPunct="1">
              <a:lnSpc>
                <a:spcPct val="90000"/>
              </a:lnSpc>
              <a:spcBef>
                <a:spcPts val="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2438078" lvl="3"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3047601" lvl="4"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3657117" lvl="5"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4266636" lvl="6"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4876154" lvl="7"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5485676" lvl="8"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lgn="ctr">
              <a:lnSpc>
                <a:spcPts val="3200"/>
              </a:lnSpc>
              <a:buFont typeface="Arial" panose="020B0604020202020204" pitchFamily="34" charset="0"/>
              <a:buNone/>
            </a:pPr>
            <a:r>
              <a:rPr lang="fi-FI" sz="2200" b="1" dirty="0" smtClean="0">
                <a:solidFill>
                  <a:schemeClr val="bg1"/>
                </a:solidFill>
                <a:latin typeface="Calibri" panose="020F0502020204030204" pitchFamily="34" charset="0"/>
                <a:cs typeface="Calibri" panose="020F0502020204030204" pitchFamily="34" charset="0"/>
              </a:rPr>
              <a:t>Onko heillä riittävä osaaminen ja tietotaito?</a:t>
            </a:r>
            <a:endParaRPr lang="fi-FI" sz="8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4999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15" name="Kuva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p:spPr>
        </p:pic>
        <p:sp>
          <p:nvSpPr>
            <p:cNvPr id="5" name="Otsikko 1"/>
            <p:cNvSpPr txBox="1">
              <a:spLocks/>
            </p:cNvSpPr>
            <p:nvPr/>
          </p:nvSpPr>
          <p:spPr>
            <a:xfrm>
              <a:off x="86227" y="92172"/>
              <a:ext cx="3712303"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281A5"/>
                  </a:solidFill>
                </a:rPr>
                <a:t>TOIMINTAPROSESSIT JA PALVELUT (31)</a:t>
              </a:r>
            </a:p>
          </p:txBody>
        </p:sp>
        <p:sp>
          <p:nvSpPr>
            <p:cNvPr id="6" name="Otsikko 1"/>
            <p:cNvSpPr txBox="1">
              <a:spLocks/>
            </p:cNvSpPr>
            <p:nvPr/>
          </p:nvSpPr>
          <p:spPr>
            <a:xfrm>
              <a:off x="1433799" y="8898280"/>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281A5"/>
                  </a:solidFill>
                </a:rPr>
                <a:t>#digivalmennuskortit, VM, 2021</a:t>
              </a:r>
            </a:p>
          </p:txBody>
        </p:sp>
      </p:grpSp>
      <p:sp>
        <p:nvSpPr>
          <p:cNvPr id="23" name="Google Shape;222;p36"/>
          <p:cNvSpPr txBox="1">
            <a:spLocks noGrp="1"/>
          </p:cNvSpPr>
          <p:nvPr>
            <p:ph type="body" idx="1"/>
          </p:nvPr>
        </p:nvSpPr>
        <p:spPr>
          <a:xfrm>
            <a:off x="8126" y="478407"/>
            <a:ext cx="6849873" cy="1737360"/>
          </a:xfrm>
          <a:prstGeom prst="rect">
            <a:avLst/>
          </a:prstGeom>
        </p:spPr>
        <p:txBody>
          <a:bodyPr spcFirstLastPara="1" vert="horz" wrap="square" lIns="91428" tIns="91428" rIns="91428" bIns="91428" rtlCol="0" anchor="ctr" anchorCtr="0">
            <a:normAutofit/>
          </a:bodyPr>
          <a:lstStyle/>
          <a:p>
            <a:pPr marL="0" indent="0" algn="ctr">
              <a:lnSpc>
                <a:spcPts val="3200"/>
              </a:lnSpc>
              <a:buNone/>
            </a:pPr>
            <a:r>
              <a:rPr lang="fi-FI" sz="2600" b="1" dirty="0">
                <a:solidFill>
                  <a:schemeClr val="bg1"/>
                </a:solidFill>
                <a:latin typeface="Calibri" panose="020F0502020204030204" pitchFamily="34" charset="0"/>
                <a:cs typeface="Calibri" panose="020F0502020204030204" pitchFamily="34" charset="0"/>
              </a:rPr>
              <a:t>Miten huomioimme </a:t>
            </a:r>
            <a:br>
              <a:rPr lang="fi-FI" sz="2600" b="1" dirty="0">
                <a:solidFill>
                  <a:schemeClr val="bg1"/>
                </a:solidFill>
                <a:latin typeface="Calibri" panose="020F0502020204030204" pitchFamily="34" charset="0"/>
                <a:cs typeface="Calibri" panose="020F0502020204030204" pitchFamily="34" charset="0"/>
              </a:rPr>
            </a:br>
            <a:r>
              <a:rPr lang="fi-FI" sz="2600" b="1" dirty="0">
                <a:solidFill>
                  <a:schemeClr val="bg1"/>
                </a:solidFill>
                <a:latin typeface="Calibri" panose="020F0502020204030204" pitchFamily="34" charset="0"/>
                <a:cs typeface="Calibri" panose="020F0502020204030204" pitchFamily="34" charset="0"/>
              </a:rPr>
              <a:t>ulkomaiset käyttäjäryhmät</a:t>
            </a:r>
            <a:r>
              <a:rPr lang="fi-FI" sz="2600" b="1" dirty="0" smtClean="0">
                <a:solidFill>
                  <a:schemeClr val="bg1"/>
                </a:solidFill>
                <a:latin typeface="Calibri" panose="020F0502020204030204" pitchFamily="34" charset="0"/>
                <a:cs typeface="Calibri" panose="020F0502020204030204" pitchFamily="34" charset="0"/>
              </a:rPr>
              <a:t>?</a:t>
            </a:r>
            <a:endParaRPr lang="fi-FI" sz="2200" b="1" dirty="0">
              <a:solidFill>
                <a:schemeClr val="bg1"/>
              </a:solidFill>
              <a:latin typeface="Calibri" panose="020F0502020204030204" pitchFamily="34" charset="0"/>
              <a:cs typeface="Calibri" panose="020F0502020204030204" pitchFamily="34" charset="0"/>
            </a:endParaRPr>
          </a:p>
        </p:txBody>
      </p:sp>
      <p:sp>
        <p:nvSpPr>
          <p:cNvPr id="7" name="Google Shape;222;p36"/>
          <p:cNvSpPr txBox="1">
            <a:spLocks/>
          </p:cNvSpPr>
          <p:nvPr/>
        </p:nvSpPr>
        <p:spPr>
          <a:xfrm>
            <a:off x="11668" y="1917344"/>
            <a:ext cx="6849873" cy="602566"/>
          </a:xfrm>
          <a:prstGeom prst="rect">
            <a:avLst/>
          </a:prstGeom>
        </p:spPr>
        <p:txBody>
          <a:bodyPr spcFirstLastPara="1" vert="horz" wrap="square" lIns="91428" tIns="91428" rIns="91428" bIns="91428" rtlCol="0" anchor="ctr" anchorCtr="0">
            <a:normAutofit/>
          </a:bodyPr>
          <a:lstStyle>
            <a:lvl1pPr marL="609519" lvl="0" indent="-457138"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n-lt"/>
                <a:ea typeface="+mn-ea"/>
                <a:cs typeface="+mn-cs"/>
              </a:defRPr>
            </a:lvl1pPr>
            <a:lvl2pPr marL="1219039" lvl="1" indent="-423279" algn="l" defTabSz="6858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828557" lvl="2" indent="-423279" algn="l" defTabSz="685800" rtl="0" eaLnBrk="1" latinLnBrk="0" hangingPunct="1">
              <a:lnSpc>
                <a:spcPct val="90000"/>
              </a:lnSpc>
              <a:spcBef>
                <a:spcPts val="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2438078" lvl="3"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3047601" lvl="4"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3657117" lvl="5"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4266636" lvl="6"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4876154" lvl="7"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5485676" lvl="8" indent="-423279"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marL="0" indent="0" algn="ctr">
              <a:lnSpc>
                <a:spcPts val="3200"/>
              </a:lnSpc>
              <a:buFont typeface="Arial" panose="020B0604020202020204" pitchFamily="34" charset="0"/>
              <a:buNone/>
            </a:pPr>
            <a:r>
              <a:rPr lang="fi-FI" sz="2200" b="1" dirty="0" smtClean="0">
                <a:solidFill>
                  <a:schemeClr val="bg1"/>
                </a:solidFill>
                <a:latin typeface="Calibri" panose="020F0502020204030204" pitchFamily="34" charset="0"/>
                <a:cs typeface="Calibri" panose="020F0502020204030204" pitchFamily="34" charset="0"/>
              </a:rPr>
              <a:t>Yritykset? Yksilöt?</a:t>
            </a:r>
            <a:endParaRPr lang="fi-FI" sz="2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8267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1"/>
              <a:ext cx="6858000" cy="9144000"/>
            </a:xfrm>
            <a:prstGeom prst="rect">
              <a:avLst/>
            </a:prstGeom>
            <a:noFill/>
            <a:ln>
              <a:noFill/>
            </a:ln>
          </p:spPr>
        </p:pic>
        <p:sp>
          <p:nvSpPr>
            <p:cNvPr id="5" name="Otsikko 1"/>
            <p:cNvSpPr txBox="1">
              <a:spLocks/>
            </p:cNvSpPr>
            <p:nvPr/>
          </p:nvSpPr>
          <p:spPr>
            <a:xfrm>
              <a:off x="85019" y="93047"/>
              <a:ext cx="3704437"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3DB1CC"/>
                  </a:solidFill>
                </a:rPr>
                <a:t>HENKILÖSTÖ JA TOIMINTAKULTTUURI (32)</a:t>
              </a:r>
            </a:p>
          </p:txBody>
        </p:sp>
        <p:sp>
          <p:nvSpPr>
            <p:cNvPr id="6" name="Otsikko 1"/>
            <p:cNvSpPr txBox="1">
              <a:spLocks/>
            </p:cNvSpPr>
            <p:nvPr/>
          </p:nvSpPr>
          <p:spPr>
            <a:xfrm>
              <a:off x="1589236" y="8919754"/>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3DB1CC"/>
                  </a:solidFill>
                </a:rPr>
                <a:t>#digivalmennuskortit, VM, 2021</a:t>
              </a:r>
            </a:p>
          </p:txBody>
        </p:sp>
      </p:grpSp>
      <p:sp>
        <p:nvSpPr>
          <p:cNvPr id="22" name="Google Shape;88;p18"/>
          <p:cNvSpPr txBox="1">
            <a:spLocks noGrp="1"/>
          </p:cNvSpPr>
          <p:nvPr>
            <p:ph type="body" idx="1"/>
          </p:nvPr>
        </p:nvSpPr>
        <p:spPr>
          <a:xfrm>
            <a:off x="0" y="619300"/>
            <a:ext cx="6858000" cy="1638886"/>
          </a:xfrm>
          <a:prstGeom prst="rect">
            <a:avLst/>
          </a:prstGeom>
          <a:solidFill>
            <a:srgbClr val="1E4A63">
              <a:alpha val="52941"/>
            </a:srgbClr>
          </a:solidFill>
          <a:ln>
            <a:noFill/>
          </a:ln>
        </p:spPr>
        <p:txBody>
          <a:bodyPr spcFirstLastPara="1" vert="horz" wrap="square" lIns="91428" tIns="91428" rIns="91428" bIns="91428" rtlCol="0" anchor="ctr" anchorCtr="0">
            <a:spAutoFit/>
          </a:bodyPr>
          <a:lstStyle/>
          <a:p>
            <a:pPr marL="0" indent="0" algn="ctr" defTabSz="457153">
              <a:lnSpc>
                <a:spcPct val="100000"/>
              </a:lnSpc>
              <a:spcBef>
                <a:spcPts val="300"/>
              </a:spcBef>
              <a:buClr>
                <a:srgbClr val="000000"/>
              </a:buClr>
              <a:buNone/>
            </a:pPr>
            <a:r>
              <a:rPr lang="fi-FI" sz="2600" b="1" dirty="0">
                <a:solidFill>
                  <a:schemeClr val="bg1"/>
                </a:solidFill>
              </a:rPr>
              <a:t>Olemmeko kiinnittäneet tarpeeksi </a:t>
            </a:r>
            <a:r>
              <a:rPr lang="fi-FI" sz="2600" b="1" dirty="0" smtClean="0">
                <a:solidFill>
                  <a:schemeClr val="bg1"/>
                </a:solidFill>
              </a:rPr>
              <a:t/>
            </a:r>
            <a:br>
              <a:rPr lang="fi-FI" sz="2600" b="1" dirty="0" smtClean="0">
                <a:solidFill>
                  <a:schemeClr val="bg1"/>
                </a:solidFill>
              </a:rPr>
            </a:br>
            <a:r>
              <a:rPr lang="fi-FI" sz="2600" b="1" dirty="0" smtClean="0">
                <a:solidFill>
                  <a:schemeClr val="bg1"/>
                </a:solidFill>
              </a:rPr>
              <a:t>huomiota </a:t>
            </a:r>
            <a:r>
              <a:rPr lang="fi-FI" sz="2600" b="1" dirty="0">
                <a:solidFill>
                  <a:schemeClr val="bg1"/>
                </a:solidFill>
              </a:rPr>
              <a:t>hybridityöskentelyyn? </a:t>
            </a:r>
            <a:r>
              <a:rPr lang="fi-FI" sz="2800" b="1" dirty="0">
                <a:solidFill>
                  <a:schemeClr val="bg1"/>
                </a:solidFill>
              </a:rPr>
              <a:t/>
            </a:r>
            <a:br>
              <a:rPr lang="fi-FI" sz="2800" b="1" dirty="0">
                <a:solidFill>
                  <a:schemeClr val="bg1"/>
                </a:solidFill>
              </a:rPr>
            </a:br>
            <a:r>
              <a:rPr lang="fi-FI" sz="1600" b="1" dirty="0">
                <a:solidFill>
                  <a:schemeClr val="bg1"/>
                </a:solidFill>
              </a:rPr>
              <a:t/>
            </a:r>
            <a:br>
              <a:rPr lang="fi-FI" sz="1600" b="1" dirty="0">
                <a:solidFill>
                  <a:schemeClr val="bg1"/>
                </a:solidFill>
              </a:rPr>
            </a:br>
            <a:r>
              <a:rPr lang="fi-FI" sz="2200" b="1" dirty="0">
                <a:solidFill>
                  <a:schemeClr val="bg1"/>
                </a:solidFill>
              </a:rPr>
              <a:t>Uudistammeko rohkeasti ja avoimin mielin?</a:t>
            </a:r>
          </a:p>
        </p:txBody>
      </p:sp>
    </p:spTree>
    <p:extLst>
      <p:ext uri="{BB962C8B-B14F-4D97-AF65-F5344CB8AC3E}">
        <p14:creationId xmlns:p14="http://schemas.microsoft.com/office/powerpoint/2010/main" val="23833396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16" name="Picture 2" descr="https://uc0c3a957c2d6c4151b61b80ed50.previews.dropboxusercontent.com/p/thumb/ABNmrjy56w-ht6eI3pGtFovIhxRpZRduaN-ixjgdLEvv4mtzbUvXDUAxOUK1t8pAHIyFrTu6DVDdsPemvaWAPLBASr-eJl46NR3iFMOaa2eSrX4AhLg5Y-1Yo0eqh2s7BjA3YNCtBv-3LyrqWqwzKbwYWKOGlxP6FUTJRNMXhbOPOS9OHf-D0tUId3khRbOOdtavOeT7umy-sOO0-Sk9HW1QLup6yCBZ8JQkkp001atXG-r6ak77xi2RW0rzCWAb-wGPat6J2Kso4yReY5vPkMVc8HFCSHInym-DYs3C4dOZ9lcycs5hjwsfHRpHoKCO534OoPXOcDtZTeUG62040BLzB4NG5CRZfbtRZxPmnabrLUg1bFFK3X1AnDAa5yEWoMYDmNniZdenwocZD3li1OsSIC5G0GGk_OgDL9w4z93AI4RdB7ydI3sYK2G14N0Z5odn2rISl7MPwpBaGgstxBhqo_oF8NurdNdZHp0Xrp1NKg/p.jpeg?fv_content=true&amp;size_mod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Otsikko 1"/>
            <p:cNvSpPr txBox="1">
              <a:spLocks/>
            </p:cNvSpPr>
            <p:nvPr/>
          </p:nvSpPr>
          <p:spPr>
            <a:xfrm>
              <a:off x="93448" y="93506"/>
              <a:ext cx="3712378"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457E99"/>
                  </a:solidFill>
                </a:rPr>
                <a:t>HENKILÖSTÖ JA TOIMINTAKULTTUURI (33)</a:t>
              </a:r>
            </a:p>
          </p:txBody>
        </p:sp>
        <p:sp>
          <p:nvSpPr>
            <p:cNvPr id="6" name="Otsikko 1"/>
            <p:cNvSpPr txBox="1">
              <a:spLocks/>
            </p:cNvSpPr>
            <p:nvPr/>
          </p:nvSpPr>
          <p:spPr>
            <a:xfrm>
              <a:off x="3552670" y="8908263"/>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457E99"/>
                  </a:solidFill>
                </a:rPr>
                <a:t>#digivalmennuskortit, VM, 2021</a:t>
              </a:r>
            </a:p>
          </p:txBody>
        </p:sp>
      </p:grpSp>
      <p:sp>
        <p:nvSpPr>
          <p:cNvPr id="21" name="Google Shape;222;p36"/>
          <p:cNvSpPr txBox="1">
            <a:spLocks noGrp="1"/>
          </p:cNvSpPr>
          <p:nvPr>
            <p:ph type="body" idx="1"/>
          </p:nvPr>
        </p:nvSpPr>
        <p:spPr>
          <a:xfrm>
            <a:off x="-4949" y="538554"/>
            <a:ext cx="6862949" cy="1327620"/>
          </a:xfrm>
          <a:prstGeom prst="rect">
            <a:avLst/>
          </a:prstGeom>
          <a:noFill/>
        </p:spPr>
        <p:txBody>
          <a:bodyPr spcFirstLastPara="1" vert="horz" wrap="square" lIns="91428" tIns="91428" rIns="91428" bIns="91428" rtlCol="0" anchor="ctr" anchorCtr="0">
            <a:normAutofit/>
          </a:bodyPr>
          <a:lstStyle/>
          <a:p>
            <a:pPr marL="0" indent="0" algn="ctr">
              <a:lnSpc>
                <a:spcPts val="3200"/>
              </a:lnSpc>
              <a:buNone/>
            </a:pPr>
            <a:r>
              <a:rPr lang="fi-FI" sz="2600" b="1" dirty="0">
                <a:latin typeface="Calibri" panose="020F0502020204030204" pitchFamily="34" charset="0"/>
                <a:cs typeface="Calibri" panose="020F0502020204030204" pitchFamily="34" charset="0"/>
              </a:rPr>
              <a:t>Millaisia vaatimuksia toimintamme </a:t>
            </a:r>
            <a:r>
              <a:rPr lang="fi-FI" sz="2600" b="1" dirty="0" smtClean="0">
                <a:latin typeface="Calibri" panose="020F0502020204030204" pitchFamily="34" charset="0"/>
                <a:cs typeface="Calibri" panose="020F0502020204030204" pitchFamily="34" charset="0"/>
              </a:rPr>
              <a:t/>
            </a:r>
            <a:br>
              <a:rPr lang="fi-FI" sz="2600" b="1" dirty="0" smtClean="0">
                <a:latin typeface="Calibri" panose="020F0502020204030204" pitchFamily="34" charset="0"/>
                <a:cs typeface="Calibri" panose="020F0502020204030204" pitchFamily="34" charset="0"/>
              </a:rPr>
            </a:br>
            <a:r>
              <a:rPr lang="fi-FI" sz="2600" b="1" dirty="0" smtClean="0">
                <a:latin typeface="Calibri" panose="020F0502020204030204" pitchFamily="34" charset="0"/>
                <a:cs typeface="Calibri" panose="020F0502020204030204" pitchFamily="34" charset="0"/>
              </a:rPr>
              <a:t>asettaa </a:t>
            </a:r>
            <a:r>
              <a:rPr lang="fi-FI" sz="2600" b="1" dirty="0">
                <a:latin typeface="Calibri" panose="020F0502020204030204" pitchFamily="34" charset="0"/>
                <a:cs typeface="Calibri" panose="020F0502020204030204" pitchFamily="34" charset="0"/>
              </a:rPr>
              <a:t>digiosaamiselle? </a:t>
            </a:r>
          </a:p>
        </p:txBody>
      </p:sp>
    </p:spTree>
    <p:extLst>
      <p:ext uri="{BB962C8B-B14F-4D97-AF65-F5344CB8AC3E}">
        <p14:creationId xmlns:p14="http://schemas.microsoft.com/office/powerpoint/2010/main" val="20074103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6" name="Sisällön paikkamerkki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Otsikko 1"/>
            <p:cNvSpPr txBox="1">
              <a:spLocks/>
            </p:cNvSpPr>
            <p:nvPr/>
          </p:nvSpPr>
          <p:spPr>
            <a:xfrm>
              <a:off x="91447" y="92072"/>
              <a:ext cx="3715013"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457E99"/>
                  </a:solidFill>
                </a:rPr>
                <a:t>HENKILÖSTÖ JA TOIMINTAKULTTUURI (34)</a:t>
              </a:r>
            </a:p>
          </p:txBody>
        </p:sp>
        <p:sp>
          <p:nvSpPr>
            <p:cNvPr id="6" name="Otsikko 1"/>
            <p:cNvSpPr txBox="1">
              <a:spLocks/>
            </p:cNvSpPr>
            <p:nvPr/>
          </p:nvSpPr>
          <p:spPr>
            <a:xfrm>
              <a:off x="1418956" y="8928805"/>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7D7F79"/>
                  </a:solidFill>
                </a:rPr>
                <a:t>#digivalmennuskortit, VM, 2021</a:t>
              </a:r>
            </a:p>
          </p:txBody>
        </p:sp>
      </p:grpSp>
      <p:sp>
        <p:nvSpPr>
          <p:cNvPr id="23" name="Google Shape;222;p36"/>
          <p:cNvSpPr txBox="1">
            <a:spLocks noGrp="1"/>
          </p:cNvSpPr>
          <p:nvPr>
            <p:ph type="body" idx="1"/>
          </p:nvPr>
        </p:nvSpPr>
        <p:spPr>
          <a:xfrm>
            <a:off x="13351" y="584300"/>
            <a:ext cx="6844649" cy="1464423"/>
          </a:xfrm>
          <a:prstGeom prst="rect">
            <a:avLst/>
          </a:prstGeom>
          <a:solidFill>
            <a:srgbClr val="78C5EC">
              <a:alpha val="60000"/>
            </a:srgbClr>
          </a:solidFill>
        </p:spPr>
        <p:txBody>
          <a:bodyPr spcFirstLastPara="1" vert="horz" wrap="square" lIns="91428" tIns="91428" rIns="91428" bIns="91428" rtlCol="0" anchor="ctr" anchorCtr="0">
            <a:normAutofit fontScale="92500" lnSpcReduction="10000"/>
          </a:bodyPr>
          <a:lstStyle/>
          <a:p>
            <a:pPr marL="0" indent="0" algn="ctr">
              <a:spcBef>
                <a:spcPts val="601"/>
              </a:spcBef>
              <a:spcAft>
                <a:spcPts val="601"/>
              </a:spcAft>
              <a:buNone/>
            </a:pPr>
            <a:r>
              <a:rPr lang="fi-FI" sz="2800" b="1" dirty="0">
                <a:latin typeface="Calibri" panose="020F0502020204030204" pitchFamily="34" charset="0"/>
                <a:cs typeface="Calibri" panose="020F0502020204030204" pitchFamily="34" charset="0"/>
              </a:rPr>
              <a:t>Missä olemme hyviä yhdessä? </a:t>
            </a:r>
            <a:r>
              <a:rPr lang="fi-FI" sz="2400" b="1" dirty="0">
                <a:latin typeface="Calibri" panose="020F0502020204030204" pitchFamily="34" charset="0"/>
                <a:cs typeface="Calibri" panose="020F0502020204030204" pitchFamily="34" charset="0"/>
              </a:rPr>
              <a:t/>
            </a:r>
            <a:br>
              <a:rPr lang="fi-FI" sz="2400" b="1" dirty="0">
                <a:latin typeface="Calibri" panose="020F0502020204030204" pitchFamily="34" charset="0"/>
                <a:cs typeface="Calibri" panose="020F0502020204030204" pitchFamily="34" charset="0"/>
              </a:rPr>
            </a:br>
            <a:r>
              <a:rPr lang="fi-FI" sz="2400" b="1" dirty="0">
                <a:latin typeface="Calibri" panose="020F0502020204030204" pitchFamily="34" charset="0"/>
                <a:cs typeface="Calibri" panose="020F0502020204030204" pitchFamily="34" charset="0"/>
              </a:rPr>
              <a:t/>
            </a:r>
            <a:br>
              <a:rPr lang="fi-FI" sz="2400" b="1" dirty="0">
                <a:latin typeface="Calibri" panose="020F0502020204030204" pitchFamily="34" charset="0"/>
                <a:cs typeface="Calibri" panose="020F0502020204030204" pitchFamily="34" charset="0"/>
              </a:rPr>
            </a:br>
            <a:r>
              <a:rPr lang="fi-FI" sz="2400" b="1" dirty="0">
                <a:latin typeface="Calibri" panose="020F0502020204030204" pitchFamily="34" charset="0"/>
                <a:cs typeface="Calibri" panose="020F0502020204030204" pitchFamily="34" charset="0"/>
              </a:rPr>
              <a:t>Missä on osaamisvajetta?</a:t>
            </a:r>
            <a:br>
              <a:rPr lang="fi-FI" sz="2400" b="1" dirty="0">
                <a:latin typeface="Calibri" panose="020F0502020204030204" pitchFamily="34" charset="0"/>
                <a:cs typeface="Calibri" panose="020F0502020204030204" pitchFamily="34" charset="0"/>
              </a:rPr>
            </a:br>
            <a:r>
              <a:rPr lang="fi-FI" sz="2400" b="1" dirty="0">
                <a:latin typeface="Calibri" panose="020F0502020204030204" pitchFamily="34" charset="0"/>
                <a:cs typeface="Calibri" panose="020F0502020204030204" pitchFamily="34" charset="0"/>
              </a:rPr>
              <a:t>Nyt ja jatkossa </a:t>
            </a:r>
          </a:p>
        </p:txBody>
      </p:sp>
    </p:spTree>
    <p:extLst>
      <p:ext uri="{BB962C8B-B14F-4D97-AF65-F5344CB8AC3E}">
        <p14:creationId xmlns:p14="http://schemas.microsoft.com/office/powerpoint/2010/main" val="9498712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0" cy="9144000"/>
            <a:chOff x="0" y="1"/>
            <a:chExt cx="6858000" cy="9144000"/>
          </a:xfrm>
        </p:grpSpPr>
        <p:pic>
          <p:nvPicPr>
            <p:cNvPr id="15" name="Picture 2" descr="https://uc1a553a8c44dc7dd85eb5ae4fa0.previews.dropboxusercontent.com/p/thumb/ABOo14b7sh4fzlEkswD2I7qzSef6fQ_68iN-Jy53qV-lXfaiJ5BCjvKYP2SkZyZ9QCOqnvfFYDAEw39oHYRw-Gf_Ds7lw-TNCvvqbWVrxdEaKaoH9v01xr--LHiuap3fUNpkQj41oLBx9IGR2CFhii1tAR6nPxZDEBI6D8V8Ydx8inNkLsn7gHOMhVUVQ8nXAskYl5-dspAILE-C4K0CSk2K1jK5ey3ht5aRJiGdCzPiTonGuYEck4CnriDS9GlwDEUkL0o-iXZ1-tJQP1tN7be23-4XaaYOPjUgsQW_i-0jsS-zgNlftm2hDu7Xk7mEWvfLhhvUJ8-VPen5KnJr5PiAf__YG95Uy2Y7m8b3FkJJhSTJo_lj7OffnzLy-rLdLrWPt31X54H67p82oZCHyhw3wht_sN-9gcgVwyr4UAWyk8VUApmWuZhTHIuqx9G1rOEzvlNvprKlI5cvN9NQyUwwaJFa9cn3wFLpvYW8rmhC6g/p.jpeg?fv_content=true&amp;size_mod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Otsikko 1"/>
            <p:cNvSpPr txBox="1">
              <a:spLocks/>
            </p:cNvSpPr>
            <p:nvPr/>
          </p:nvSpPr>
          <p:spPr>
            <a:xfrm>
              <a:off x="82304" y="82781"/>
              <a:ext cx="3708996"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3E859B"/>
                  </a:solidFill>
                </a:rPr>
                <a:t>HENKILÖSTÖ JA TOIMINTAKULTTUURI (35)</a:t>
              </a:r>
            </a:p>
          </p:txBody>
        </p:sp>
        <p:sp>
          <p:nvSpPr>
            <p:cNvPr id="6" name="Otsikko 1"/>
            <p:cNvSpPr txBox="1">
              <a:spLocks/>
            </p:cNvSpPr>
            <p:nvPr/>
          </p:nvSpPr>
          <p:spPr>
            <a:xfrm>
              <a:off x="1337277" y="8924399"/>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3E859B"/>
                  </a:solidFill>
                </a:rPr>
                <a:t>#digivalmennuskortit, VM, 2021</a:t>
              </a:r>
            </a:p>
          </p:txBody>
        </p:sp>
      </p:grpSp>
      <p:sp>
        <p:nvSpPr>
          <p:cNvPr id="23" name="Google Shape;222;p36"/>
          <p:cNvSpPr txBox="1">
            <a:spLocks noGrp="1"/>
          </p:cNvSpPr>
          <p:nvPr>
            <p:ph type="body" idx="1"/>
          </p:nvPr>
        </p:nvSpPr>
        <p:spPr>
          <a:xfrm>
            <a:off x="4211" y="659757"/>
            <a:ext cx="6853789" cy="1655179"/>
          </a:xfrm>
          <a:prstGeom prst="rect">
            <a:avLst/>
          </a:prstGeom>
        </p:spPr>
        <p:txBody>
          <a:bodyPr spcFirstLastPara="1" vert="horz" wrap="square" lIns="91428" tIns="91428" rIns="91428" bIns="91428" rtlCol="0" anchor="ctr" anchorCtr="0">
            <a:normAutofit/>
          </a:bodyPr>
          <a:lstStyle/>
          <a:p>
            <a:pPr marL="0" indent="0" algn="ctr">
              <a:spcAft>
                <a:spcPts val="1200"/>
              </a:spcAft>
              <a:buNone/>
            </a:pPr>
            <a:r>
              <a:rPr lang="fi-FI" sz="2600" b="1" dirty="0">
                <a:solidFill>
                  <a:schemeClr val="bg1"/>
                </a:solidFill>
                <a:latin typeface="Calibri" panose="020F0502020204030204" pitchFamily="34" charset="0"/>
                <a:cs typeface="Calibri" panose="020F0502020204030204" pitchFamily="34" charset="0"/>
              </a:rPr>
              <a:t>Miten huomioimme </a:t>
            </a:r>
            <a:r>
              <a:rPr lang="fi-FI" sz="2600" b="1" dirty="0" err="1" smtClean="0">
                <a:solidFill>
                  <a:schemeClr val="bg1"/>
                </a:solidFill>
                <a:latin typeface="Calibri" panose="020F0502020204030204" pitchFamily="34" charset="0"/>
                <a:cs typeface="Calibri" panose="020F0502020204030204" pitchFamily="34" charset="0"/>
              </a:rPr>
              <a:t>digitalisaatioon</a:t>
            </a:r>
            <a:r>
              <a:rPr lang="fi-FI" sz="2600" b="1" dirty="0" smtClean="0">
                <a:solidFill>
                  <a:schemeClr val="bg1"/>
                </a:solidFill>
                <a:latin typeface="Calibri" panose="020F0502020204030204" pitchFamily="34" charset="0"/>
                <a:cs typeface="Calibri" panose="020F0502020204030204" pitchFamily="34" charset="0"/>
              </a:rPr>
              <a:t/>
            </a:r>
            <a:br>
              <a:rPr lang="fi-FI" sz="2600" b="1" dirty="0" smtClean="0">
                <a:solidFill>
                  <a:schemeClr val="bg1"/>
                </a:solidFill>
                <a:latin typeface="Calibri" panose="020F0502020204030204" pitchFamily="34" charset="0"/>
                <a:cs typeface="Calibri" panose="020F0502020204030204" pitchFamily="34" charset="0"/>
              </a:rPr>
            </a:br>
            <a:r>
              <a:rPr lang="fi-FI" sz="2600" b="1" dirty="0" smtClean="0">
                <a:solidFill>
                  <a:schemeClr val="bg1"/>
                </a:solidFill>
                <a:latin typeface="Calibri" panose="020F0502020204030204" pitchFamily="34" charset="0"/>
                <a:cs typeface="Calibri" panose="020F0502020204030204" pitchFamily="34" charset="0"/>
              </a:rPr>
              <a:t> </a:t>
            </a:r>
            <a:r>
              <a:rPr lang="fi-FI" sz="2600" b="1" dirty="0">
                <a:solidFill>
                  <a:schemeClr val="bg1"/>
                </a:solidFill>
                <a:latin typeface="Calibri" panose="020F0502020204030204" pitchFamily="34" charset="0"/>
                <a:cs typeface="Calibri" panose="020F0502020204030204" pitchFamily="34" charset="0"/>
              </a:rPr>
              <a:t>liittyvät eettiset näkökulmat?</a:t>
            </a:r>
            <a:r>
              <a:rPr lang="fi-FI" sz="2800" b="1" dirty="0">
                <a:solidFill>
                  <a:schemeClr val="bg1"/>
                </a:solidFill>
                <a:latin typeface="Calibri" panose="020F0502020204030204" pitchFamily="34" charset="0"/>
                <a:cs typeface="Calibri" panose="020F0502020204030204" pitchFamily="34" charset="0"/>
              </a:rPr>
              <a:t/>
            </a:r>
            <a:br>
              <a:rPr lang="fi-FI" sz="2800" b="1" dirty="0">
                <a:solidFill>
                  <a:schemeClr val="bg1"/>
                </a:solidFill>
                <a:latin typeface="Calibri" panose="020F0502020204030204" pitchFamily="34" charset="0"/>
                <a:cs typeface="Calibri" panose="020F0502020204030204" pitchFamily="34" charset="0"/>
              </a:rPr>
            </a:br>
            <a:r>
              <a:rPr lang="fi-FI" sz="1800" b="1" dirty="0">
                <a:solidFill>
                  <a:schemeClr val="bg1"/>
                </a:solidFill>
                <a:latin typeface="Calibri" panose="020F0502020204030204" pitchFamily="34" charset="0"/>
                <a:cs typeface="Calibri" panose="020F0502020204030204" pitchFamily="34" charset="0"/>
              </a:rPr>
              <a:t/>
            </a:r>
            <a:br>
              <a:rPr lang="fi-FI" sz="1800" b="1" dirty="0">
                <a:solidFill>
                  <a:schemeClr val="bg1"/>
                </a:solidFill>
                <a:latin typeface="Calibri" panose="020F0502020204030204" pitchFamily="34" charset="0"/>
                <a:cs typeface="Calibri" panose="020F0502020204030204" pitchFamily="34" charset="0"/>
              </a:rPr>
            </a:br>
            <a:r>
              <a:rPr lang="fi-FI" sz="2200" b="1" dirty="0">
                <a:solidFill>
                  <a:schemeClr val="bg1"/>
                </a:solidFill>
                <a:latin typeface="Calibri" panose="020F0502020204030204" pitchFamily="34" charset="0"/>
                <a:cs typeface="Calibri" panose="020F0502020204030204" pitchFamily="34" charset="0"/>
              </a:rPr>
              <a:t>Näkyykö etiikka teemana strategiassamme? </a:t>
            </a:r>
          </a:p>
        </p:txBody>
      </p:sp>
    </p:spTree>
    <p:extLst>
      <p:ext uri="{BB962C8B-B14F-4D97-AF65-F5344CB8AC3E}">
        <p14:creationId xmlns:p14="http://schemas.microsoft.com/office/powerpoint/2010/main" val="24488585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Otsikko 1"/>
            <p:cNvSpPr txBox="1">
              <a:spLocks/>
            </p:cNvSpPr>
            <p:nvPr/>
          </p:nvSpPr>
          <p:spPr>
            <a:xfrm>
              <a:off x="78600" y="93510"/>
              <a:ext cx="3709250"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457E99"/>
                  </a:solidFill>
                </a:rPr>
                <a:t>HENKILÖSTÖ JA TOIMINTAKULTTUURI (36)</a:t>
              </a:r>
            </a:p>
          </p:txBody>
        </p:sp>
        <p:sp>
          <p:nvSpPr>
            <p:cNvPr id="6" name="Otsikko 1"/>
            <p:cNvSpPr txBox="1">
              <a:spLocks/>
            </p:cNvSpPr>
            <p:nvPr/>
          </p:nvSpPr>
          <p:spPr>
            <a:xfrm>
              <a:off x="1533540" y="8931150"/>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453738"/>
                  </a:solidFill>
                </a:rPr>
                <a:t>#digivalmennuskortit, VM, 2021</a:t>
              </a:r>
            </a:p>
          </p:txBody>
        </p:sp>
      </p:grpSp>
      <p:sp>
        <p:nvSpPr>
          <p:cNvPr id="23" name="Google Shape;222;p36"/>
          <p:cNvSpPr txBox="1">
            <a:spLocks noGrp="1"/>
          </p:cNvSpPr>
          <p:nvPr>
            <p:ph type="body" idx="1"/>
          </p:nvPr>
        </p:nvSpPr>
        <p:spPr>
          <a:xfrm>
            <a:off x="-7594" y="762611"/>
            <a:ext cx="6865594" cy="1346663"/>
          </a:xfrm>
          <a:prstGeom prst="rect">
            <a:avLst/>
          </a:prstGeom>
          <a:noFill/>
        </p:spPr>
        <p:txBody>
          <a:bodyPr spcFirstLastPara="1" vert="horz" wrap="square" lIns="91428" tIns="91428" rIns="91428" bIns="91428" rtlCol="0" anchor="ctr" anchorCtr="0">
            <a:noAutofit/>
          </a:bodyPr>
          <a:lstStyle/>
          <a:p>
            <a:pPr marL="0" indent="0" algn="ctr">
              <a:spcBef>
                <a:spcPts val="601"/>
              </a:spcBef>
              <a:spcAft>
                <a:spcPts val="601"/>
              </a:spcAft>
              <a:buNone/>
            </a:pPr>
            <a:r>
              <a:rPr lang="fi-FI" sz="2600" b="1" dirty="0">
                <a:latin typeface="Calibri" panose="020F0502020204030204" pitchFamily="34" charset="0"/>
                <a:cs typeface="Calibri" panose="020F0502020204030204" pitchFamily="34" charset="0"/>
              </a:rPr>
              <a:t>Reflektoimmeko ja opimmeko me </a:t>
            </a:r>
            <a:r>
              <a:rPr lang="fi-FI" sz="2600" b="1" dirty="0" smtClean="0">
                <a:latin typeface="Calibri" panose="020F0502020204030204" pitchFamily="34" charset="0"/>
                <a:cs typeface="Calibri" panose="020F0502020204030204" pitchFamily="34" charset="0"/>
              </a:rPr>
              <a:t/>
            </a:r>
            <a:br>
              <a:rPr lang="fi-FI" sz="2600" b="1" dirty="0" smtClean="0">
                <a:latin typeface="Calibri" panose="020F0502020204030204" pitchFamily="34" charset="0"/>
                <a:cs typeface="Calibri" panose="020F0502020204030204" pitchFamily="34" charset="0"/>
              </a:rPr>
            </a:br>
            <a:r>
              <a:rPr lang="fi-FI" sz="2600" b="1" dirty="0" smtClean="0">
                <a:latin typeface="Calibri" panose="020F0502020204030204" pitchFamily="34" charset="0"/>
                <a:cs typeface="Calibri" panose="020F0502020204030204" pitchFamily="34" charset="0"/>
              </a:rPr>
              <a:t>kokemuksista </a:t>
            </a:r>
            <a:r>
              <a:rPr lang="fi-FI" sz="2600" b="1" dirty="0">
                <a:latin typeface="Calibri" panose="020F0502020204030204" pitchFamily="34" charset="0"/>
                <a:cs typeface="Calibri" panose="020F0502020204030204" pitchFamily="34" charset="0"/>
              </a:rPr>
              <a:t>organisaationa? </a:t>
            </a:r>
            <a:r>
              <a:rPr lang="fi-FI" sz="2400" b="1" dirty="0">
                <a:latin typeface="Calibri" panose="020F0502020204030204" pitchFamily="34" charset="0"/>
                <a:cs typeface="Calibri" panose="020F0502020204030204" pitchFamily="34" charset="0"/>
              </a:rPr>
              <a:t/>
            </a:r>
            <a:br>
              <a:rPr lang="fi-FI" sz="2400" b="1" dirty="0">
                <a:latin typeface="Calibri" panose="020F0502020204030204" pitchFamily="34" charset="0"/>
                <a:cs typeface="Calibri" panose="020F0502020204030204" pitchFamily="34" charset="0"/>
              </a:rPr>
            </a:br>
            <a:r>
              <a:rPr lang="fi-FI" sz="2400" b="1" dirty="0">
                <a:latin typeface="Calibri" panose="020F0502020204030204" pitchFamily="34" charset="0"/>
                <a:cs typeface="Calibri" panose="020F0502020204030204" pitchFamily="34" charset="0"/>
              </a:rPr>
              <a:t/>
            </a:r>
            <a:br>
              <a:rPr lang="fi-FI" sz="2400" b="1" dirty="0">
                <a:latin typeface="Calibri" panose="020F0502020204030204" pitchFamily="34" charset="0"/>
                <a:cs typeface="Calibri" panose="020F0502020204030204" pitchFamily="34" charset="0"/>
              </a:rPr>
            </a:br>
            <a:r>
              <a:rPr lang="fi-FI" sz="2200" b="1" dirty="0">
                <a:latin typeface="Calibri" panose="020F0502020204030204" pitchFamily="34" charset="0"/>
                <a:cs typeface="Calibri" panose="020F0502020204030204" pitchFamily="34" charset="0"/>
              </a:rPr>
              <a:t>Mikä auttaa? Mikä estää?</a:t>
            </a:r>
          </a:p>
        </p:txBody>
      </p:sp>
    </p:spTree>
    <p:extLst>
      <p:ext uri="{BB962C8B-B14F-4D97-AF65-F5344CB8AC3E}">
        <p14:creationId xmlns:p14="http://schemas.microsoft.com/office/powerpoint/2010/main" val="23371507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21265" y="-265"/>
            <a:ext cx="6890839" cy="9144265"/>
            <a:chOff x="-21265" y="-265"/>
            <a:chExt cx="6890839" cy="9144265"/>
          </a:xfrm>
        </p:grpSpPr>
        <p:pic>
          <p:nvPicPr>
            <p:cNvPr id="15" name="Sisällön paikkamerkki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5" y="-265"/>
              <a:ext cx="6890839" cy="9144265"/>
            </a:xfrm>
            <a:prstGeom prst="rect">
              <a:avLst/>
            </a:prstGeom>
          </p:spPr>
        </p:pic>
        <p:sp>
          <p:nvSpPr>
            <p:cNvPr id="5" name="Otsikko 1"/>
            <p:cNvSpPr txBox="1">
              <a:spLocks/>
            </p:cNvSpPr>
            <p:nvPr/>
          </p:nvSpPr>
          <p:spPr>
            <a:xfrm>
              <a:off x="82899" y="93510"/>
              <a:ext cx="3707475" cy="271904"/>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400" dirty="0">
                  <a:solidFill>
                    <a:srgbClr val="1E4C6B"/>
                  </a:solidFill>
                </a:rPr>
                <a:t>HENKILÖSTÖ JA TOIMINTAKULTTUURI (37)</a:t>
              </a:r>
            </a:p>
          </p:txBody>
        </p:sp>
        <p:sp>
          <p:nvSpPr>
            <p:cNvPr id="6" name="Otsikko 1"/>
            <p:cNvSpPr txBox="1">
              <a:spLocks/>
            </p:cNvSpPr>
            <p:nvPr/>
          </p:nvSpPr>
          <p:spPr>
            <a:xfrm>
              <a:off x="1271184" y="8919436"/>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48EAB"/>
                  </a:solidFill>
                </a:rPr>
                <a:t>#digivalmennuskortit, VM, 2021</a:t>
              </a:r>
            </a:p>
          </p:txBody>
        </p:sp>
      </p:grpSp>
      <p:sp>
        <p:nvSpPr>
          <p:cNvPr id="21" name="Google Shape;222;p36"/>
          <p:cNvSpPr txBox="1">
            <a:spLocks noGrp="1"/>
          </p:cNvSpPr>
          <p:nvPr>
            <p:ph type="body" idx="1"/>
          </p:nvPr>
        </p:nvSpPr>
        <p:spPr>
          <a:xfrm>
            <a:off x="4806" y="689034"/>
            <a:ext cx="6853193" cy="1199116"/>
          </a:xfrm>
          <a:prstGeom prst="rect">
            <a:avLst/>
          </a:prstGeom>
          <a:noFill/>
        </p:spPr>
        <p:txBody>
          <a:bodyPr spcFirstLastPara="1" vert="horz" wrap="square" lIns="91428" tIns="91428" rIns="91428" bIns="91428" rtlCol="0" anchor="ctr" anchorCtr="0">
            <a:normAutofit/>
          </a:bodyPr>
          <a:lstStyle/>
          <a:p>
            <a:pPr marL="0" indent="0" algn="ctr">
              <a:lnSpc>
                <a:spcPts val="3200"/>
              </a:lnSpc>
              <a:buNone/>
            </a:pPr>
            <a:r>
              <a:rPr lang="fi-FI" sz="2600" b="1" dirty="0">
                <a:latin typeface="Calibri" panose="020F0502020204030204" pitchFamily="34" charset="0"/>
                <a:cs typeface="Calibri" panose="020F0502020204030204" pitchFamily="34" charset="0"/>
              </a:rPr>
              <a:t>Mitä lupaan tehdä heti </a:t>
            </a:r>
            <a:r>
              <a:rPr lang="fi-FI" sz="2600" b="1" dirty="0" smtClean="0">
                <a:latin typeface="Calibri" panose="020F0502020204030204" pitchFamily="34" charset="0"/>
                <a:cs typeface="Calibri" panose="020F0502020204030204" pitchFamily="34" charset="0"/>
              </a:rPr>
              <a:t/>
            </a:r>
            <a:br>
              <a:rPr lang="fi-FI" sz="2600" b="1" dirty="0" smtClean="0">
                <a:latin typeface="Calibri" panose="020F0502020204030204" pitchFamily="34" charset="0"/>
                <a:cs typeface="Calibri" panose="020F0502020204030204" pitchFamily="34" charset="0"/>
              </a:rPr>
            </a:br>
            <a:r>
              <a:rPr lang="fi-FI" sz="2600" b="1" dirty="0" smtClean="0">
                <a:latin typeface="Calibri" panose="020F0502020204030204" pitchFamily="34" charset="0"/>
                <a:cs typeface="Calibri" panose="020F0502020204030204" pitchFamily="34" charset="0"/>
              </a:rPr>
              <a:t>oman </a:t>
            </a:r>
            <a:r>
              <a:rPr lang="fi-FI" sz="2600" b="1" dirty="0">
                <a:latin typeface="Calibri" panose="020F0502020204030204" pitchFamily="34" charset="0"/>
                <a:cs typeface="Calibri" panose="020F0502020204030204" pitchFamily="34" charset="0"/>
              </a:rPr>
              <a:t>digiosaamiseni suhteen?</a:t>
            </a:r>
          </a:p>
        </p:txBody>
      </p:sp>
    </p:spTree>
    <p:extLst>
      <p:ext uri="{BB962C8B-B14F-4D97-AF65-F5344CB8AC3E}">
        <p14:creationId xmlns:p14="http://schemas.microsoft.com/office/powerpoint/2010/main" val="4229759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 y="0"/>
            <a:ext cx="6858001" cy="9144000"/>
            <a:chOff x="-1" y="0"/>
            <a:chExt cx="6858001" cy="9144000"/>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 y="0"/>
              <a:ext cx="6858001" cy="9144000"/>
            </a:xfrm>
            <a:prstGeom prst="rect">
              <a:avLst/>
            </a:prstGeom>
            <a:noFill/>
            <a:ln>
              <a:noFill/>
            </a:ln>
          </p:spPr>
        </p:pic>
        <p:sp>
          <p:nvSpPr>
            <p:cNvPr id="4" name="Google Shape;222;p36"/>
            <p:cNvSpPr txBox="1">
              <a:spLocks/>
            </p:cNvSpPr>
            <p:nvPr/>
          </p:nvSpPr>
          <p:spPr>
            <a:xfrm>
              <a:off x="0" y="384182"/>
              <a:ext cx="6858000" cy="1633452"/>
            </a:xfrm>
            <a:prstGeom prst="rect">
              <a:avLst/>
            </a:prstGeom>
          </p:spPr>
          <p:txBody>
            <a:bodyPr spcFirstLastPara="1" vert="horz" wrap="square" lIns="91428" tIns="91428" rIns="91428" bIns="91428" rtlCol="0"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fi-FI" sz="2200" b="1" dirty="0" smtClean="0">
                  <a:solidFill>
                    <a:schemeClr val="bg1"/>
                  </a:solidFill>
                  <a:latin typeface="Calibri" panose="020F0502020204030204" pitchFamily="34" charset="0"/>
                  <a:cs typeface="Calibri" panose="020F0502020204030204" pitchFamily="34" charset="0"/>
                </a:rPr>
                <a:t>Mistä meidän kannattaa vielä puhua?</a:t>
              </a:r>
              <a:endParaRPr lang="fi-FI" sz="22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1200"/>
                </a:spcAft>
                <a:buNone/>
              </a:pPr>
              <a:r>
                <a:rPr lang="fi-FI" b="1" dirty="0" smtClean="0">
                  <a:solidFill>
                    <a:schemeClr val="bg1"/>
                  </a:solidFill>
                  <a:latin typeface="Calibri" panose="020F0502020204030204" pitchFamily="34" charset="0"/>
                  <a:cs typeface="Calibri" panose="020F0502020204030204" pitchFamily="34" charset="0"/>
                </a:rPr>
                <a:t>Lisää oma kysymys</a:t>
              </a:r>
              <a:endParaRPr lang="fi-FI" b="1" i="1" dirty="0">
                <a:solidFill>
                  <a:schemeClr val="bg1"/>
                </a:solidFill>
                <a:latin typeface="Calibri" panose="020F0502020204030204" pitchFamily="34" charset="0"/>
                <a:cs typeface="Calibri" panose="020F0502020204030204" pitchFamily="34" charset="0"/>
              </a:endParaRPr>
            </a:p>
          </p:txBody>
        </p:sp>
        <p:sp>
          <p:nvSpPr>
            <p:cNvPr id="5" name="Otsikko 1"/>
            <p:cNvSpPr txBox="1">
              <a:spLocks/>
            </p:cNvSpPr>
            <p:nvPr/>
          </p:nvSpPr>
          <p:spPr>
            <a:xfrm>
              <a:off x="1360958" y="8885653"/>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48EAB"/>
                  </a:solidFill>
                </a:rPr>
                <a:t>#digivalmennuskortit, VM, 2021</a:t>
              </a:r>
            </a:p>
          </p:txBody>
        </p:sp>
      </p:grpSp>
    </p:spTree>
    <p:extLst>
      <p:ext uri="{BB962C8B-B14F-4D97-AF65-F5344CB8AC3E}">
        <p14:creationId xmlns:p14="http://schemas.microsoft.com/office/powerpoint/2010/main" val="282640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6" name="Google Shape;222;p36"/>
            <p:cNvSpPr txBox="1">
              <a:spLocks/>
            </p:cNvSpPr>
            <p:nvPr/>
          </p:nvSpPr>
          <p:spPr>
            <a:xfrm>
              <a:off x="0" y="384182"/>
              <a:ext cx="6858000" cy="1633452"/>
            </a:xfrm>
            <a:prstGeom prst="rect">
              <a:avLst/>
            </a:prstGeom>
          </p:spPr>
          <p:txBody>
            <a:bodyPr spcFirstLastPara="1" vert="horz" wrap="square" lIns="91428" tIns="91428" rIns="91428" bIns="91428" rtlCol="0"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fi-FI" sz="2200" b="1" dirty="0" smtClean="0">
                  <a:solidFill>
                    <a:schemeClr val="bg1"/>
                  </a:solidFill>
                  <a:latin typeface="Calibri" panose="020F0502020204030204" pitchFamily="34" charset="0"/>
                  <a:cs typeface="Calibri" panose="020F0502020204030204" pitchFamily="34" charset="0"/>
                </a:rPr>
                <a:t>Mistä meidän kannattaa vielä puhua?</a:t>
              </a:r>
              <a:endParaRPr lang="fi-FI" sz="22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1200"/>
                </a:spcAft>
                <a:buNone/>
              </a:pPr>
              <a:r>
                <a:rPr lang="fi-FI" b="1" dirty="0" smtClean="0">
                  <a:solidFill>
                    <a:schemeClr val="bg1"/>
                  </a:solidFill>
                  <a:latin typeface="Calibri" panose="020F0502020204030204" pitchFamily="34" charset="0"/>
                  <a:cs typeface="Calibri" panose="020F0502020204030204" pitchFamily="34" charset="0"/>
                </a:rPr>
                <a:t>Lisää oma kysymys</a:t>
              </a:r>
              <a:endParaRPr lang="fi-FI" b="1" i="1" dirty="0">
                <a:solidFill>
                  <a:schemeClr val="bg1"/>
                </a:solidFill>
                <a:latin typeface="Calibri" panose="020F0502020204030204" pitchFamily="34" charset="0"/>
                <a:cs typeface="Calibri" panose="020F0502020204030204" pitchFamily="34" charset="0"/>
              </a:endParaRPr>
            </a:p>
          </p:txBody>
        </p:sp>
        <p:sp>
          <p:nvSpPr>
            <p:cNvPr id="7" name="Otsikko 1"/>
            <p:cNvSpPr txBox="1">
              <a:spLocks/>
            </p:cNvSpPr>
            <p:nvPr/>
          </p:nvSpPr>
          <p:spPr>
            <a:xfrm>
              <a:off x="1456379" y="8919436"/>
              <a:ext cx="1895263" cy="179035"/>
            </a:xfrm>
            <a:prstGeom prst="rect">
              <a:avLst/>
            </a:prstGeom>
            <a:solidFill>
              <a:srgbClr val="12505D">
                <a:alpha val="45098"/>
              </a:srgbClr>
            </a:solidFill>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48EAB"/>
                  </a:solidFill>
                </a:rPr>
                <a:t>#digivalmennuskortit, VM, 2021</a:t>
              </a:r>
            </a:p>
          </p:txBody>
        </p:sp>
      </p:grpSp>
    </p:spTree>
    <p:extLst>
      <p:ext uri="{BB962C8B-B14F-4D97-AF65-F5344CB8AC3E}">
        <p14:creationId xmlns:p14="http://schemas.microsoft.com/office/powerpoint/2010/main" val="323136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yhmä 2"/>
          <p:cNvGrpSpPr/>
          <p:nvPr/>
        </p:nvGrpSpPr>
        <p:grpSpPr>
          <a:xfrm>
            <a:off x="0" y="-6333"/>
            <a:ext cx="6858000" cy="9150332"/>
            <a:chOff x="0" y="-6333"/>
            <a:chExt cx="6858000" cy="9150332"/>
          </a:xfrm>
        </p:grpSpPr>
        <p:pic>
          <p:nvPicPr>
            <p:cNvPr id="24" name="Kuva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3"/>
              <a:ext cx="6858000" cy="9150332"/>
            </a:xfrm>
            <a:prstGeom prst="rect">
              <a:avLst/>
            </a:prstGeom>
          </p:spPr>
        </p:pic>
        <p:grpSp>
          <p:nvGrpSpPr>
            <p:cNvPr id="2" name="Ryhmä 1"/>
            <p:cNvGrpSpPr/>
            <p:nvPr/>
          </p:nvGrpSpPr>
          <p:grpSpPr>
            <a:xfrm>
              <a:off x="1916263" y="2561726"/>
              <a:ext cx="3357122" cy="2958862"/>
              <a:chOff x="1916263" y="2561726"/>
              <a:chExt cx="3357122" cy="2958862"/>
            </a:xfrm>
          </p:grpSpPr>
          <p:sp>
            <p:nvSpPr>
              <p:cNvPr id="25" name="Google Shape;88;p18"/>
              <p:cNvSpPr txBox="1">
                <a:spLocks/>
              </p:cNvSpPr>
              <p:nvPr/>
            </p:nvSpPr>
            <p:spPr>
              <a:xfrm rot="193595">
                <a:off x="2553444" y="4612671"/>
                <a:ext cx="1566393" cy="907917"/>
              </a:xfrm>
              <a:prstGeom prst="rect">
                <a:avLst/>
              </a:prstGeom>
              <a:noFill/>
              <a:ln>
                <a:noFill/>
              </a:ln>
              <a:effectLst>
                <a:softEdge rad="31750"/>
              </a:effectLst>
            </p:spPr>
            <p:txBody>
              <a:bodyPr spcFirstLastPara="1" vert="horz" wrap="square" lIns="91428" tIns="91428" rIns="91428" bIns="91428" rtlCol="0" anchor="ctr" anchorCtr="0">
                <a:sp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53">
                  <a:lnSpc>
                    <a:spcPct val="100000"/>
                  </a:lnSpc>
                  <a:spcBef>
                    <a:spcPts val="601"/>
                  </a:spcBef>
                  <a:buClr>
                    <a:srgbClr val="000000"/>
                  </a:buClr>
                  <a:buNone/>
                </a:pPr>
                <a:r>
                  <a:rPr lang="fi-FI" sz="1400" b="1" dirty="0">
                    <a:solidFill>
                      <a:schemeClr val="bg1"/>
                    </a:solidFill>
                  </a:rPr>
                  <a:t>Oppiminen tuottaa </a:t>
                </a:r>
                <a:br>
                  <a:rPr lang="fi-FI" sz="1400" b="1" dirty="0">
                    <a:solidFill>
                      <a:schemeClr val="bg1"/>
                    </a:solidFill>
                  </a:rPr>
                </a:br>
                <a:r>
                  <a:rPr lang="fi-FI" sz="1400" b="1" dirty="0">
                    <a:solidFill>
                      <a:schemeClr val="bg1"/>
                    </a:solidFill>
                  </a:rPr>
                  <a:t>muutoksen.</a:t>
                </a:r>
                <a:endParaRPr lang="fi-FI" sz="1050" b="1" dirty="0">
                  <a:solidFill>
                    <a:schemeClr val="bg1"/>
                  </a:solidFill>
                </a:endParaRPr>
              </a:p>
            </p:txBody>
          </p:sp>
          <p:sp>
            <p:nvSpPr>
              <p:cNvPr id="30" name="Google Shape;88;p18"/>
              <p:cNvSpPr txBox="1">
                <a:spLocks/>
              </p:cNvSpPr>
              <p:nvPr/>
            </p:nvSpPr>
            <p:spPr>
              <a:xfrm rot="156994">
                <a:off x="1916263" y="2561726"/>
                <a:ext cx="3357122" cy="1000250"/>
              </a:xfrm>
              <a:prstGeom prst="rect">
                <a:avLst/>
              </a:prstGeom>
              <a:noFill/>
              <a:ln>
                <a:noFill/>
              </a:ln>
              <a:effectLst>
                <a:softEdge rad="63500"/>
              </a:effectLst>
            </p:spPr>
            <p:txBody>
              <a:bodyPr spcFirstLastPara="1" vert="horz" wrap="square" lIns="91428" tIns="91428" rIns="91428" bIns="91428" rtlCol="0" anchor="ctr" anchorCtr="0">
                <a:sp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53">
                  <a:lnSpc>
                    <a:spcPct val="100000"/>
                  </a:lnSpc>
                  <a:spcBef>
                    <a:spcPts val="601"/>
                  </a:spcBef>
                  <a:buClr>
                    <a:srgbClr val="000000"/>
                  </a:buClr>
                  <a:buNone/>
                </a:pPr>
                <a:r>
                  <a:rPr lang="fi-FI" sz="2400" b="1" dirty="0"/>
                  <a:t>Mitä digitalisaatio tarkoittaa?</a:t>
                </a:r>
                <a:endParaRPr lang="fi-FI" sz="2000" b="1" dirty="0"/>
              </a:p>
            </p:txBody>
          </p:sp>
        </p:grpSp>
      </p:grpSp>
    </p:spTree>
    <p:extLst>
      <p:ext uri="{BB962C8B-B14F-4D97-AF65-F5344CB8AC3E}">
        <p14:creationId xmlns:p14="http://schemas.microsoft.com/office/powerpoint/2010/main" val="35224425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4"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7" name="Google Shape;222;p36"/>
            <p:cNvSpPr txBox="1">
              <a:spLocks/>
            </p:cNvSpPr>
            <p:nvPr/>
          </p:nvSpPr>
          <p:spPr>
            <a:xfrm>
              <a:off x="0" y="384182"/>
              <a:ext cx="6858000" cy="1633452"/>
            </a:xfrm>
            <a:prstGeom prst="rect">
              <a:avLst/>
            </a:prstGeom>
          </p:spPr>
          <p:txBody>
            <a:bodyPr spcFirstLastPara="1" vert="horz" wrap="square" lIns="91428" tIns="91428" rIns="91428" bIns="91428" rtlCol="0"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fi-FI" sz="2200" b="1" dirty="0" smtClean="0">
                  <a:solidFill>
                    <a:schemeClr val="bg1"/>
                  </a:solidFill>
                  <a:latin typeface="Calibri" panose="020F0502020204030204" pitchFamily="34" charset="0"/>
                  <a:cs typeface="Calibri" panose="020F0502020204030204" pitchFamily="34" charset="0"/>
                </a:rPr>
                <a:t>Mistä meidän kannattaa vielä puhua?</a:t>
              </a:r>
              <a:endParaRPr lang="fi-FI" sz="22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1200"/>
                </a:spcAft>
                <a:buNone/>
              </a:pPr>
              <a:r>
                <a:rPr lang="fi-FI" b="1" dirty="0" smtClean="0">
                  <a:solidFill>
                    <a:schemeClr val="bg1"/>
                  </a:solidFill>
                  <a:latin typeface="Calibri" panose="020F0502020204030204" pitchFamily="34" charset="0"/>
                  <a:cs typeface="Calibri" panose="020F0502020204030204" pitchFamily="34" charset="0"/>
                </a:rPr>
                <a:t>Lisää oma kysymys</a:t>
              </a:r>
              <a:endParaRPr lang="fi-FI" b="1" i="1" dirty="0">
                <a:solidFill>
                  <a:schemeClr val="bg1"/>
                </a:solidFill>
                <a:latin typeface="Calibri" panose="020F0502020204030204" pitchFamily="34" charset="0"/>
                <a:cs typeface="Calibri" panose="020F0502020204030204" pitchFamily="34" charset="0"/>
              </a:endParaRPr>
            </a:p>
          </p:txBody>
        </p:sp>
        <p:sp>
          <p:nvSpPr>
            <p:cNvPr id="5" name="Otsikko 1"/>
            <p:cNvSpPr txBox="1">
              <a:spLocks/>
            </p:cNvSpPr>
            <p:nvPr/>
          </p:nvSpPr>
          <p:spPr>
            <a:xfrm>
              <a:off x="78995" y="8919436"/>
              <a:ext cx="1895263" cy="179035"/>
            </a:xfrm>
            <a:prstGeom prst="rect">
              <a:avLst/>
            </a:prstGeom>
            <a:solidFill>
              <a:srgbClr val="193D53">
                <a:alpha val="49020"/>
              </a:srgbClr>
            </a:solidFill>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48EAB"/>
                  </a:solidFill>
                </a:rPr>
                <a:t>#digivalmennuskortit, VM, 2021</a:t>
              </a:r>
            </a:p>
          </p:txBody>
        </p:sp>
      </p:grpSp>
    </p:spTree>
    <p:extLst>
      <p:ext uri="{BB962C8B-B14F-4D97-AF65-F5344CB8AC3E}">
        <p14:creationId xmlns:p14="http://schemas.microsoft.com/office/powerpoint/2010/main" val="2831683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8736"/>
            <a:ext cx="6858000" cy="9166710"/>
            <a:chOff x="0" y="-8736"/>
            <a:chExt cx="6858000" cy="9166710"/>
          </a:xfrm>
        </p:grpSpPr>
        <p:pic>
          <p:nvPicPr>
            <p:cNvPr id="5" name="Picture 2" descr="https://uc667080642390007497a7db4e5b.previews.dropboxusercontent.com/p/thumb/ABPnsG5w31K7BTNmdwQGLNVxfXoILP4XZh3zlccTb9SDQcWXuYNAFDdcssK_QEdeTyvKqdlTMoyfIPLA44GCfZ6takFmgd6pKLtdVRsRw6Q5U9z9psiu9iHjH2_-qAxzMwSqkwr3AbuxVEg8AsnRYru4ZjDuFlLrrKgr9L98nlzP9l6g_PjZGfu3j1_l9vLt8HcgrK5gy4Fpa_67YgDGBOCe8kRnMnx2TtF6e0GM3oXI0vEkYYnrvuyv3VT6PtZdaiohewl0Ncoincj6eF3G1BzWBx3mI_vGSbCtU6RjUs3Vd-CJ65jjqg4HRRJaQCvG6BwTcK0BW6BP8d84jgq1kP46qA_Hd_ct31b8-WbKaT8FjAO7R7CZquXz-DngBCrUJmnaD7K4JHg1jXeShan3DFpQ2HUXNC718kpfv2n2JxRjzw/p.jpeg?fv_content=true&amp;size_mod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736"/>
              <a:ext cx="6858000" cy="916671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2;p36"/>
            <p:cNvSpPr txBox="1">
              <a:spLocks/>
            </p:cNvSpPr>
            <p:nvPr/>
          </p:nvSpPr>
          <p:spPr>
            <a:xfrm>
              <a:off x="0" y="384182"/>
              <a:ext cx="6858000" cy="1633452"/>
            </a:xfrm>
            <a:prstGeom prst="rect">
              <a:avLst/>
            </a:prstGeom>
          </p:spPr>
          <p:txBody>
            <a:bodyPr spcFirstLastPara="1" vert="horz" wrap="square" lIns="91428" tIns="91428" rIns="91428" bIns="91428" rtlCol="0"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fi-FI" sz="2200" b="1" dirty="0" smtClean="0">
                  <a:solidFill>
                    <a:schemeClr val="bg1"/>
                  </a:solidFill>
                  <a:latin typeface="Calibri" panose="020F0502020204030204" pitchFamily="34" charset="0"/>
                  <a:cs typeface="Calibri" panose="020F0502020204030204" pitchFamily="34" charset="0"/>
                </a:rPr>
                <a:t>Mistä meidän kannattaa vielä puhua?</a:t>
              </a:r>
              <a:endParaRPr lang="fi-FI" sz="22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1200"/>
                </a:spcAft>
                <a:buNone/>
              </a:pPr>
              <a:r>
                <a:rPr lang="fi-FI" b="1" dirty="0" smtClean="0">
                  <a:solidFill>
                    <a:schemeClr val="bg1"/>
                  </a:solidFill>
                  <a:latin typeface="Calibri" panose="020F0502020204030204" pitchFamily="34" charset="0"/>
                  <a:cs typeface="Calibri" panose="020F0502020204030204" pitchFamily="34" charset="0"/>
                </a:rPr>
                <a:t>Lisää oma kysymys</a:t>
              </a:r>
              <a:endParaRPr lang="fi-FI" b="1" i="1" dirty="0">
                <a:solidFill>
                  <a:schemeClr val="bg1"/>
                </a:solidFill>
                <a:latin typeface="Calibri" panose="020F0502020204030204" pitchFamily="34" charset="0"/>
                <a:cs typeface="Calibri" panose="020F0502020204030204" pitchFamily="34" charset="0"/>
              </a:endParaRPr>
            </a:p>
          </p:txBody>
        </p:sp>
        <p:sp>
          <p:nvSpPr>
            <p:cNvPr id="6" name="Otsikko 1"/>
            <p:cNvSpPr txBox="1">
              <a:spLocks/>
            </p:cNvSpPr>
            <p:nvPr/>
          </p:nvSpPr>
          <p:spPr>
            <a:xfrm>
              <a:off x="113713" y="8919436"/>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48EAB"/>
                  </a:solidFill>
                </a:rPr>
                <a:t>#digivalmennuskortit, VM, 2021</a:t>
              </a:r>
            </a:p>
          </p:txBody>
        </p:sp>
      </p:grpSp>
    </p:spTree>
    <p:extLst>
      <p:ext uri="{BB962C8B-B14F-4D97-AF65-F5344CB8AC3E}">
        <p14:creationId xmlns:p14="http://schemas.microsoft.com/office/powerpoint/2010/main" val="19927782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1"/>
            <a:chOff x="0" y="0"/>
            <a:chExt cx="6858000" cy="9144001"/>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 y="0"/>
              <a:ext cx="6857999" cy="9144001"/>
            </a:xfrm>
            <a:prstGeom prst="rect">
              <a:avLst/>
            </a:prstGeom>
            <a:noFill/>
            <a:ln>
              <a:noFill/>
            </a:ln>
          </p:spPr>
        </p:pic>
        <p:sp>
          <p:nvSpPr>
            <p:cNvPr id="5" name="Google Shape;222;p36"/>
            <p:cNvSpPr txBox="1">
              <a:spLocks/>
            </p:cNvSpPr>
            <p:nvPr/>
          </p:nvSpPr>
          <p:spPr>
            <a:xfrm>
              <a:off x="0" y="384182"/>
              <a:ext cx="6858000" cy="1633452"/>
            </a:xfrm>
            <a:prstGeom prst="rect">
              <a:avLst/>
            </a:prstGeom>
          </p:spPr>
          <p:txBody>
            <a:bodyPr spcFirstLastPara="1" vert="horz" wrap="square" lIns="91428" tIns="91428" rIns="91428" bIns="91428" rtlCol="0"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fi-FI" sz="2200" b="1" dirty="0" smtClean="0">
                  <a:latin typeface="Calibri" panose="020F0502020204030204" pitchFamily="34" charset="0"/>
                  <a:cs typeface="Calibri" panose="020F0502020204030204" pitchFamily="34" charset="0"/>
                </a:rPr>
                <a:t>Mistä meidän kannattaa vielä puhua?</a:t>
              </a:r>
              <a:endParaRPr lang="fi-FI" sz="2200" b="1" dirty="0">
                <a:latin typeface="Calibri" panose="020F0502020204030204" pitchFamily="34" charset="0"/>
                <a:cs typeface="Calibri" panose="020F0502020204030204" pitchFamily="34" charset="0"/>
              </a:endParaRPr>
            </a:p>
            <a:p>
              <a:pPr marL="0" indent="0" algn="ctr">
                <a:spcBef>
                  <a:spcPts val="0"/>
                </a:spcBef>
                <a:spcAft>
                  <a:spcPts val="1200"/>
                </a:spcAft>
                <a:buNone/>
              </a:pPr>
              <a:r>
                <a:rPr lang="fi-FI" b="1" dirty="0" smtClean="0">
                  <a:latin typeface="Calibri" panose="020F0502020204030204" pitchFamily="34" charset="0"/>
                  <a:cs typeface="Calibri" panose="020F0502020204030204" pitchFamily="34" charset="0"/>
                </a:rPr>
                <a:t>Lisää oma kysymys</a:t>
              </a:r>
              <a:endParaRPr lang="fi-FI" b="1" i="1" dirty="0">
                <a:latin typeface="Calibri" panose="020F0502020204030204" pitchFamily="34" charset="0"/>
                <a:cs typeface="Calibri" panose="020F0502020204030204" pitchFamily="34" charset="0"/>
              </a:endParaRPr>
            </a:p>
          </p:txBody>
        </p:sp>
        <p:sp>
          <p:nvSpPr>
            <p:cNvPr id="6" name="Otsikko 1"/>
            <p:cNvSpPr txBox="1">
              <a:spLocks/>
            </p:cNvSpPr>
            <p:nvPr/>
          </p:nvSpPr>
          <p:spPr>
            <a:xfrm>
              <a:off x="67417" y="8919436"/>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48EAB"/>
                  </a:solidFill>
                </a:rPr>
                <a:t>#digivalmennuskortit, VM, 2021</a:t>
              </a:r>
            </a:p>
          </p:txBody>
        </p:sp>
      </p:grpSp>
    </p:spTree>
    <p:extLst>
      <p:ext uri="{BB962C8B-B14F-4D97-AF65-F5344CB8AC3E}">
        <p14:creationId xmlns:p14="http://schemas.microsoft.com/office/powerpoint/2010/main" val="20757131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21" name="Google Shape;87;p18"/>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4" name="Google Shape;222;p36"/>
            <p:cNvSpPr txBox="1">
              <a:spLocks/>
            </p:cNvSpPr>
            <p:nvPr/>
          </p:nvSpPr>
          <p:spPr>
            <a:xfrm>
              <a:off x="0" y="384182"/>
              <a:ext cx="6858000" cy="1633452"/>
            </a:xfrm>
            <a:prstGeom prst="rect">
              <a:avLst/>
            </a:prstGeom>
          </p:spPr>
          <p:txBody>
            <a:bodyPr spcFirstLastPara="1" vert="horz" wrap="square" lIns="91428" tIns="91428" rIns="91428" bIns="91428" rtlCol="0"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fi-FI" sz="2200" b="1" dirty="0" smtClean="0">
                  <a:solidFill>
                    <a:schemeClr val="bg1"/>
                  </a:solidFill>
                  <a:latin typeface="Calibri" panose="020F0502020204030204" pitchFamily="34" charset="0"/>
                  <a:cs typeface="Calibri" panose="020F0502020204030204" pitchFamily="34" charset="0"/>
                </a:rPr>
                <a:t>Mistä meidän kannattaa vielä puhua?</a:t>
              </a:r>
              <a:endParaRPr lang="fi-FI" sz="22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1200"/>
                </a:spcAft>
                <a:buNone/>
              </a:pPr>
              <a:r>
                <a:rPr lang="fi-FI" b="1" dirty="0" smtClean="0">
                  <a:solidFill>
                    <a:schemeClr val="bg1"/>
                  </a:solidFill>
                  <a:latin typeface="Calibri" panose="020F0502020204030204" pitchFamily="34" charset="0"/>
                  <a:cs typeface="Calibri" panose="020F0502020204030204" pitchFamily="34" charset="0"/>
                </a:rPr>
                <a:t>Lisää oma kysymys</a:t>
              </a:r>
              <a:endParaRPr lang="fi-FI" b="1" i="1" dirty="0">
                <a:solidFill>
                  <a:schemeClr val="bg1"/>
                </a:solidFill>
                <a:latin typeface="Calibri" panose="020F0502020204030204" pitchFamily="34" charset="0"/>
                <a:cs typeface="Calibri" panose="020F0502020204030204" pitchFamily="34" charset="0"/>
              </a:endParaRPr>
            </a:p>
          </p:txBody>
        </p:sp>
        <p:sp>
          <p:nvSpPr>
            <p:cNvPr id="5" name="Otsikko 1"/>
            <p:cNvSpPr txBox="1">
              <a:spLocks/>
            </p:cNvSpPr>
            <p:nvPr/>
          </p:nvSpPr>
          <p:spPr>
            <a:xfrm>
              <a:off x="78995" y="8919436"/>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48EAB"/>
                  </a:solidFill>
                </a:rPr>
                <a:t>#digivalmennuskortit, VM, 2021</a:t>
              </a:r>
            </a:p>
          </p:txBody>
        </p:sp>
      </p:grpSp>
    </p:spTree>
    <p:extLst>
      <p:ext uri="{BB962C8B-B14F-4D97-AF65-F5344CB8AC3E}">
        <p14:creationId xmlns:p14="http://schemas.microsoft.com/office/powerpoint/2010/main" val="17205553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0"/>
            <a:ext cx="6858000" cy="9144000"/>
            <a:chOff x="0" y="0"/>
            <a:chExt cx="6858000" cy="9144000"/>
          </a:xfrm>
        </p:grpSpPr>
        <p:pic>
          <p:nvPicPr>
            <p:cNvPr id="21" name="Google Shape;87;p1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a:noFill/>
            <a:ln>
              <a:noFill/>
            </a:ln>
          </p:spPr>
        </p:pic>
        <p:sp>
          <p:nvSpPr>
            <p:cNvPr id="4" name="Google Shape;222;p36"/>
            <p:cNvSpPr txBox="1">
              <a:spLocks/>
            </p:cNvSpPr>
            <p:nvPr/>
          </p:nvSpPr>
          <p:spPr>
            <a:xfrm>
              <a:off x="0" y="7294276"/>
              <a:ext cx="6858000" cy="1633452"/>
            </a:xfrm>
            <a:prstGeom prst="rect">
              <a:avLst/>
            </a:prstGeom>
          </p:spPr>
          <p:txBody>
            <a:bodyPr spcFirstLastPara="1" vert="horz" wrap="square" lIns="91428" tIns="91428" rIns="91428" bIns="91428" rtlCol="0" anchor="ctr" anchorCtr="0">
              <a:normAutofit/>
            </a:bodyPr>
            <a:lstStyle>
              <a:lvl1pPr marL="360363" indent="-360363" algn="l" defTabSz="914400" rtl="0" eaLnBrk="1" latinLnBrk="0" hangingPunct="1">
                <a:lnSpc>
                  <a:spcPct val="90000"/>
                </a:lnSpc>
                <a:spcBef>
                  <a:spcPts val="12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5600" algn="l" defTabSz="914400" rtl="0" eaLnBrk="1" latinLnBrk="0" hangingPunct="1">
                <a:lnSpc>
                  <a:spcPct val="90000"/>
                </a:lnSpc>
                <a:spcBef>
                  <a:spcPts val="1200"/>
                </a:spcBef>
                <a:buClr>
                  <a:schemeClr val="tx2"/>
                </a:buClr>
                <a:buFont typeface="Arial" panose="020B0604020202020204" pitchFamily="34" charset="0"/>
                <a:buChar char="•"/>
                <a:defRPr sz="2200" kern="1200">
                  <a:solidFill>
                    <a:schemeClr val="tx1"/>
                  </a:solidFill>
                  <a:latin typeface="+mn-lt"/>
                  <a:ea typeface="+mn-ea"/>
                  <a:cs typeface="+mn-cs"/>
                </a:defRPr>
              </a:lvl2pPr>
              <a:lvl3pPr marL="1076325" indent="-360363" algn="l" defTabSz="914400" rtl="0" eaLnBrk="1" latinLnBrk="0" hangingPunct="1">
                <a:lnSpc>
                  <a:spcPct val="90000"/>
                </a:lnSpc>
                <a:spcBef>
                  <a:spcPts val="1200"/>
                </a:spcBef>
                <a:buClr>
                  <a:schemeClr val="tx2"/>
                </a:buClr>
                <a:buFont typeface="Arial" panose="020B0604020202020204" pitchFamily="34" charset="0"/>
                <a:buChar char="‒"/>
                <a:defRPr sz="1900" kern="1200">
                  <a:solidFill>
                    <a:schemeClr val="tx1"/>
                  </a:solidFill>
                  <a:latin typeface="+mn-lt"/>
                  <a:ea typeface="+mn-ea"/>
                  <a:cs typeface="+mn-cs"/>
                </a:defRPr>
              </a:lvl3pPr>
              <a:lvl4pPr marL="1438275" indent="-36195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4pPr>
              <a:lvl5pPr marL="1793875" indent="-355600" algn="l" defTabSz="914400" rtl="0" eaLnBrk="1" latinLnBrk="0" hangingPunct="1">
                <a:lnSpc>
                  <a:spcPct val="90000"/>
                </a:lnSpc>
                <a:spcBef>
                  <a:spcPts val="500"/>
                </a:spcBef>
                <a:buClr>
                  <a:schemeClr val="tx2"/>
                </a:buClr>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fi-FI" sz="2200" b="1" dirty="0" smtClean="0">
                  <a:solidFill>
                    <a:schemeClr val="bg1"/>
                  </a:solidFill>
                  <a:latin typeface="Calibri" panose="020F0502020204030204" pitchFamily="34" charset="0"/>
                  <a:cs typeface="Calibri" panose="020F0502020204030204" pitchFamily="34" charset="0"/>
                </a:rPr>
                <a:t>#digivalmennuskortit</a:t>
              </a:r>
              <a:endParaRPr lang="fi-FI" sz="2200" b="1" dirty="0">
                <a:solidFill>
                  <a:schemeClr val="bg1"/>
                </a:solidFill>
                <a:latin typeface="Calibri" panose="020F0502020204030204" pitchFamily="34" charset="0"/>
                <a:cs typeface="Calibri" panose="020F0502020204030204" pitchFamily="34" charset="0"/>
              </a:endParaRPr>
            </a:p>
            <a:p>
              <a:pPr marL="0" indent="0" algn="ctr">
                <a:spcBef>
                  <a:spcPts val="0"/>
                </a:spcBef>
                <a:spcAft>
                  <a:spcPts val="1200"/>
                </a:spcAft>
                <a:buNone/>
              </a:pPr>
              <a:r>
                <a:rPr lang="fi-FI" b="1" dirty="0" smtClean="0">
                  <a:solidFill>
                    <a:schemeClr val="bg1"/>
                  </a:solidFill>
                  <a:latin typeface="Calibri" panose="020F0502020204030204" pitchFamily="34" charset="0"/>
                  <a:cs typeface="Calibri" panose="020F0502020204030204" pitchFamily="34" charset="0"/>
                </a:rPr>
                <a:t>Kiitos!</a:t>
              </a:r>
              <a:endParaRPr lang="fi-FI" b="1" i="1" dirty="0">
                <a:solidFill>
                  <a:schemeClr val="bg1"/>
                </a:solidFill>
                <a:latin typeface="Calibri" panose="020F0502020204030204" pitchFamily="34" charset="0"/>
                <a:cs typeface="Calibri" panose="020F0502020204030204" pitchFamily="34" charset="0"/>
              </a:endParaRPr>
            </a:p>
          </p:txBody>
        </p:sp>
        <p:sp>
          <p:nvSpPr>
            <p:cNvPr id="5" name="Otsikko 1"/>
            <p:cNvSpPr txBox="1">
              <a:spLocks/>
            </p:cNvSpPr>
            <p:nvPr/>
          </p:nvSpPr>
          <p:spPr>
            <a:xfrm>
              <a:off x="78995" y="8919436"/>
              <a:ext cx="1895263" cy="179035"/>
            </a:xfrm>
            <a:prstGeom prst="rect">
              <a:avLst/>
            </a:prstGeom>
          </p:spPr>
          <p:txBody>
            <a:bodyPr vert="horz" lIns="0" tIns="0" rIns="0" bIns="0" rtlCol="0" anchor="ctr">
              <a:no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100" b="0" dirty="0">
                  <a:solidFill>
                    <a:srgbClr val="148EAB"/>
                  </a:solidFill>
                </a:rPr>
                <a:t>#digivalmennuskortit, VM, 2021</a:t>
              </a:r>
            </a:p>
          </p:txBody>
        </p:sp>
      </p:grpSp>
    </p:spTree>
    <p:extLst>
      <p:ext uri="{BB962C8B-B14F-4D97-AF65-F5344CB8AC3E}">
        <p14:creationId xmlns:p14="http://schemas.microsoft.com/office/powerpoint/2010/main" val="1948761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5" cy="9144000"/>
            <a:chOff x="0" y="1"/>
            <a:chExt cx="6858005" cy="9144000"/>
          </a:xfrm>
        </p:grpSpPr>
        <p:sp>
          <p:nvSpPr>
            <p:cNvPr id="14" name="Pyöristetty suorakulmio 13"/>
            <p:cNvSpPr/>
            <p:nvPr/>
          </p:nvSpPr>
          <p:spPr>
            <a:xfrm>
              <a:off x="0" y="1"/>
              <a:ext cx="6858005" cy="9144000"/>
            </a:xfrm>
            <a:prstGeom prst="roundRect">
              <a:avLst>
                <a:gd name="adj" fmla="val 1065"/>
              </a:avLst>
            </a:prstGeom>
            <a:solidFill>
              <a:schemeClr val="bg1"/>
            </a:solidFill>
            <a:ln w="57150">
              <a:solidFill>
                <a:srgbClr val="155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p>
          </p:txBody>
        </p:sp>
        <p:sp>
          <p:nvSpPr>
            <p:cNvPr id="9" name="Otsikko 1"/>
            <p:cNvSpPr txBox="1">
              <a:spLocks/>
            </p:cNvSpPr>
            <p:nvPr/>
          </p:nvSpPr>
          <p:spPr>
            <a:xfrm>
              <a:off x="418805" y="8255422"/>
              <a:ext cx="5960500" cy="811013"/>
            </a:xfrm>
            <a:prstGeom prst="rect">
              <a:avLst/>
            </a:prstGeom>
          </p:spPr>
          <p:txBody>
            <a:bodyPr vert="horz" lIns="0" tIns="0" rIns="0" bIns="0" rtlCol="0" anchor="ctr">
              <a:normAutofit/>
            </a:bodyPr>
            <a:lst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a:lstStyle>
            <a:p>
              <a:r>
                <a:rPr lang="fi-FI" sz="1600" b="0" dirty="0">
                  <a:solidFill>
                    <a:schemeClr val="tx2">
                      <a:lumMod val="50000"/>
                    </a:schemeClr>
                  </a:solidFill>
                  <a:latin typeface="Calibri" panose="020F0502020204030204" pitchFamily="34" charset="0"/>
                  <a:cs typeface="Calibri" panose="020F0502020204030204" pitchFamily="34" charset="0"/>
                </a:rPr>
                <a:t>Lähteet: </a:t>
              </a:r>
              <a:br>
                <a:rPr lang="fi-FI" sz="1600" b="0" dirty="0">
                  <a:solidFill>
                    <a:schemeClr val="tx2">
                      <a:lumMod val="50000"/>
                    </a:schemeClr>
                  </a:solidFill>
                  <a:latin typeface="Calibri" panose="020F0502020204030204" pitchFamily="34" charset="0"/>
                  <a:cs typeface="Calibri" panose="020F0502020204030204" pitchFamily="34" charset="0"/>
                </a:rPr>
              </a:br>
              <a:r>
                <a:rPr lang="fi-FI" sz="1600" b="0" dirty="0">
                  <a:solidFill>
                    <a:schemeClr val="tx2">
                      <a:lumMod val="50000"/>
                    </a:schemeClr>
                  </a:solidFill>
                  <a:latin typeface="Calibri" panose="020F0502020204030204" pitchFamily="34" charset="0"/>
                  <a:cs typeface="Calibri" panose="020F0502020204030204" pitchFamily="34" charset="0"/>
                </a:rPr>
                <a:t>Tieto ja tietopolitiikka digitalisaation ytimessä (JulkICT, VM) </a:t>
              </a:r>
              <a:br>
                <a:rPr lang="fi-FI" sz="1600" b="0" dirty="0">
                  <a:solidFill>
                    <a:schemeClr val="tx2">
                      <a:lumMod val="50000"/>
                    </a:schemeClr>
                  </a:solidFill>
                  <a:latin typeface="Calibri" panose="020F0502020204030204" pitchFamily="34" charset="0"/>
                  <a:cs typeface="Calibri" panose="020F0502020204030204" pitchFamily="34" charset="0"/>
                </a:rPr>
              </a:br>
              <a:r>
                <a:rPr lang="fi-FI" sz="1600" b="0" dirty="0">
                  <a:solidFill>
                    <a:schemeClr val="tx2">
                      <a:lumMod val="50000"/>
                    </a:schemeClr>
                  </a:solidFill>
                  <a:latin typeface="Calibri" panose="020F0502020204030204" pitchFamily="34" charset="0"/>
                  <a:cs typeface="Calibri" panose="020F0502020204030204" pitchFamily="34" charset="0"/>
                </a:rPr>
                <a:t>Digi </a:t>
              </a:r>
              <a:r>
                <a:rPr lang="fi-FI" sz="1600" b="0" dirty="0" err="1">
                  <a:solidFill>
                    <a:schemeClr val="tx2">
                      <a:lumMod val="50000"/>
                    </a:schemeClr>
                  </a:solidFill>
                  <a:latin typeface="Calibri" panose="020F0502020204030204" pitchFamily="34" charset="0"/>
                  <a:cs typeface="Calibri" panose="020F0502020204030204" pitchFamily="34" charset="0"/>
                </a:rPr>
                <a:t>digi</a:t>
              </a:r>
              <a:r>
                <a:rPr lang="fi-FI" sz="1600" b="0" dirty="0">
                  <a:solidFill>
                    <a:schemeClr val="tx2">
                      <a:lumMod val="50000"/>
                    </a:schemeClr>
                  </a:solidFill>
                  <a:latin typeface="Calibri" panose="020F0502020204030204" pitchFamily="34" charset="0"/>
                  <a:cs typeface="Calibri" panose="020F0502020204030204" pitchFamily="34" charset="0"/>
                </a:rPr>
                <a:t> </a:t>
              </a:r>
              <a:r>
                <a:rPr lang="fi-FI" sz="1600" b="0" dirty="0" err="1">
                  <a:solidFill>
                    <a:schemeClr val="tx2">
                      <a:lumMod val="50000"/>
                    </a:schemeClr>
                  </a:solidFill>
                  <a:latin typeface="Calibri" panose="020F0502020204030204" pitchFamily="34" charset="0"/>
                  <a:cs typeface="Calibri" panose="020F0502020204030204" pitchFamily="34" charset="0"/>
                </a:rPr>
                <a:t>digi</a:t>
              </a:r>
              <a:r>
                <a:rPr lang="fi-FI" sz="1600" b="0" dirty="0">
                  <a:solidFill>
                    <a:schemeClr val="tx2">
                      <a:lumMod val="50000"/>
                    </a:schemeClr>
                  </a:solidFill>
                  <a:latin typeface="Calibri" panose="020F0502020204030204" pitchFamily="34" charset="0"/>
                  <a:cs typeface="Calibri" panose="020F0502020204030204" pitchFamily="34" charset="0"/>
                </a:rPr>
                <a:t> (J. Kasvi, tieke.fi)</a:t>
              </a:r>
            </a:p>
          </p:txBody>
        </p:sp>
        <p:sp>
          <p:nvSpPr>
            <p:cNvPr id="12" name="Sisällön paikkamerkki 2"/>
            <p:cNvSpPr txBox="1">
              <a:spLocks/>
            </p:cNvSpPr>
            <p:nvPr/>
          </p:nvSpPr>
          <p:spPr>
            <a:xfrm>
              <a:off x="162046" y="1262608"/>
              <a:ext cx="6562846" cy="7843564"/>
            </a:xfrm>
            <a:prstGeom prst="rect">
              <a:avLst/>
            </a:prstGeom>
          </p:spPr>
          <p:txBody>
            <a:bodyPr spcFirstLastPara="1" vert="horz" wrap="square" lIns="91428" tIns="91428" rIns="91428" bIns="91428"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pPr>
              <a:r>
                <a:rPr lang="fi-FI" sz="2200" dirty="0">
                  <a:solidFill>
                    <a:srgbClr val="15576F"/>
                  </a:solidFill>
                  <a:latin typeface="Calibri" panose="020F0502020204030204" pitchFamily="34" charset="0"/>
                  <a:cs typeface="Calibri" panose="020F0502020204030204" pitchFamily="34" charset="0"/>
                </a:rPr>
                <a:t>Digitalisaatio on toiminnan uudistamista teknologiaa ja tietoa hyödyntäen.</a:t>
              </a:r>
            </a:p>
            <a:p>
              <a:pPr lvl="1">
                <a:spcAft>
                  <a:spcPts val="601"/>
                </a:spcAft>
              </a:pPr>
              <a:r>
                <a:rPr lang="fi-FI" sz="1800" dirty="0">
                  <a:solidFill>
                    <a:srgbClr val="15576F"/>
                  </a:solidFill>
                  <a:latin typeface="Calibri" panose="020F0502020204030204" pitchFamily="34" charset="0"/>
                  <a:cs typeface="Calibri" panose="020F0502020204030204" pitchFamily="34" charset="0"/>
                </a:rPr>
                <a:t>Esimerkiksi sähköinen resepti helpottaa asiointia apteekissa ja tehostaa samalla lääkehuoltoa.</a:t>
              </a:r>
              <a:r>
                <a:rPr lang="fi-FI" sz="2000" dirty="0">
                  <a:solidFill>
                    <a:srgbClr val="15576F"/>
                  </a:solidFill>
                  <a:latin typeface="Calibri" panose="020F0502020204030204" pitchFamily="34" charset="0"/>
                  <a:cs typeface="Calibri" panose="020F0502020204030204" pitchFamily="34" charset="0"/>
                </a:rPr>
                <a:t/>
              </a:r>
              <a:br>
                <a:rPr lang="fi-FI" sz="2000" dirty="0">
                  <a:solidFill>
                    <a:srgbClr val="15576F"/>
                  </a:solidFill>
                  <a:latin typeface="Calibri" panose="020F0502020204030204" pitchFamily="34" charset="0"/>
                  <a:cs typeface="Calibri" panose="020F0502020204030204" pitchFamily="34" charset="0"/>
                </a:rPr>
              </a:br>
              <a:endParaRPr lang="fi-FI" sz="1000" dirty="0">
                <a:solidFill>
                  <a:srgbClr val="15576F"/>
                </a:solidFill>
                <a:latin typeface="Calibri" panose="020F0502020204030204" pitchFamily="34" charset="0"/>
                <a:cs typeface="Calibri" panose="020F0502020204030204" pitchFamily="34" charset="0"/>
              </a:endParaRPr>
            </a:p>
            <a:p>
              <a:pPr>
                <a:spcAft>
                  <a:spcPts val="601"/>
                </a:spcAft>
              </a:pPr>
              <a:r>
                <a:rPr lang="fi-FI" sz="2200" dirty="0">
                  <a:solidFill>
                    <a:srgbClr val="15576F"/>
                  </a:solidFill>
                  <a:latin typeface="Calibri" panose="020F0502020204030204" pitchFamily="34" charset="0"/>
                  <a:cs typeface="Calibri" panose="020F0502020204030204" pitchFamily="34" charset="0"/>
                </a:rPr>
                <a:t>Digitalisaatio perustuu tietoon.</a:t>
              </a:r>
            </a:p>
            <a:p>
              <a:pPr lvl="1">
                <a:spcAft>
                  <a:spcPts val="601"/>
                </a:spcAft>
              </a:pPr>
              <a:r>
                <a:rPr lang="fi-FI" sz="1800" dirty="0">
                  <a:solidFill>
                    <a:srgbClr val="15576F"/>
                  </a:solidFill>
                  <a:latin typeface="Calibri" panose="020F0502020204030204" pitchFamily="34" charset="0"/>
                  <a:cs typeface="Calibri" panose="020F0502020204030204" pitchFamily="34" charset="0"/>
                </a:rPr>
                <a:t>Mitä tietovarantoja ja tietovirtoja </a:t>
              </a:r>
              <a:br>
                <a:rPr lang="fi-FI" sz="1800" dirty="0">
                  <a:solidFill>
                    <a:srgbClr val="15576F"/>
                  </a:solidFill>
                  <a:latin typeface="Calibri" panose="020F0502020204030204" pitchFamily="34" charset="0"/>
                  <a:cs typeface="Calibri" panose="020F0502020204030204" pitchFamily="34" charset="0"/>
                </a:rPr>
              </a:br>
              <a:r>
                <a:rPr lang="fi-FI" sz="1800" dirty="0">
                  <a:solidFill>
                    <a:srgbClr val="15576F"/>
                  </a:solidFill>
                  <a:latin typeface="Calibri" panose="020F0502020204030204" pitchFamily="34" charset="0"/>
                  <a:cs typeface="Calibri" panose="020F0502020204030204" pitchFamily="34" charset="0"/>
                </a:rPr>
                <a:t>organisaatiolla on? </a:t>
              </a:r>
            </a:p>
            <a:p>
              <a:pPr lvl="1">
                <a:spcAft>
                  <a:spcPts val="601"/>
                </a:spcAft>
              </a:pPr>
              <a:r>
                <a:rPr lang="fi-FI" sz="1800" dirty="0">
                  <a:solidFill>
                    <a:srgbClr val="15576F"/>
                  </a:solidFill>
                  <a:latin typeface="Calibri" panose="020F0502020204030204" pitchFamily="34" charset="0"/>
                  <a:cs typeface="Calibri" panose="020F0502020204030204" pitchFamily="34" charset="0"/>
                </a:rPr>
                <a:t>Mistä tiedot kerätään? </a:t>
              </a:r>
            </a:p>
            <a:p>
              <a:pPr lvl="1">
                <a:spcAft>
                  <a:spcPts val="601"/>
                </a:spcAft>
              </a:pPr>
              <a:r>
                <a:rPr lang="fi-FI" sz="1800" dirty="0">
                  <a:solidFill>
                    <a:srgbClr val="15576F"/>
                  </a:solidFill>
                  <a:latin typeface="Calibri" panose="020F0502020204030204" pitchFamily="34" charset="0"/>
                  <a:cs typeface="Calibri" panose="020F0502020204030204" pitchFamily="34" charset="0"/>
                </a:rPr>
                <a:t>Miten tietoja hallitaan? </a:t>
              </a:r>
            </a:p>
            <a:p>
              <a:pPr lvl="1">
                <a:spcAft>
                  <a:spcPts val="601"/>
                </a:spcAft>
              </a:pPr>
              <a:r>
                <a:rPr lang="fi-FI" sz="1800" dirty="0">
                  <a:solidFill>
                    <a:srgbClr val="15576F"/>
                  </a:solidFill>
                  <a:latin typeface="Calibri" panose="020F0502020204030204" pitchFamily="34" charset="0"/>
                  <a:cs typeface="Calibri" panose="020F0502020204030204" pitchFamily="34" charset="0"/>
                </a:rPr>
                <a:t>Mihin tietoa käytetään?</a:t>
              </a:r>
              <a:r>
                <a:rPr lang="fi-FI" sz="2000" dirty="0">
                  <a:solidFill>
                    <a:srgbClr val="15576F"/>
                  </a:solidFill>
                  <a:latin typeface="Calibri" panose="020F0502020204030204" pitchFamily="34" charset="0"/>
                  <a:cs typeface="Calibri" panose="020F0502020204030204" pitchFamily="34" charset="0"/>
                </a:rPr>
                <a:t/>
              </a:r>
              <a:br>
                <a:rPr lang="fi-FI" sz="2000" dirty="0">
                  <a:solidFill>
                    <a:srgbClr val="15576F"/>
                  </a:solidFill>
                  <a:latin typeface="Calibri" panose="020F0502020204030204" pitchFamily="34" charset="0"/>
                  <a:cs typeface="Calibri" panose="020F0502020204030204" pitchFamily="34" charset="0"/>
                </a:rPr>
              </a:br>
              <a:r>
                <a:rPr lang="fi-FI" sz="1000" dirty="0">
                  <a:solidFill>
                    <a:srgbClr val="15576F"/>
                  </a:solidFill>
                  <a:latin typeface="Calibri" panose="020F0502020204030204" pitchFamily="34" charset="0"/>
                  <a:cs typeface="Calibri" panose="020F0502020204030204" pitchFamily="34" charset="0"/>
                </a:rPr>
                <a:t> </a:t>
              </a:r>
            </a:p>
            <a:p>
              <a:pPr>
                <a:spcAft>
                  <a:spcPts val="601"/>
                </a:spcAft>
              </a:pPr>
              <a:r>
                <a:rPr lang="fi-FI" sz="2200" dirty="0">
                  <a:solidFill>
                    <a:srgbClr val="15576F"/>
                  </a:solidFill>
                  <a:latin typeface="Calibri" panose="020F0502020204030204" pitchFamily="34" charset="0"/>
                  <a:cs typeface="Calibri" panose="020F0502020204030204" pitchFamily="34" charset="0"/>
                </a:rPr>
                <a:t>Käytännössä on kyse myös </a:t>
              </a:r>
              <a:r>
                <a:rPr lang="fi-FI" sz="2200" dirty="0" smtClean="0">
                  <a:solidFill>
                    <a:srgbClr val="15576F"/>
                  </a:solidFill>
                  <a:latin typeface="Calibri" panose="020F0502020204030204" pitchFamily="34" charset="0"/>
                  <a:cs typeface="Calibri" panose="020F0502020204030204" pitchFamily="34" charset="0"/>
                </a:rPr>
                <a:t>organisaatiokulttuurin </a:t>
              </a:r>
              <a:r>
                <a:rPr lang="fi-FI" sz="2200" dirty="0">
                  <a:solidFill>
                    <a:srgbClr val="15576F"/>
                  </a:solidFill>
                  <a:latin typeface="Calibri" panose="020F0502020204030204" pitchFamily="34" charset="0"/>
                  <a:cs typeface="Calibri" panose="020F0502020204030204" pitchFamily="34" charset="0"/>
                </a:rPr>
                <a:t>muutoksesta, </a:t>
              </a:r>
              <a:r>
                <a:rPr lang="fi-FI" sz="2200" dirty="0">
                  <a:solidFill>
                    <a:srgbClr val="1E4C6B"/>
                  </a:solidFill>
                  <a:latin typeface="Calibri" panose="020F0502020204030204" pitchFamily="34" charset="0"/>
                  <a:cs typeface="Calibri" panose="020F0502020204030204" pitchFamily="34" charset="0"/>
                </a:rPr>
                <a:t>oppimisesta ja pitkäjänteisestä osaamisen kehittämisestä.</a:t>
              </a:r>
            </a:p>
            <a:p>
              <a:pPr lvl="1">
                <a:spcAft>
                  <a:spcPts val="601"/>
                </a:spcAft>
              </a:pPr>
              <a:r>
                <a:rPr lang="fi-FI" sz="1800" dirty="0">
                  <a:solidFill>
                    <a:srgbClr val="15576F"/>
                  </a:solidFill>
                  <a:latin typeface="Calibri" panose="020F0502020204030204" pitchFamily="34" charset="0"/>
                  <a:cs typeface="Calibri" panose="020F0502020204030204" pitchFamily="34" charset="0"/>
                </a:rPr>
                <a:t>Tutkimuksen mukaan organisaatiokulttuurin </a:t>
              </a:r>
              <a:r>
                <a:rPr lang="fi-FI" sz="1800" dirty="0" smtClean="0">
                  <a:solidFill>
                    <a:srgbClr val="15576F"/>
                  </a:solidFill>
                  <a:latin typeface="Calibri" panose="020F0502020204030204" pitchFamily="34" charset="0"/>
                  <a:cs typeface="Calibri" panose="020F0502020204030204" pitchFamily="34" charset="0"/>
                </a:rPr>
                <a:t/>
              </a:r>
              <a:br>
                <a:rPr lang="fi-FI" sz="1800" dirty="0" smtClean="0">
                  <a:solidFill>
                    <a:srgbClr val="15576F"/>
                  </a:solidFill>
                  <a:latin typeface="Calibri" panose="020F0502020204030204" pitchFamily="34" charset="0"/>
                  <a:cs typeface="Calibri" panose="020F0502020204030204" pitchFamily="34" charset="0"/>
                </a:rPr>
              </a:br>
              <a:r>
                <a:rPr lang="fi-FI" sz="1800" dirty="0" smtClean="0">
                  <a:solidFill>
                    <a:srgbClr val="15576F"/>
                  </a:solidFill>
                  <a:latin typeface="Calibri" panose="020F0502020204030204" pitchFamily="34" charset="0"/>
                  <a:cs typeface="Calibri" panose="020F0502020204030204" pitchFamily="34" charset="0"/>
                </a:rPr>
                <a:t>puutteet </a:t>
              </a:r>
              <a:r>
                <a:rPr lang="fi-FI" sz="1800" dirty="0">
                  <a:solidFill>
                    <a:srgbClr val="15576F"/>
                  </a:solidFill>
                  <a:latin typeface="Calibri" panose="020F0502020204030204" pitchFamily="34" charset="0"/>
                  <a:cs typeface="Calibri" panose="020F0502020204030204" pitchFamily="34" charset="0"/>
                </a:rPr>
                <a:t>ovat tärkein este menestykselle. </a:t>
              </a:r>
              <a:br>
                <a:rPr lang="fi-FI" sz="1800" dirty="0">
                  <a:solidFill>
                    <a:srgbClr val="15576F"/>
                  </a:solidFill>
                  <a:latin typeface="Calibri" panose="020F0502020204030204" pitchFamily="34" charset="0"/>
                  <a:cs typeface="Calibri" panose="020F0502020204030204" pitchFamily="34" charset="0"/>
                </a:rPr>
              </a:br>
              <a:r>
                <a:rPr lang="fi-FI" sz="1800" dirty="0">
                  <a:solidFill>
                    <a:srgbClr val="15576F"/>
                  </a:solidFill>
                  <a:latin typeface="Calibri" panose="020F0502020204030204" pitchFamily="34" charset="0"/>
                  <a:cs typeface="Calibri" panose="020F0502020204030204" pitchFamily="34" charset="0"/>
                </a:rPr>
                <a:t>Kolme suurinta digikulttuurin ongelmaa ovat </a:t>
              </a:r>
              <a:r>
                <a:rPr lang="fi-FI" sz="1800" dirty="0" err="1">
                  <a:solidFill>
                    <a:srgbClr val="15576F"/>
                  </a:solidFill>
                  <a:latin typeface="Calibri" panose="020F0502020204030204" pitchFamily="34" charset="0"/>
                  <a:cs typeface="Calibri" panose="020F0502020204030204" pitchFamily="34" charset="0"/>
                </a:rPr>
                <a:t>siiloutuminen</a:t>
              </a:r>
              <a:r>
                <a:rPr lang="fi-FI" sz="1800" dirty="0">
                  <a:solidFill>
                    <a:srgbClr val="15576F"/>
                  </a:solidFill>
                  <a:latin typeface="Calibri" panose="020F0502020204030204" pitchFamily="34" charset="0"/>
                  <a:cs typeface="Calibri" panose="020F0502020204030204" pitchFamily="34" charset="0"/>
                </a:rPr>
                <a:t>, riskien pelko ja epäyhtenäinen asiakaskuva.</a:t>
              </a:r>
            </a:p>
            <a:p>
              <a:pPr lvl="1">
                <a:spcAft>
                  <a:spcPts val="601"/>
                </a:spcAft>
              </a:pPr>
              <a:r>
                <a:rPr lang="fi-FI" sz="1800" dirty="0">
                  <a:solidFill>
                    <a:srgbClr val="1E4C6B"/>
                  </a:solidFill>
                  <a:latin typeface="Calibri" panose="020F0502020204030204" pitchFamily="34" charset="0"/>
                  <a:cs typeface="Calibri" panose="020F0502020204030204" pitchFamily="34" charset="0"/>
                </a:rPr>
                <a:t>Digiajan organisaatiokulttuuri edellyttää </a:t>
              </a:r>
              <a:r>
                <a:rPr lang="fi-FI" sz="1800" dirty="0" smtClean="0">
                  <a:solidFill>
                    <a:srgbClr val="1E4C6B"/>
                  </a:solidFill>
                  <a:latin typeface="Calibri" panose="020F0502020204030204" pitchFamily="34" charset="0"/>
                  <a:cs typeface="Calibri" panose="020F0502020204030204" pitchFamily="34" charset="0"/>
                </a:rPr>
                <a:t/>
              </a:r>
              <a:br>
                <a:rPr lang="fi-FI" sz="1800" dirty="0" smtClean="0">
                  <a:solidFill>
                    <a:srgbClr val="1E4C6B"/>
                  </a:solidFill>
                  <a:latin typeface="Calibri" panose="020F0502020204030204" pitchFamily="34" charset="0"/>
                  <a:cs typeface="Calibri" panose="020F0502020204030204" pitchFamily="34" charset="0"/>
                </a:rPr>
              </a:br>
              <a:r>
                <a:rPr lang="fi-FI" sz="1800" dirty="0" smtClean="0">
                  <a:solidFill>
                    <a:srgbClr val="1E4C6B"/>
                  </a:solidFill>
                  <a:latin typeface="Calibri" panose="020F0502020204030204" pitchFamily="34" charset="0"/>
                  <a:cs typeface="Calibri" panose="020F0502020204030204" pitchFamily="34" charset="0"/>
                </a:rPr>
                <a:t>valmiutta </a:t>
              </a:r>
              <a:r>
                <a:rPr lang="fi-FI" sz="1800" dirty="0">
                  <a:solidFill>
                    <a:srgbClr val="1E4C6B"/>
                  </a:solidFill>
                  <a:latin typeface="Calibri" panose="020F0502020204030204" pitchFamily="34" charset="0"/>
                  <a:cs typeface="Calibri" panose="020F0502020204030204" pitchFamily="34" charset="0"/>
                </a:rPr>
                <a:t>kokeilla uusia ratkaisuja ja kohdata </a:t>
              </a:r>
              <a:r>
                <a:rPr lang="fi-FI" sz="1800" dirty="0" smtClean="0">
                  <a:solidFill>
                    <a:srgbClr val="1E4C6B"/>
                  </a:solidFill>
                  <a:latin typeface="Calibri" panose="020F0502020204030204" pitchFamily="34" charset="0"/>
                  <a:cs typeface="Calibri" panose="020F0502020204030204" pitchFamily="34" charset="0"/>
                </a:rPr>
                <a:t/>
              </a:r>
              <a:br>
                <a:rPr lang="fi-FI" sz="1800" dirty="0" smtClean="0">
                  <a:solidFill>
                    <a:srgbClr val="1E4C6B"/>
                  </a:solidFill>
                  <a:latin typeface="Calibri" panose="020F0502020204030204" pitchFamily="34" charset="0"/>
                  <a:cs typeface="Calibri" panose="020F0502020204030204" pitchFamily="34" charset="0"/>
                </a:rPr>
              </a:br>
              <a:r>
                <a:rPr lang="fi-FI" sz="1800" dirty="0" smtClean="0">
                  <a:solidFill>
                    <a:srgbClr val="1E4C6B"/>
                  </a:solidFill>
                  <a:latin typeface="Calibri" panose="020F0502020204030204" pitchFamily="34" charset="0"/>
                  <a:cs typeface="Calibri" panose="020F0502020204030204" pitchFamily="34" charset="0"/>
                </a:rPr>
                <a:t>niihin </a:t>
              </a:r>
              <a:r>
                <a:rPr lang="fi-FI" sz="1800" dirty="0">
                  <a:solidFill>
                    <a:srgbClr val="1E4C6B"/>
                  </a:solidFill>
                  <a:latin typeface="Calibri" panose="020F0502020204030204" pitchFamily="34" charset="0"/>
                  <a:cs typeface="Calibri" panose="020F0502020204030204" pitchFamily="34" charset="0"/>
                </a:rPr>
                <a:t>liittyvät riskit. Sekä jatkuvaa valmiutta oppia.</a:t>
              </a:r>
            </a:p>
          </p:txBody>
        </p:sp>
      </p:grpSp>
      <p:sp>
        <p:nvSpPr>
          <p:cNvPr id="8" name="Otsikko 1"/>
          <p:cNvSpPr>
            <a:spLocks noGrp="1"/>
          </p:cNvSpPr>
          <p:nvPr>
            <p:ph type="title"/>
          </p:nvPr>
        </p:nvSpPr>
        <p:spPr>
          <a:xfrm>
            <a:off x="418805" y="415167"/>
            <a:ext cx="4684095" cy="478576"/>
          </a:xfrm>
        </p:spPr>
        <p:txBody>
          <a:bodyPr>
            <a:normAutofit/>
          </a:bodyPr>
          <a:lstStyle/>
          <a:p>
            <a:r>
              <a:rPr lang="fi-FI" sz="2800" dirty="0">
                <a:solidFill>
                  <a:srgbClr val="15576F"/>
                </a:solidFill>
                <a:latin typeface="Calibri" panose="020F0502020204030204" pitchFamily="34" charset="0"/>
                <a:cs typeface="Calibri" panose="020F0502020204030204" pitchFamily="34" charset="0"/>
              </a:rPr>
              <a:t>Mitä digitalisaatio tarkoittaa? </a:t>
            </a:r>
          </a:p>
        </p:txBody>
      </p:sp>
    </p:spTree>
    <p:extLst>
      <p:ext uri="{BB962C8B-B14F-4D97-AF65-F5344CB8AC3E}">
        <p14:creationId xmlns:p14="http://schemas.microsoft.com/office/powerpoint/2010/main" val="2454706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5" cy="9144000"/>
            <a:chOff x="0" y="1"/>
            <a:chExt cx="6858005" cy="9144000"/>
          </a:xfrm>
        </p:grpSpPr>
        <p:sp>
          <p:nvSpPr>
            <p:cNvPr id="8" name="Pyöristetty suorakulmio 7"/>
            <p:cNvSpPr/>
            <p:nvPr/>
          </p:nvSpPr>
          <p:spPr>
            <a:xfrm>
              <a:off x="0" y="1"/>
              <a:ext cx="6858005" cy="9144000"/>
            </a:xfrm>
            <a:prstGeom prst="roundRect">
              <a:avLst>
                <a:gd name="adj" fmla="val 1065"/>
              </a:avLst>
            </a:prstGeom>
            <a:solidFill>
              <a:schemeClr val="bg1"/>
            </a:solidFill>
            <a:ln w="57150">
              <a:solidFill>
                <a:srgbClr val="155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p>
          </p:txBody>
        </p:sp>
        <p:sp>
          <p:nvSpPr>
            <p:cNvPr id="20" name="Sisällön paikkamerkki 2"/>
            <p:cNvSpPr txBox="1">
              <a:spLocks/>
            </p:cNvSpPr>
            <p:nvPr/>
          </p:nvSpPr>
          <p:spPr>
            <a:xfrm>
              <a:off x="644567" y="8681012"/>
              <a:ext cx="5675210" cy="324091"/>
            </a:xfrm>
            <a:prstGeom prst="rect">
              <a:avLst/>
            </a:prstGeom>
          </p:spPr>
          <p:txBody>
            <a:bodyPr spcFirstLastPara="1" vert="horz" wrap="square" lIns="91428" tIns="91428" rIns="91428" bIns="91428"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52382" indent="0" algn="ctr">
                <a:spcAft>
                  <a:spcPts val="601"/>
                </a:spcAft>
                <a:buNone/>
              </a:pPr>
              <a:r>
                <a:rPr lang="fi-FI" sz="1600" dirty="0">
                  <a:solidFill>
                    <a:srgbClr val="15576F"/>
                  </a:solidFill>
                </a:rPr>
                <a:t>Tutustu osaamisiin tarkemmin: valtiolla.fi/</a:t>
              </a:r>
              <a:r>
                <a:rPr lang="fi-FI" sz="1600" dirty="0" err="1">
                  <a:solidFill>
                    <a:srgbClr val="15576F"/>
                  </a:solidFill>
                </a:rPr>
                <a:t>digiosaaminen</a:t>
              </a:r>
              <a:endParaRPr lang="fi-FI" sz="1600" dirty="0">
                <a:solidFill>
                  <a:srgbClr val="15576F"/>
                </a:solidFill>
              </a:endParaRPr>
            </a:p>
          </p:txBody>
        </p:sp>
        <p:pic>
          <p:nvPicPr>
            <p:cNvPr id="4" name="Kuva 3"/>
            <p:cNvPicPr>
              <a:picLocks noChangeAspect="1"/>
            </p:cNvPicPr>
            <p:nvPr/>
          </p:nvPicPr>
          <p:blipFill>
            <a:blip r:embed="rId3"/>
            <a:stretch>
              <a:fillRect/>
            </a:stretch>
          </p:blipFill>
          <p:spPr>
            <a:xfrm>
              <a:off x="497711" y="4762959"/>
              <a:ext cx="5822066" cy="3815941"/>
            </a:xfrm>
            <a:prstGeom prst="rect">
              <a:avLst/>
            </a:prstGeom>
          </p:spPr>
        </p:pic>
        <p:sp>
          <p:nvSpPr>
            <p:cNvPr id="23" name="Sisällön paikkamerkki 2"/>
            <p:cNvSpPr txBox="1">
              <a:spLocks/>
            </p:cNvSpPr>
            <p:nvPr/>
          </p:nvSpPr>
          <p:spPr>
            <a:xfrm>
              <a:off x="272813" y="1374178"/>
              <a:ext cx="6162709" cy="3221759"/>
            </a:xfrm>
            <a:prstGeom prst="rect">
              <a:avLst/>
            </a:prstGeom>
          </p:spPr>
          <p:txBody>
            <a:bodyPr spcFirstLastPara="1" vert="horz" wrap="square" lIns="91428" tIns="91428" rIns="91428" bIns="91428"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pPr>
              <a:r>
                <a:rPr lang="fi-FI" sz="2000" dirty="0">
                  <a:solidFill>
                    <a:srgbClr val="15576F"/>
                  </a:solidFill>
                </a:rPr>
                <a:t>Vastuullisuusosaaminen</a:t>
              </a:r>
            </a:p>
            <a:p>
              <a:pPr>
                <a:spcAft>
                  <a:spcPts val="601"/>
                </a:spcAft>
              </a:pPr>
              <a:r>
                <a:rPr lang="fi-FI" sz="2000" dirty="0">
                  <a:solidFill>
                    <a:srgbClr val="15576F"/>
                  </a:solidFill>
                </a:rPr>
                <a:t>Itsensä johtaminen</a:t>
              </a:r>
            </a:p>
            <a:p>
              <a:pPr>
                <a:spcAft>
                  <a:spcPts val="601"/>
                </a:spcAft>
              </a:pPr>
              <a:r>
                <a:rPr lang="fi-FI" sz="2000" dirty="0">
                  <a:solidFill>
                    <a:srgbClr val="15576F"/>
                  </a:solidFill>
                </a:rPr>
                <a:t>Jatkuva oppiminen, oma uudistumiskyky </a:t>
              </a:r>
            </a:p>
            <a:p>
              <a:pPr>
                <a:spcAft>
                  <a:spcPts val="601"/>
                </a:spcAft>
              </a:pPr>
              <a:r>
                <a:rPr lang="fi-FI" sz="2000" dirty="0">
                  <a:solidFill>
                    <a:srgbClr val="15576F"/>
                  </a:solidFill>
                </a:rPr>
                <a:t>Kriittinen ajattelu ja ongelmanratkaisukyky</a:t>
              </a:r>
            </a:p>
            <a:p>
              <a:pPr>
                <a:spcAft>
                  <a:spcPts val="601"/>
                </a:spcAft>
              </a:pPr>
              <a:r>
                <a:rPr lang="fi-FI" sz="2000" dirty="0">
                  <a:solidFill>
                    <a:srgbClr val="15576F"/>
                  </a:solidFill>
                </a:rPr>
                <a:t>Ennakointi, innovointi ja muutoskyky</a:t>
              </a:r>
            </a:p>
            <a:p>
              <a:pPr>
                <a:spcAft>
                  <a:spcPts val="601"/>
                </a:spcAft>
              </a:pPr>
              <a:r>
                <a:rPr lang="fi-FI" sz="2000" dirty="0">
                  <a:solidFill>
                    <a:srgbClr val="15576F"/>
                  </a:solidFill>
                </a:rPr>
                <a:t>Viestintä- ja vuorovaikutusosaaminen</a:t>
              </a:r>
            </a:p>
            <a:p>
              <a:pPr>
                <a:spcAft>
                  <a:spcPts val="601"/>
                </a:spcAft>
              </a:pPr>
              <a:r>
                <a:rPr lang="fi-FI" sz="2000" dirty="0">
                  <a:solidFill>
                    <a:srgbClr val="15576F"/>
                  </a:solidFill>
                </a:rPr>
                <a:t>Globaaliosaaminen</a:t>
              </a:r>
            </a:p>
            <a:p>
              <a:pPr>
                <a:spcAft>
                  <a:spcPts val="601"/>
                </a:spcAft>
              </a:pPr>
              <a:r>
                <a:rPr lang="fi-FI" sz="2000" dirty="0">
                  <a:solidFill>
                    <a:srgbClr val="15576F"/>
                  </a:solidFill>
                </a:rPr>
                <a:t>Toimeenpanokyky</a:t>
              </a:r>
            </a:p>
          </p:txBody>
        </p:sp>
      </p:grpSp>
      <p:sp>
        <p:nvSpPr>
          <p:cNvPr id="19" name="Otsikko 1"/>
          <p:cNvSpPr>
            <a:spLocks noGrp="1"/>
          </p:cNvSpPr>
          <p:nvPr>
            <p:ph type="title"/>
          </p:nvPr>
        </p:nvSpPr>
        <p:spPr>
          <a:xfrm>
            <a:off x="428261" y="318349"/>
            <a:ext cx="5822066" cy="639131"/>
          </a:xfrm>
        </p:spPr>
        <p:txBody>
          <a:bodyPr>
            <a:noAutofit/>
          </a:bodyPr>
          <a:lstStyle/>
          <a:p>
            <a:r>
              <a:rPr lang="fi-FI" sz="2000" b="1" dirty="0">
                <a:solidFill>
                  <a:srgbClr val="15576F"/>
                </a:solidFill>
                <a:latin typeface="+mn-lt"/>
              </a:rPr>
              <a:t>Digitalisaation edellyttämä osaaminen</a:t>
            </a:r>
            <a:br>
              <a:rPr lang="fi-FI" sz="2000" b="1" dirty="0">
                <a:solidFill>
                  <a:srgbClr val="15576F"/>
                </a:solidFill>
                <a:latin typeface="+mn-lt"/>
              </a:rPr>
            </a:br>
            <a:r>
              <a:rPr lang="fi-FI" sz="900" b="1" dirty="0">
                <a:solidFill>
                  <a:srgbClr val="15576F"/>
                </a:solidFill>
                <a:latin typeface="+mn-lt"/>
              </a:rPr>
              <a:t/>
            </a:r>
            <a:br>
              <a:rPr lang="fi-FI" sz="900" b="1" dirty="0">
                <a:solidFill>
                  <a:srgbClr val="15576F"/>
                </a:solidFill>
                <a:latin typeface="+mn-lt"/>
              </a:rPr>
            </a:br>
            <a:r>
              <a:rPr lang="fi-FI" sz="2400" b="1" dirty="0">
                <a:solidFill>
                  <a:srgbClr val="15576F"/>
                </a:solidFill>
                <a:latin typeface="+mn-lt"/>
              </a:rPr>
              <a:t>YLEISET TYÖELÄMÄKOMPETENSSIT</a:t>
            </a:r>
          </a:p>
        </p:txBody>
      </p:sp>
    </p:spTree>
    <p:extLst>
      <p:ext uri="{BB962C8B-B14F-4D97-AF65-F5344CB8AC3E}">
        <p14:creationId xmlns:p14="http://schemas.microsoft.com/office/powerpoint/2010/main" val="2754626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5" cy="9144000"/>
            <a:chOff x="0" y="1"/>
            <a:chExt cx="6858005" cy="9144000"/>
          </a:xfrm>
        </p:grpSpPr>
        <p:sp>
          <p:nvSpPr>
            <p:cNvPr id="8" name="Pyöristetty suorakulmio 7"/>
            <p:cNvSpPr/>
            <p:nvPr/>
          </p:nvSpPr>
          <p:spPr>
            <a:xfrm>
              <a:off x="0" y="1"/>
              <a:ext cx="6858005" cy="9144000"/>
            </a:xfrm>
            <a:prstGeom prst="roundRect">
              <a:avLst>
                <a:gd name="adj" fmla="val 1065"/>
              </a:avLst>
            </a:prstGeom>
            <a:solidFill>
              <a:schemeClr val="bg1"/>
            </a:solidFill>
            <a:ln w="57150">
              <a:solidFill>
                <a:srgbClr val="155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p>
          </p:txBody>
        </p:sp>
        <p:sp>
          <p:nvSpPr>
            <p:cNvPr id="20" name="Sisällön paikkamerkki 2"/>
            <p:cNvSpPr txBox="1">
              <a:spLocks/>
            </p:cNvSpPr>
            <p:nvPr/>
          </p:nvSpPr>
          <p:spPr>
            <a:xfrm>
              <a:off x="644567" y="8681012"/>
              <a:ext cx="5675210" cy="324091"/>
            </a:xfrm>
            <a:prstGeom prst="rect">
              <a:avLst/>
            </a:prstGeom>
          </p:spPr>
          <p:txBody>
            <a:bodyPr spcFirstLastPara="1" vert="horz" wrap="square" lIns="91428" tIns="91428" rIns="91428" bIns="91428"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52382" indent="0" algn="ctr">
                <a:spcAft>
                  <a:spcPts val="601"/>
                </a:spcAft>
                <a:buNone/>
              </a:pPr>
              <a:r>
                <a:rPr lang="fi-FI" sz="1600" dirty="0">
                  <a:solidFill>
                    <a:srgbClr val="15576F"/>
                  </a:solidFill>
                </a:rPr>
                <a:t>Tutustu osaamisiin tarkemmin: valtiolla.fi/</a:t>
              </a:r>
              <a:r>
                <a:rPr lang="fi-FI" sz="1600" dirty="0" err="1">
                  <a:solidFill>
                    <a:srgbClr val="15576F"/>
                  </a:solidFill>
                </a:rPr>
                <a:t>digiosaaminen</a:t>
              </a:r>
              <a:endParaRPr lang="fi-FI" sz="1600" dirty="0">
                <a:solidFill>
                  <a:srgbClr val="15576F"/>
                </a:solidFill>
              </a:endParaRPr>
            </a:p>
          </p:txBody>
        </p:sp>
        <p:pic>
          <p:nvPicPr>
            <p:cNvPr id="4" name="Kuva 3"/>
            <p:cNvPicPr>
              <a:picLocks noChangeAspect="1"/>
            </p:cNvPicPr>
            <p:nvPr/>
          </p:nvPicPr>
          <p:blipFill>
            <a:blip r:embed="rId3"/>
            <a:stretch>
              <a:fillRect/>
            </a:stretch>
          </p:blipFill>
          <p:spPr>
            <a:xfrm>
              <a:off x="497711" y="4762959"/>
              <a:ext cx="5822066" cy="3815941"/>
            </a:xfrm>
            <a:prstGeom prst="rect">
              <a:avLst/>
            </a:prstGeom>
          </p:spPr>
        </p:pic>
        <p:sp>
          <p:nvSpPr>
            <p:cNvPr id="23" name="Sisällön paikkamerkki 2"/>
            <p:cNvSpPr txBox="1">
              <a:spLocks/>
            </p:cNvSpPr>
            <p:nvPr/>
          </p:nvSpPr>
          <p:spPr>
            <a:xfrm>
              <a:off x="272813" y="1374178"/>
              <a:ext cx="6417354" cy="3221759"/>
            </a:xfrm>
            <a:prstGeom prst="rect">
              <a:avLst/>
            </a:prstGeom>
          </p:spPr>
          <p:txBody>
            <a:bodyPr spcFirstLastPara="1" vert="horz" wrap="square" lIns="91428" tIns="91428" rIns="91428" bIns="91428"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pPr>
              <a:r>
                <a:rPr lang="fi-FI" sz="2000" dirty="0">
                  <a:solidFill>
                    <a:srgbClr val="15576F"/>
                  </a:solidFill>
                </a:rPr>
                <a:t>Digitaalisten laitteiden ja välineiden </a:t>
              </a:r>
              <a:r>
                <a:rPr lang="fi-FI" sz="2000" dirty="0" smtClean="0">
                  <a:solidFill>
                    <a:srgbClr val="15576F"/>
                  </a:solidFill>
                </a:rPr>
                <a:t>sujuva </a:t>
              </a:r>
              <a:r>
                <a:rPr lang="fi-FI" sz="2000" dirty="0">
                  <a:solidFill>
                    <a:srgbClr val="15576F"/>
                  </a:solidFill>
                </a:rPr>
                <a:t>käyttö </a:t>
              </a:r>
            </a:p>
            <a:p>
              <a:pPr>
                <a:spcAft>
                  <a:spcPts val="601"/>
                </a:spcAft>
              </a:pPr>
              <a:r>
                <a:rPr lang="fi-FI" sz="2000" dirty="0">
                  <a:solidFill>
                    <a:srgbClr val="15576F"/>
                  </a:solidFill>
                </a:rPr>
                <a:t>Sovellusten ja palveluiden sujuva käyttö</a:t>
              </a:r>
            </a:p>
            <a:p>
              <a:pPr>
                <a:spcAft>
                  <a:spcPts val="601"/>
                </a:spcAft>
              </a:pPr>
              <a:r>
                <a:rPr lang="fi-FI" sz="2000" dirty="0">
                  <a:solidFill>
                    <a:srgbClr val="15576F"/>
                  </a:solidFill>
                </a:rPr>
                <a:t>Tiedon käsittely ja tieto-osaaminen</a:t>
              </a:r>
            </a:p>
            <a:p>
              <a:pPr>
                <a:spcAft>
                  <a:spcPts val="601"/>
                </a:spcAft>
              </a:pPr>
              <a:r>
                <a:rPr lang="fi-FI" sz="2000" dirty="0">
                  <a:solidFill>
                    <a:srgbClr val="15576F"/>
                  </a:solidFill>
                </a:rPr>
                <a:t>Digitaalinen turvallisuus</a:t>
              </a:r>
            </a:p>
            <a:p>
              <a:pPr>
                <a:spcAft>
                  <a:spcPts val="601"/>
                </a:spcAft>
              </a:pPr>
              <a:r>
                <a:rPr lang="fi-FI" sz="2000" dirty="0">
                  <a:solidFill>
                    <a:srgbClr val="15576F"/>
                  </a:solidFill>
                </a:rPr>
                <a:t>Monipaikkaisen työn vaatimukset</a:t>
              </a:r>
            </a:p>
            <a:p>
              <a:pPr>
                <a:spcAft>
                  <a:spcPts val="601"/>
                </a:spcAft>
              </a:pPr>
              <a:r>
                <a:rPr lang="fi-FI" sz="2000" dirty="0">
                  <a:solidFill>
                    <a:srgbClr val="15576F"/>
                  </a:solidFill>
                </a:rPr>
                <a:t>Teknologia ihmisen palvelijana</a:t>
              </a:r>
            </a:p>
          </p:txBody>
        </p:sp>
      </p:grpSp>
      <p:sp>
        <p:nvSpPr>
          <p:cNvPr id="19" name="Otsikko 1"/>
          <p:cNvSpPr>
            <a:spLocks noGrp="1"/>
          </p:cNvSpPr>
          <p:nvPr>
            <p:ph type="title"/>
          </p:nvPr>
        </p:nvSpPr>
        <p:spPr>
          <a:xfrm>
            <a:off x="428261" y="318349"/>
            <a:ext cx="5822066" cy="639131"/>
          </a:xfrm>
        </p:spPr>
        <p:txBody>
          <a:bodyPr>
            <a:noAutofit/>
          </a:bodyPr>
          <a:lstStyle/>
          <a:p>
            <a:r>
              <a:rPr lang="fi-FI" sz="2000" b="1" dirty="0">
                <a:solidFill>
                  <a:srgbClr val="15576F"/>
                </a:solidFill>
                <a:latin typeface="+mn-lt"/>
              </a:rPr>
              <a:t>Digitalisaation edellyttämä osaaminen</a:t>
            </a:r>
            <a:br>
              <a:rPr lang="fi-FI" sz="2000" b="1" dirty="0">
                <a:solidFill>
                  <a:srgbClr val="15576F"/>
                </a:solidFill>
                <a:latin typeface="+mn-lt"/>
              </a:rPr>
            </a:br>
            <a:r>
              <a:rPr lang="fi-FI" sz="900" b="1" dirty="0">
                <a:solidFill>
                  <a:srgbClr val="15576F"/>
                </a:solidFill>
                <a:latin typeface="+mn-lt"/>
              </a:rPr>
              <a:t/>
            </a:r>
            <a:br>
              <a:rPr lang="fi-FI" sz="900" b="1" dirty="0">
                <a:solidFill>
                  <a:srgbClr val="15576F"/>
                </a:solidFill>
                <a:latin typeface="+mn-lt"/>
              </a:rPr>
            </a:br>
            <a:r>
              <a:rPr lang="fi-FI" sz="2400" b="1" dirty="0" smtClean="0">
                <a:solidFill>
                  <a:srgbClr val="15576F"/>
                </a:solidFill>
                <a:latin typeface="+mn-lt"/>
              </a:rPr>
              <a:t>PERUSOSAAMISET</a:t>
            </a:r>
            <a:endParaRPr lang="fi-FI" sz="2400" b="1" dirty="0">
              <a:solidFill>
                <a:srgbClr val="15576F"/>
              </a:solidFill>
              <a:latin typeface="+mn-lt"/>
            </a:endParaRPr>
          </a:p>
        </p:txBody>
      </p:sp>
    </p:spTree>
    <p:extLst>
      <p:ext uri="{BB962C8B-B14F-4D97-AF65-F5344CB8AC3E}">
        <p14:creationId xmlns:p14="http://schemas.microsoft.com/office/powerpoint/2010/main" val="2655259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0" y="1"/>
            <a:ext cx="6858005" cy="9144000"/>
            <a:chOff x="0" y="1"/>
            <a:chExt cx="6858005" cy="9144000"/>
          </a:xfrm>
        </p:grpSpPr>
        <p:sp>
          <p:nvSpPr>
            <p:cNvPr id="8" name="Pyöristetty suorakulmio 7"/>
            <p:cNvSpPr/>
            <p:nvPr/>
          </p:nvSpPr>
          <p:spPr>
            <a:xfrm>
              <a:off x="0" y="1"/>
              <a:ext cx="6858005" cy="9144000"/>
            </a:xfrm>
            <a:prstGeom prst="roundRect">
              <a:avLst>
                <a:gd name="adj" fmla="val 1065"/>
              </a:avLst>
            </a:prstGeom>
            <a:solidFill>
              <a:schemeClr val="bg1"/>
            </a:solidFill>
            <a:ln w="57150">
              <a:solidFill>
                <a:srgbClr val="155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p>
          </p:txBody>
        </p:sp>
        <p:sp>
          <p:nvSpPr>
            <p:cNvPr id="20" name="Sisällön paikkamerkki 2"/>
            <p:cNvSpPr txBox="1">
              <a:spLocks/>
            </p:cNvSpPr>
            <p:nvPr/>
          </p:nvSpPr>
          <p:spPr>
            <a:xfrm>
              <a:off x="644567" y="8681012"/>
              <a:ext cx="5675210" cy="324091"/>
            </a:xfrm>
            <a:prstGeom prst="rect">
              <a:avLst/>
            </a:prstGeom>
          </p:spPr>
          <p:txBody>
            <a:bodyPr spcFirstLastPara="1" vert="horz" wrap="square" lIns="91428" tIns="91428" rIns="91428" bIns="91428"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52382" indent="0" algn="ctr">
                <a:spcAft>
                  <a:spcPts val="601"/>
                </a:spcAft>
                <a:buNone/>
              </a:pPr>
              <a:r>
                <a:rPr lang="fi-FI" sz="1600" dirty="0">
                  <a:solidFill>
                    <a:srgbClr val="15576F"/>
                  </a:solidFill>
                </a:rPr>
                <a:t>Tutustu osaamisiin tarkemmin: valtiolla.fi/</a:t>
              </a:r>
              <a:r>
                <a:rPr lang="fi-FI" sz="1600" dirty="0" err="1">
                  <a:solidFill>
                    <a:srgbClr val="15576F"/>
                  </a:solidFill>
                </a:rPr>
                <a:t>digiosaaminen</a:t>
              </a:r>
              <a:endParaRPr lang="fi-FI" sz="1600" dirty="0">
                <a:solidFill>
                  <a:srgbClr val="15576F"/>
                </a:solidFill>
              </a:endParaRPr>
            </a:p>
          </p:txBody>
        </p:sp>
        <p:pic>
          <p:nvPicPr>
            <p:cNvPr id="4" name="Kuva 3"/>
            <p:cNvPicPr>
              <a:picLocks noChangeAspect="1"/>
            </p:cNvPicPr>
            <p:nvPr/>
          </p:nvPicPr>
          <p:blipFill>
            <a:blip r:embed="rId3"/>
            <a:stretch>
              <a:fillRect/>
            </a:stretch>
          </p:blipFill>
          <p:spPr>
            <a:xfrm>
              <a:off x="497711" y="4762959"/>
              <a:ext cx="5822066" cy="3815941"/>
            </a:xfrm>
            <a:prstGeom prst="rect">
              <a:avLst/>
            </a:prstGeom>
          </p:spPr>
        </p:pic>
        <p:sp>
          <p:nvSpPr>
            <p:cNvPr id="23" name="Sisällön paikkamerkki 2"/>
            <p:cNvSpPr txBox="1">
              <a:spLocks/>
            </p:cNvSpPr>
            <p:nvPr/>
          </p:nvSpPr>
          <p:spPr>
            <a:xfrm>
              <a:off x="272814" y="1374178"/>
              <a:ext cx="3350062" cy="3221759"/>
            </a:xfrm>
            <a:prstGeom prst="rect">
              <a:avLst/>
            </a:prstGeom>
          </p:spPr>
          <p:txBody>
            <a:bodyPr spcFirstLastPara="1" vert="horz" wrap="square" lIns="91428" tIns="91428" rIns="91428" bIns="91428"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pPr>
              <a:r>
                <a:rPr lang="fi-FI" sz="2000" dirty="0">
                  <a:solidFill>
                    <a:srgbClr val="15576F"/>
                  </a:solidFill>
                </a:rPr>
                <a:t>Asiakastarpeen määrittely ja asiakaskokemuksen kehittäminen </a:t>
              </a:r>
            </a:p>
            <a:p>
              <a:pPr>
                <a:spcAft>
                  <a:spcPts val="601"/>
                </a:spcAft>
              </a:pPr>
              <a:r>
                <a:rPr lang="fi-FI" sz="2000" dirty="0">
                  <a:solidFill>
                    <a:srgbClr val="15576F"/>
                  </a:solidFill>
                </a:rPr>
                <a:t>Digiturvan varmistaminen toiminnassa</a:t>
              </a:r>
            </a:p>
            <a:p>
              <a:pPr>
                <a:spcAft>
                  <a:spcPts val="601"/>
                </a:spcAft>
              </a:pPr>
              <a:r>
                <a:rPr lang="fi-FI" sz="2000" dirty="0">
                  <a:solidFill>
                    <a:srgbClr val="15576F"/>
                  </a:solidFill>
                </a:rPr>
                <a:t>Data- ja analytiikka-osaaminen </a:t>
              </a:r>
            </a:p>
            <a:p>
              <a:pPr>
                <a:spcAft>
                  <a:spcPts val="601"/>
                </a:spcAft>
              </a:pPr>
              <a:r>
                <a:rPr lang="fi-FI" sz="2000" dirty="0">
                  <a:solidFill>
                    <a:srgbClr val="15576F"/>
                  </a:solidFill>
                </a:rPr>
                <a:t>Tekninen osaaminen</a:t>
              </a:r>
            </a:p>
            <a:p>
              <a:pPr>
                <a:spcAft>
                  <a:spcPts val="601"/>
                </a:spcAft>
              </a:pPr>
              <a:r>
                <a:rPr lang="fi-FI" sz="2000" dirty="0">
                  <a:solidFill>
                    <a:srgbClr val="15576F"/>
                  </a:solidFill>
                </a:rPr>
                <a:t>Vaikutusten arviointi</a:t>
              </a:r>
            </a:p>
            <a:p>
              <a:pPr>
                <a:spcAft>
                  <a:spcPts val="601"/>
                </a:spcAft>
              </a:pPr>
              <a:r>
                <a:rPr lang="fi-FI" sz="2000" dirty="0">
                  <a:solidFill>
                    <a:srgbClr val="15576F"/>
                  </a:solidFill>
                </a:rPr>
                <a:t>Prosessiosaaminen</a:t>
              </a:r>
            </a:p>
          </p:txBody>
        </p:sp>
        <p:sp>
          <p:nvSpPr>
            <p:cNvPr id="10" name="Sisällön paikkamerkki 2"/>
            <p:cNvSpPr txBox="1">
              <a:spLocks/>
            </p:cNvSpPr>
            <p:nvPr/>
          </p:nvSpPr>
          <p:spPr>
            <a:xfrm>
              <a:off x="3287386" y="1374177"/>
              <a:ext cx="3518530" cy="3221759"/>
            </a:xfrm>
            <a:prstGeom prst="rect">
              <a:avLst/>
            </a:prstGeom>
          </p:spPr>
          <p:txBody>
            <a:bodyPr spcFirstLastPara="1" vert="horz" wrap="square" lIns="91428" tIns="91428" rIns="91428" bIns="91428"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spcAft>
                  <a:spcPts val="601"/>
                </a:spcAft>
              </a:pPr>
              <a:r>
                <a:rPr lang="fi-FI" sz="2000" dirty="0">
                  <a:solidFill>
                    <a:srgbClr val="15576F"/>
                  </a:solidFill>
                </a:rPr>
                <a:t>Digitaaliseen toimintaan liittyvä juridiikka</a:t>
              </a:r>
            </a:p>
            <a:p>
              <a:pPr>
                <a:spcAft>
                  <a:spcPts val="601"/>
                </a:spcAft>
              </a:pPr>
              <a:r>
                <a:rPr lang="fi-FI" sz="2000" dirty="0">
                  <a:solidFill>
                    <a:srgbClr val="15576F"/>
                  </a:solidFill>
                </a:rPr>
                <a:t>Digitaalisen viestinnän osaaminen </a:t>
              </a:r>
            </a:p>
            <a:p>
              <a:pPr>
                <a:spcAft>
                  <a:spcPts val="601"/>
                </a:spcAft>
              </a:pPr>
              <a:r>
                <a:rPr lang="fi-FI" sz="2000" dirty="0">
                  <a:solidFill>
                    <a:srgbClr val="15576F"/>
                  </a:solidFill>
                </a:rPr>
                <a:t>Kumppanihallinta</a:t>
              </a:r>
            </a:p>
            <a:p>
              <a:pPr>
                <a:spcAft>
                  <a:spcPts val="601"/>
                </a:spcAft>
              </a:pPr>
              <a:r>
                <a:rPr lang="fi-FI" sz="2000" dirty="0">
                  <a:solidFill>
                    <a:srgbClr val="15576F"/>
                  </a:solidFill>
                </a:rPr>
                <a:t>Toiminnan johtaminen </a:t>
              </a:r>
              <a:r>
                <a:rPr lang="fi-FI" sz="2000" dirty="0" err="1">
                  <a:solidFill>
                    <a:srgbClr val="15576F"/>
                  </a:solidFill>
                </a:rPr>
                <a:t>digitalisaatiota</a:t>
              </a:r>
              <a:r>
                <a:rPr lang="fi-FI" sz="2000" dirty="0">
                  <a:solidFill>
                    <a:srgbClr val="15576F"/>
                  </a:solidFill>
                </a:rPr>
                <a:t> tukevalla tavalla</a:t>
              </a:r>
            </a:p>
          </p:txBody>
        </p:sp>
      </p:grpSp>
      <p:sp>
        <p:nvSpPr>
          <p:cNvPr id="19" name="Otsikko 1"/>
          <p:cNvSpPr>
            <a:spLocks noGrp="1"/>
          </p:cNvSpPr>
          <p:nvPr>
            <p:ph type="title"/>
          </p:nvPr>
        </p:nvSpPr>
        <p:spPr>
          <a:xfrm>
            <a:off x="428261" y="318349"/>
            <a:ext cx="5822066" cy="639131"/>
          </a:xfrm>
        </p:spPr>
        <p:txBody>
          <a:bodyPr>
            <a:noAutofit/>
          </a:bodyPr>
          <a:lstStyle/>
          <a:p>
            <a:r>
              <a:rPr lang="fi-FI" sz="2000" b="1" dirty="0">
                <a:solidFill>
                  <a:srgbClr val="15576F"/>
                </a:solidFill>
                <a:latin typeface="+mn-lt"/>
              </a:rPr>
              <a:t>Digitalisaation edellyttämä osaaminen</a:t>
            </a:r>
            <a:br>
              <a:rPr lang="fi-FI" sz="2000" b="1" dirty="0">
                <a:solidFill>
                  <a:srgbClr val="15576F"/>
                </a:solidFill>
                <a:latin typeface="+mn-lt"/>
              </a:rPr>
            </a:br>
            <a:r>
              <a:rPr lang="fi-FI" sz="900" b="1" dirty="0">
                <a:solidFill>
                  <a:srgbClr val="15576F"/>
                </a:solidFill>
                <a:latin typeface="+mn-lt"/>
              </a:rPr>
              <a:t/>
            </a:r>
            <a:br>
              <a:rPr lang="fi-FI" sz="900" b="1" dirty="0">
                <a:solidFill>
                  <a:srgbClr val="15576F"/>
                </a:solidFill>
                <a:latin typeface="+mn-lt"/>
              </a:rPr>
            </a:br>
            <a:r>
              <a:rPr lang="fi-FI" sz="2400" b="1" dirty="0">
                <a:solidFill>
                  <a:srgbClr val="15576F"/>
                </a:solidFill>
                <a:latin typeface="+mn-lt"/>
              </a:rPr>
              <a:t>ERITYISOSAAMISET</a:t>
            </a:r>
          </a:p>
        </p:txBody>
      </p:sp>
    </p:spTree>
    <p:extLst>
      <p:ext uri="{BB962C8B-B14F-4D97-AF65-F5344CB8AC3E}">
        <p14:creationId xmlns:p14="http://schemas.microsoft.com/office/powerpoint/2010/main" val="3433184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VM2019 teema">
  <a:themeElements>
    <a:clrScheme name="VM2019">
      <a:dk1>
        <a:sysClr val="windowText" lastClr="000000"/>
      </a:dk1>
      <a:lt1>
        <a:sysClr val="window" lastClr="FFFFFF"/>
      </a:lt1>
      <a:dk2>
        <a:srgbClr val="365ABD"/>
      </a:dk2>
      <a:lt2>
        <a:srgbClr val="E7E6E6"/>
      </a:lt2>
      <a:accent1>
        <a:srgbClr val="365ABD"/>
      </a:accent1>
      <a:accent2>
        <a:srgbClr val="1B365D"/>
      </a:accent2>
      <a:accent3>
        <a:srgbClr val="A34E96"/>
      </a:accent3>
      <a:accent4>
        <a:srgbClr val="479A36"/>
      </a:accent4>
      <a:accent5>
        <a:srgbClr val="728CD1"/>
      </a:accent5>
      <a:accent6>
        <a:srgbClr val="6D6E71"/>
      </a:accent6>
      <a:hlink>
        <a:srgbClr val="0563C1"/>
      </a:hlink>
      <a:folHlink>
        <a:srgbClr val="954F72"/>
      </a:folHlink>
    </a:clrScheme>
    <a:fontScheme name="VM2019">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VM_esitysmalli_FI_SV_sininen_lila.potx" id="{E8454F93-2E0B-409D-9B2D-8BAC6BFC0E2B}" vid="{94A68CB0-CF75-4B68-B224-F9082EF07815}"/>
    </a:ext>
  </a:extLst>
</a:theme>
</file>

<file path=ppt/theme/theme2.xml><?xml version="1.0" encoding="utf-8"?>
<a:theme xmlns:a="http://schemas.openxmlformats.org/drawingml/2006/main" name="1_VM2019 teema">
  <a:themeElements>
    <a:clrScheme name="VM2019">
      <a:dk1>
        <a:sysClr val="windowText" lastClr="000000"/>
      </a:dk1>
      <a:lt1>
        <a:sysClr val="window" lastClr="FFFFFF"/>
      </a:lt1>
      <a:dk2>
        <a:srgbClr val="365ABD"/>
      </a:dk2>
      <a:lt2>
        <a:srgbClr val="E7E6E6"/>
      </a:lt2>
      <a:accent1>
        <a:srgbClr val="365ABD"/>
      </a:accent1>
      <a:accent2>
        <a:srgbClr val="1B365D"/>
      </a:accent2>
      <a:accent3>
        <a:srgbClr val="A34E96"/>
      </a:accent3>
      <a:accent4>
        <a:srgbClr val="479A36"/>
      </a:accent4>
      <a:accent5>
        <a:srgbClr val="728CD1"/>
      </a:accent5>
      <a:accent6>
        <a:srgbClr val="6D6E71"/>
      </a:accent6>
      <a:hlink>
        <a:srgbClr val="0563C1"/>
      </a:hlink>
      <a:folHlink>
        <a:srgbClr val="954F72"/>
      </a:folHlink>
    </a:clrScheme>
    <a:fontScheme name="VM2019">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VM_esitysmalli_FI_SV_sininen_lila.potx" id="{E8454F93-2E0B-409D-9B2D-8BAC6BFC0E2B}" vid="{94A68CB0-CF75-4B68-B224-F9082EF07815}"/>
    </a:ext>
  </a:extLst>
</a:theme>
</file>

<file path=ppt/theme/theme3.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8F6CCE-7BC9-4D76-B6CC-A70C172F5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28FE6E-FB36-494B-B438-81A54D62E35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bb82943-49da-4504-a2f3-a33fb2eb95f1"/>
    <ds:schemaRef ds:uri="http://purl.org/dc/elements/1.1/"/>
    <ds:schemaRef ds:uri="http://www.w3.org/XML/1998/namespace"/>
  </ds:schemaRefs>
</ds:datastoreItem>
</file>

<file path=customXml/itemProps3.xml><?xml version="1.0" encoding="utf-8"?>
<ds:datastoreItem xmlns:ds="http://schemas.openxmlformats.org/officeDocument/2006/customXml" ds:itemID="{507CEA36-E274-4D74-8E9B-37A996C6C1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34929</TotalTime>
  <Words>1796</Words>
  <Application>Microsoft Office PowerPoint</Application>
  <PresentationFormat>Näytössä katseltava diaesitys (4:3)</PresentationFormat>
  <Paragraphs>252</Paragraphs>
  <Slides>54</Slides>
  <Notes>28</Notes>
  <HiddenSlides>0</HiddenSlides>
  <MMClips>0</MMClips>
  <ScaleCrop>false</ScaleCrop>
  <HeadingPairs>
    <vt:vector size="6" baseType="variant">
      <vt:variant>
        <vt:lpstr>Käytetyt fontit</vt:lpstr>
      </vt:variant>
      <vt:variant>
        <vt:i4>4</vt:i4>
      </vt:variant>
      <vt:variant>
        <vt:lpstr>Teema</vt:lpstr>
      </vt:variant>
      <vt:variant>
        <vt:i4>3</vt:i4>
      </vt:variant>
      <vt:variant>
        <vt:lpstr>Dian otsikot</vt:lpstr>
      </vt:variant>
      <vt:variant>
        <vt:i4>54</vt:i4>
      </vt:variant>
    </vt:vector>
  </HeadingPairs>
  <TitlesOfParts>
    <vt:vector size="61" baseType="lpstr">
      <vt:lpstr>Arial</vt:lpstr>
      <vt:lpstr>Arial Narrow</vt:lpstr>
      <vt:lpstr>Calibri</vt:lpstr>
      <vt:lpstr>Calibri Light</vt:lpstr>
      <vt:lpstr>VM2019 teema</vt:lpstr>
      <vt:lpstr>1_VM2019 teema</vt:lpstr>
      <vt:lpstr>Office-teema</vt:lpstr>
      <vt:lpstr>Osaatko uida digitalisaatiossa?  DIGIVALMENNUSKORTIT</vt:lpstr>
      <vt:lpstr>PowerPoint-esitys</vt:lpstr>
      <vt:lpstr>Näin käytät kortteja</vt:lpstr>
      <vt:lpstr>Kysymysten teema-alueet</vt:lpstr>
      <vt:lpstr>PowerPoint-esitys</vt:lpstr>
      <vt:lpstr>Mitä digitalisaatio tarkoittaa? </vt:lpstr>
      <vt:lpstr>Digitalisaation edellyttämä osaaminen  YLEISET TYÖELÄMÄKOMPETENSSIT</vt:lpstr>
      <vt:lpstr>Digitalisaation edellyttämä osaaminen  PERUSOSAAMISET</vt:lpstr>
      <vt:lpstr>Digitalisaation edellyttämä osaaminen  ERITYISOSAAMISET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Pilotoinnin jälkeinen versio</dc:title>
  <dc:creator>Torro Heidi  (VM)</dc:creator>
  <cp:lastModifiedBy>Laine Marjaana (VM)</cp:lastModifiedBy>
  <cp:revision>626</cp:revision>
  <cp:lastPrinted>2021-09-23T08:38:33Z</cp:lastPrinted>
  <dcterms:created xsi:type="dcterms:W3CDTF">2021-06-02T06:37:52Z</dcterms:created>
  <dcterms:modified xsi:type="dcterms:W3CDTF">2022-03-16T15:51:11Z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