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27" r:id="rId6"/>
  </p:sldMasterIdLst>
  <p:notesMasterIdLst>
    <p:notesMasterId r:id="rId61"/>
  </p:notesMasterIdLst>
  <p:sldIdLst>
    <p:sldId id="408" r:id="rId7"/>
    <p:sldId id="440" r:id="rId8"/>
    <p:sldId id="437" r:id="rId9"/>
    <p:sldId id="441" r:id="rId10"/>
    <p:sldId id="433" r:id="rId11"/>
    <p:sldId id="402" r:id="rId12"/>
    <p:sldId id="395" r:id="rId13"/>
    <p:sldId id="438" r:id="rId14"/>
    <p:sldId id="439" r:id="rId15"/>
    <p:sldId id="378" r:id="rId16"/>
    <p:sldId id="274" r:id="rId17"/>
    <p:sldId id="442" r:id="rId18"/>
    <p:sldId id="416" r:id="rId19"/>
    <p:sldId id="331" r:id="rId20"/>
    <p:sldId id="375" r:id="rId21"/>
    <p:sldId id="327" r:id="rId22"/>
    <p:sldId id="330" r:id="rId23"/>
    <p:sldId id="366" r:id="rId24"/>
    <p:sldId id="332" r:id="rId25"/>
    <p:sldId id="333" r:id="rId26"/>
    <p:sldId id="407" r:id="rId27"/>
    <p:sldId id="334" r:id="rId28"/>
    <p:sldId id="335" r:id="rId29"/>
    <p:sldId id="336" r:id="rId30"/>
    <p:sldId id="362" r:id="rId31"/>
    <p:sldId id="339" r:id="rId32"/>
    <p:sldId id="338" r:id="rId33"/>
    <p:sldId id="340" r:id="rId34"/>
    <p:sldId id="341" r:id="rId35"/>
    <p:sldId id="429" r:id="rId36"/>
    <p:sldId id="342" r:id="rId37"/>
    <p:sldId id="372" r:id="rId38"/>
    <p:sldId id="371" r:id="rId39"/>
    <p:sldId id="373" r:id="rId40"/>
    <p:sldId id="386" r:id="rId41"/>
    <p:sldId id="343" r:id="rId42"/>
    <p:sldId id="344" r:id="rId43"/>
    <p:sldId id="353" r:id="rId44"/>
    <p:sldId id="346" r:id="rId45"/>
    <p:sldId id="363" r:id="rId46"/>
    <p:sldId id="364" r:id="rId47"/>
    <p:sldId id="365" r:id="rId48"/>
    <p:sldId id="394" r:id="rId49"/>
    <p:sldId id="359" r:id="rId50"/>
    <p:sldId id="355" r:id="rId51"/>
    <p:sldId id="354" r:id="rId52"/>
    <p:sldId id="356" r:id="rId53"/>
    <p:sldId id="360" r:id="rId54"/>
    <p:sldId id="436" r:id="rId55"/>
    <p:sldId id="435" r:id="rId56"/>
    <p:sldId id="430" r:id="rId57"/>
    <p:sldId id="400" r:id="rId58"/>
    <p:sldId id="432" r:id="rId59"/>
    <p:sldId id="431" r:id="rId60"/>
  </p:sldIdLst>
  <p:sldSz cx="6858000" cy="9144000" type="screen4x3"/>
  <p:notesSz cx="6819900" cy="99187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0F46E1-F3AA-FB1F-7C3E-59A3A7646207}" name="Maj Ilola" initials="MI" userId="S::maj.ilola@samsnet.fi::3a5289a7-555a-43b8-9c4a-5e98d4d35c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66C"/>
    <a:srgbClr val="1A7391"/>
    <a:srgbClr val="74B93A"/>
    <a:srgbClr val="06939C"/>
    <a:srgbClr val="0A2E38"/>
    <a:srgbClr val="1B7A87"/>
    <a:srgbClr val="D0D3B6"/>
    <a:srgbClr val="1A7E85"/>
    <a:srgbClr val="214A60"/>
    <a:srgbClr val="76B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A0126-672F-478E-AEC7-DD42D83B6B51}" v="14" dt="2022-04-25T09:47:54.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5" autoAdjust="0"/>
    <p:restoredTop sz="94826" autoAdjust="0"/>
  </p:normalViewPr>
  <p:slideViewPr>
    <p:cSldViewPr snapToGrid="0">
      <p:cViewPr varScale="1">
        <p:scale>
          <a:sx n="57" d="100"/>
          <a:sy n="57" d="100"/>
        </p:scale>
        <p:origin x="2164" y="1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5290" cy="497657"/>
          </a:xfrm>
          <a:prstGeom prst="rect">
            <a:avLst/>
          </a:prstGeom>
        </p:spPr>
        <p:txBody>
          <a:bodyPr vert="horz" lIns="95637" tIns="47819" rIns="95637" bIns="47819" rtlCol="0"/>
          <a:lstStyle>
            <a:lvl1pPr algn="l">
              <a:defRPr sz="1300"/>
            </a:lvl1pPr>
          </a:lstStyle>
          <a:p>
            <a:endParaRPr lang="fi-FI"/>
          </a:p>
        </p:txBody>
      </p:sp>
      <p:sp>
        <p:nvSpPr>
          <p:cNvPr id="3" name="Päivämäärän paikkamerkki 2"/>
          <p:cNvSpPr>
            <a:spLocks noGrp="1"/>
          </p:cNvSpPr>
          <p:nvPr>
            <p:ph type="dt" idx="1"/>
          </p:nvPr>
        </p:nvSpPr>
        <p:spPr>
          <a:xfrm>
            <a:off x="3863032" y="0"/>
            <a:ext cx="2955290" cy="497657"/>
          </a:xfrm>
          <a:prstGeom prst="rect">
            <a:avLst/>
          </a:prstGeom>
        </p:spPr>
        <p:txBody>
          <a:bodyPr vert="horz" lIns="95637" tIns="47819" rIns="95637" bIns="47819" rtlCol="0"/>
          <a:lstStyle>
            <a:lvl1pPr algn="r">
              <a:defRPr sz="1300"/>
            </a:lvl1pPr>
          </a:lstStyle>
          <a:p>
            <a:fld id="{A6AA05AC-228E-4ACB-A6BE-A373C48A8639}" type="datetimeFigureOut">
              <a:rPr lang="fi-FI" smtClean="0"/>
              <a:t>2.5.2022</a:t>
            </a:fld>
            <a:endParaRPr lang="fi-FI"/>
          </a:p>
        </p:txBody>
      </p:sp>
      <p:sp>
        <p:nvSpPr>
          <p:cNvPr id="4" name="Dian kuvan paikkamerkki 3"/>
          <p:cNvSpPr>
            <a:spLocks noGrp="1" noRot="1" noChangeAspect="1"/>
          </p:cNvSpPr>
          <p:nvPr>
            <p:ph type="sldImg" idx="2"/>
          </p:nvPr>
        </p:nvSpPr>
        <p:spPr>
          <a:xfrm>
            <a:off x="2155825" y="1239838"/>
            <a:ext cx="2509838" cy="3348037"/>
          </a:xfrm>
          <a:prstGeom prst="rect">
            <a:avLst/>
          </a:prstGeom>
          <a:noFill/>
          <a:ln w="12700">
            <a:solidFill>
              <a:prstClr val="black"/>
            </a:solidFill>
          </a:ln>
        </p:spPr>
        <p:txBody>
          <a:bodyPr vert="horz" lIns="95637" tIns="47819" rIns="95637" bIns="47819" rtlCol="0" anchor="ctr"/>
          <a:lstStyle/>
          <a:p>
            <a:endParaRPr lang="fi-FI"/>
          </a:p>
        </p:txBody>
      </p:sp>
      <p:sp>
        <p:nvSpPr>
          <p:cNvPr id="5" name="Huomautusten paikkamerkki 4"/>
          <p:cNvSpPr>
            <a:spLocks noGrp="1"/>
          </p:cNvSpPr>
          <p:nvPr>
            <p:ph type="body" sz="quarter" idx="3"/>
          </p:nvPr>
        </p:nvSpPr>
        <p:spPr>
          <a:xfrm>
            <a:off x="681990" y="4773374"/>
            <a:ext cx="5455920" cy="3905488"/>
          </a:xfrm>
          <a:prstGeom prst="rect">
            <a:avLst/>
          </a:prstGeom>
        </p:spPr>
        <p:txBody>
          <a:bodyPr vert="horz" lIns="95637" tIns="47819" rIns="95637" bIns="47819"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1045"/>
            <a:ext cx="2955290" cy="497657"/>
          </a:xfrm>
          <a:prstGeom prst="rect">
            <a:avLst/>
          </a:prstGeom>
        </p:spPr>
        <p:txBody>
          <a:bodyPr vert="horz" lIns="95637" tIns="47819" rIns="95637" bIns="47819" rtlCol="0" anchor="b"/>
          <a:lstStyle>
            <a:lvl1pPr algn="l">
              <a:defRPr sz="1300"/>
            </a:lvl1pPr>
          </a:lstStyle>
          <a:p>
            <a:endParaRPr lang="fi-FI"/>
          </a:p>
        </p:txBody>
      </p:sp>
      <p:sp>
        <p:nvSpPr>
          <p:cNvPr id="7" name="Dian numeron paikkamerkki 6"/>
          <p:cNvSpPr>
            <a:spLocks noGrp="1"/>
          </p:cNvSpPr>
          <p:nvPr>
            <p:ph type="sldNum" sz="quarter" idx="5"/>
          </p:nvPr>
        </p:nvSpPr>
        <p:spPr>
          <a:xfrm>
            <a:off x="3863032" y="9421045"/>
            <a:ext cx="2955290" cy="497657"/>
          </a:xfrm>
          <a:prstGeom prst="rect">
            <a:avLst/>
          </a:prstGeom>
        </p:spPr>
        <p:txBody>
          <a:bodyPr vert="horz" lIns="95637" tIns="47819" rIns="95637" bIns="47819" rtlCol="0" anchor="b"/>
          <a:lstStyle>
            <a:lvl1pPr algn="r">
              <a:defRPr sz="1300"/>
            </a:lvl1pPr>
          </a:lstStyle>
          <a:p>
            <a:fld id="{9C9F768A-7093-441A-886A-16082B4F273F}" type="slidenum">
              <a:rPr lang="fi-FI" smtClean="0"/>
              <a:t>‹#›</a:t>
            </a:fld>
            <a:endParaRPr lang="fi-FI"/>
          </a:p>
        </p:txBody>
      </p:sp>
    </p:spTree>
    <p:extLst>
      <p:ext uri="{BB962C8B-B14F-4D97-AF65-F5344CB8AC3E}">
        <p14:creationId xmlns:p14="http://schemas.microsoft.com/office/powerpoint/2010/main" val="338542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1</a:t>
            </a:fld>
            <a:endParaRPr lang="fi-FI"/>
          </a:p>
        </p:txBody>
      </p:sp>
    </p:spTree>
    <p:extLst>
      <p:ext uri="{BB962C8B-B14F-4D97-AF65-F5344CB8AC3E}">
        <p14:creationId xmlns:p14="http://schemas.microsoft.com/office/powerpoint/2010/main" val="3609157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13</a:t>
            </a:fld>
            <a:endParaRPr lang="fi-FI"/>
          </a:p>
        </p:txBody>
      </p:sp>
    </p:spTree>
    <p:extLst>
      <p:ext uri="{BB962C8B-B14F-4D97-AF65-F5344CB8AC3E}">
        <p14:creationId xmlns:p14="http://schemas.microsoft.com/office/powerpoint/2010/main" val="79992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pPr defTabSz="882670">
              <a:defRPr>
                <a:sym typeface="Arial"/>
              </a:defRPr>
            </a:pPr>
            <a:endParaRPr dirty="0"/>
          </a:p>
        </p:txBody>
      </p:sp>
      <p:sp>
        <p:nvSpPr>
          <p:cNvPr id="4" name="Dian numeron paikkamerkki 3"/>
          <p:cNvSpPr>
            <a:spLocks noGrp="1"/>
          </p:cNvSpPr>
          <p:nvPr>
            <p:ph type="sldNum" sz="quarter" idx="10"/>
          </p:nvPr>
        </p:nvSpPr>
        <p:spPr/>
        <p:txBody>
          <a:bodyPr/>
          <a:lstStyle/>
          <a:p>
            <a:fld id="{9C9F768A-7093-441A-886A-16082B4F273F}" type="slidenum">
              <a:rPr lang="fi-FI" smtClean="0"/>
              <a:t>16</a:t>
            </a:fld>
            <a:endParaRPr lang="fi-FI"/>
          </a:p>
        </p:txBody>
      </p:sp>
    </p:spTree>
    <p:extLst>
      <p:ext uri="{BB962C8B-B14F-4D97-AF65-F5344CB8AC3E}">
        <p14:creationId xmlns:p14="http://schemas.microsoft.com/office/powerpoint/2010/main" val="368746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17</a:t>
            </a:fld>
            <a:endParaRPr lang="fi-FI"/>
          </a:p>
        </p:txBody>
      </p:sp>
    </p:spTree>
    <p:extLst>
      <p:ext uri="{BB962C8B-B14F-4D97-AF65-F5344CB8AC3E}">
        <p14:creationId xmlns:p14="http://schemas.microsoft.com/office/powerpoint/2010/main" val="235632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18</a:t>
            </a:fld>
            <a:endParaRPr lang="fi-FI"/>
          </a:p>
        </p:txBody>
      </p:sp>
    </p:spTree>
    <p:extLst>
      <p:ext uri="{BB962C8B-B14F-4D97-AF65-F5344CB8AC3E}">
        <p14:creationId xmlns:p14="http://schemas.microsoft.com/office/powerpoint/2010/main" val="2586451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21</a:t>
            </a:fld>
            <a:endParaRPr lang="fi-FI"/>
          </a:p>
        </p:txBody>
      </p:sp>
    </p:spTree>
    <p:extLst>
      <p:ext uri="{BB962C8B-B14F-4D97-AF65-F5344CB8AC3E}">
        <p14:creationId xmlns:p14="http://schemas.microsoft.com/office/powerpoint/2010/main" val="2271641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22</a:t>
            </a:fld>
            <a:endParaRPr lang="fi-FI"/>
          </a:p>
        </p:txBody>
      </p:sp>
    </p:spTree>
    <p:extLst>
      <p:ext uri="{BB962C8B-B14F-4D97-AF65-F5344CB8AC3E}">
        <p14:creationId xmlns:p14="http://schemas.microsoft.com/office/powerpoint/2010/main" val="858081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Dian numeron paikkamerkki 3"/>
          <p:cNvSpPr>
            <a:spLocks noGrp="1"/>
          </p:cNvSpPr>
          <p:nvPr>
            <p:ph type="sldNum" sz="quarter" idx="10"/>
          </p:nvPr>
        </p:nvSpPr>
        <p:spPr/>
        <p:txBody>
          <a:bodyPr/>
          <a:lstStyle/>
          <a:p>
            <a:fld id="{9C9F768A-7093-441A-886A-16082B4F273F}" type="slidenum">
              <a:rPr lang="fi-FI" smtClean="0"/>
              <a:t>24</a:t>
            </a:fld>
            <a:endParaRPr lang="fi-FI"/>
          </a:p>
        </p:txBody>
      </p:sp>
    </p:spTree>
    <p:extLst>
      <p:ext uri="{BB962C8B-B14F-4D97-AF65-F5344CB8AC3E}">
        <p14:creationId xmlns:p14="http://schemas.microsoft.com/office/powerpoint/2010/main" val="277877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25</a:t>
            </a:fld>
            <a:endParaRPr lang="fi-FI"/>
          </a:p>
        </p:txBody>
      </p:sp>
    </p:spTree>
    <p:extLst>
      <p:ext uri="{BB962C8B-B14F-4D97-AF65-F5344CB8AC3E}">
        <p14:creationId xmlns:p14="http://schemas.microsoft.com/office/powerpoint/2010/main" val="114970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30</a:t>
            </a:fld>
            <a:endParaRPr lang="fi-FI"/>
          </a:p>
        </p:txBody>
      </p:sp>
    </p:spTree>
    <p:extLst>
      <p:ext uri="{BB962C8B-B14F-4D97-AF65-F5344CB8AC3E}">
        <p14:creationId xmlns:p14="http://schemas.microsoft.com/office/powerpoint/2010/main" val="1855825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solidFill>
                <a:srgbClr val="0070C0"/>
              </a:solidFill>
              <a:latin typeface="Calibri" panose="020F0502020204030204" pitchFamily="34" charset="0"/>
              <a:cs typeface="Calibri" panose="020F0502020204030204" pitchFamily="34" charset="0"/>
            </a:endParaRPr>
          </a:p>
        </p:txBody>
      </p:sp>
      <p:sp>
        <p:nvSpPr>
          <p:cNvPr id="4" name="Dian numeron paikkamerkki 3"/>
          <p:cNvSpPr>
            <a:spLocks noGrp="1"/>
          </p:cNvSpPr>
          <p:nvPr>
            <p:ph type="sldNum" sz="quarter" idx="10"/>
          </p:nvPr>
        </p:nvSpPr>
        <p:spPr/>
        <p:txBody>
          <a:bodyPr/>
          <a:lstStyle/>
          <a:p>
            <a:fld id="{9C9F768A-7093-441A-886A-16082B4F273F}" type="slidenum">
              <a:rPr lang="fi-FI" smtClean="0"/>
              <a:t>35</a:t>
            </a:fld>
            <a:endParaRPr lang="fi-FI"/>
          </a:p>
        </p:txBody>
      </p:sp>
    </p:spTree>
    <p:extLst>
      <p:ext uri="{BB962C8B-B14F-4D97-AF65-F5344CB8AC3E}">
        <p14:creationId xmlns:p14="http://schemas.microsoft.com/office/powerpoint/2010/main" val="51635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3</a:t>
            </a:fld>
            <a:endParaRPr lang="fi-FI"/>
          </a:p>
        </p:txBody>
      </p:sp>
    </p:spTree>
    <p:extLst>
      <p:ext uri="{BB962C8B-B14F-4D97-AF65-F5344CB8AC3E}">
        <p14:creationId xmlns:p14="http://schemas.microsoft.com/office/powerpoint/2010/main" val="3137831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38</a:t>
            </a:fld>
            <a:endParaRPr lang="fi-FI"/>
          </a:p>
        </p:txBody>
      </p:sp>
    </p:spTree>
    <p:extLst>
      <p:ext uri="{BB962C8B-B14F-4D97-AF65-F5344CB8AC3E}">
        <p14:creationId xmlns:p14="http://schemas.microsoft.com/office/powerpoint/2010/main" val="1551543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40</a:t>
            </a:fld>
            <a:endParaRPr lang="fi-FI"/>
          </a:p>
        </p:txBody>
      </p:sp>
    </p:spTree>
    <p:extLst>
      <p:ext uri="{BB962C8B-B14F-4D97-AF65-F5344CB8AC3E}">
        <p14:creationId xmlns:p14="http://schemas.microsoft.com/office/powerpoint/2010/main" val="3107619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43</a:t>
            </a:fld>
            <a:endParaRPr lang="fi-FI"/>
          </a:p>
        </p:txBody>
      </p:sp>
    </p:spTree>
    <p:extLst>
      <p:ext uri="{BB962C8B-B14F-4D97-AF65-F5344CB8AC3E}">
        <p14:creationId xmlns:p14="http://schemas.microsoft.com/office/powerpoint/2010/main" val="592523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45</a:t>
            </a:fld>
            <a:endParaRPr lang="fi-FI"/>
          </a:p>
        </p:txBody>
      </p:sp>
    </p:spTree>
    <p:extLst>
      <p:ext uri="{BB962C8B-B14F-4D97-AF65-F5344CB8AC3E}">
        <p14:creationId xmlns:p14="http://schemas.microsoft.com/office/powerpoint/2010/main" val="3944049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49</a:t>
            </a:fld>
            <a:endParaRPr lang="fi-FI"/>
          </a:p>
        </p:txBody>
      </p:sp>
    </p:spTree>
    <p:extLst>
      <p:ext uri="{BB962C8B-B14F-4D97-AF65-F5344CB8AC3E}">
        <p14:creationId xmlns:p14="http://schemas.microsoft.com/office/powerpoint/2010/main" val="1267688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50</a:t>
            </a:fld>
            <a:endParaRPr lang="fi-FI"/>
          </a:p>
        </p:txBody>
      </p:sp>
    </p:spTree>
    <p:extLst>
      <p:ext uri="{BB962C8B-B14F-4D97-AF65-F5344CB8AC3E}">
        <p14:creationId xmlns:p14="http://schemas.microsoft.com/office/powerpoint/2010/main" val="1835969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51</a:t>
            </a:fld>
            <a:endParaRPr lang="fi-FI"/>
          </a:p>
        </p:txBody>
      </p:sp>
    </p:spTree>
    <p:extLst>
      <p:ext uri="{BB962C8B-B14F-4D97-AF65-F5344CB8AC3E}">
        <p14:creationId xmlns:p14="http://schemas.microsoft.com/office/powerpoint/2010/main" val="571102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52</a:t>
            </a:fld>
            <a:endParaRPr lang="fi-FI"/>
          </a:p>
        </p:txBody>
      </p:sp>
    </p:spTree>
    <p:extLst>
      <p:ext uri="{BB962C8B-B14F-4D97-AF65-F5344CB8AC3E}">
        <p14:creationId xmlns:p14="http://schemas.microsoft.com/office/powerpoint/2010/main" val="1581939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53</a:t>
            </a:fld>
            <a:endParaRPr lang="fi-FI"/>
          </a:p>
        </p:txBody>
      </p:sp>
    </p:spTree>
    <p:extLst>
      <p:ext uri="{BB962C8B-B14F-4D97-AF65-F5344CB8AC3E}">
        <p14:creationId xmlns:p14="http://schemas.microsoft.com/office/powerpoint/2010/main" val="138866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4</a:t>
            </a:fld>
            <a:endParaRPr lang="fi-FI"/>
          </a:p>
        </p:txBody>
      </p:sp>
    </p:spTree>
    <p:extLst>
      <p:ext uri="{BB962C8B-B14F-4D97-AF65-F5344CB8AC3E}">
        <p14:creationId xmlns:p14="http://schemas.microsoft.com/office/powerpoint/2010/main" val="340205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5</a:t>
            </a:fld>
            <a:endParaRPr lang="fi-FI"/>
          </a:p>
        </p:txBody>
      </p:sp>
    </p:spTree>
    <p:extLst>
      <p:ext uri="{BB962C8B-B14F-4D97-AF65-F5344CB8AC3E}">
        <p14:creationId xmlns:p14="http://schemas.microsoft.com/office/powerpoint/2010/main" val="303514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6</a:t>
            </a:fld>
            <a:endParaRPr lang="fi-FI"/>
          </a:p>
        </p:txBody>
      </p:sp>
    </p:spTree>
    <p:extLst>
      <p:ext uri="{BB962C8B-B14F-4D97-AF65-F5344CB8AC3E}">
        <p14:creationId xmlns:p14="http://schemas.microsoft.com/office/powerpoint/2010/main" val="33560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7</a:t>
            </a:fld>
            <a:endParaRPr lang="fi-FI"/>
          </a:p>
        </p:txBody>
      </p:sp>
    </p:spTree>
    <p:extLst>
      <p:ext uri="{BB962C8B-B14F-4D97-AF65-F5344CB8AC3E}">
        <p14:creationId xmlns:p14="http://schemas.microsoft.com/office/powerpoint/2010/main" val="286721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8</a:t>
            </a:fld>
            <a:endParaRPr lang="fi-FI"/>
          </a:p>
        </p:txBody>
      </p:sp>
    </p:spTree>
    <p:extLst>
      <p:ext uri="{BB962C8B-B14F-4D97-AF65-F5344CB8AC3E}">
        <p14:creationId xmlns:p14="http://schemas.microsoft.com/office/powerpoint/2010/main" val="157595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9</a:t>
            </a:fld>
            <a:endParaRPr lang="fi-FI"/>
          </a:p>
        </p:txBody>
      </p:sp>
    </p:spTree>
    <p:extLst>
      <p:ext uri="{BB962C8B-B14F-4D97-AF65-F5344CB8AC3E}">
        <p14:creationId xmlns:p14="http://schemas.microsoft.com/office/powerpoint/2010/main" val="19743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10</a:t>
            </a:fld>
            <a:endParaRPr lang="fi-FI"/>
          </a:p>
        </p:txBody>
      </p:sp>
    </p:spTree>
    <p:extLst>
      <p:ext uri="{BB962C8B-B14F-4D97-AF65-F5344CB8AC3E}">
        <p14:creationId xmlns:p14="http://schemas.microsoft.com/office/powerpoint/2010/main" val="799262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 uri="{C183D7F6-B498-43B3-948B-1728B52AA6E4}">
                <adec:decorative xmlns="" xmlns:adec="http://schemas.microsoft.com/office/drawing/2017/decorative" val="1"/>
              </a:ext>
            </a:extLst>
          </p:cNvPr>
          <p:cNvGrpSpPr/>
          <p:nvPr userDrawn="1"/>
        </p:nvGrpSpPr>
        <p:grpSpPr>
          <a:xfrm>
            <a:off x="2" y="-1"/>
            <a:ext cx="6858675" cy="9144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86EBD2D0-8F8D-40B7-8466-A70F0F222C78}"/>
                </a:ext>
                <a:ext uri="{C183D7F6-B498-43B3-948B-1728B52AA6E4}">
                  <adec:decorative xmlns=""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2283D766-1997-4ADC-9D70-135DA7587C6B}"/>
                </a:ext>
                <a:ext uri="{C183D7F6-B498-43B3-948B-1728B52AA6E4}">
                  <adec:decorative xmlns=""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61C55AF5-41ED-4FED-8B17-E572D95A2EF2}"/>
                </a:ext>
                <a:ext uri="{C183D7F6-B498-43B3-948B-1728B52AA6E4}">
                  <adec:decorative xmlns=""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8207A6F9-D3E1-4322-B846-960DD6FC99C9}"/>
                </a:ext>
                <a:ext uri="{C183D7F6-B498-43B3-948B-1728B52AA6E4}">
                  <adec:decorative xmlns=""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7B819825-3200-472E-9BDC-39A078E17847}"/>
                </a:ext>
                <a:ext uri="{C183D7F6-B498-43B3-948B-1728B52AA6E4}">
                  <adec:decorative xmlns=""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20" name="Freeform 11">
              <a:extLst>
                <a:ext uri="{FF2B5EF4-FFF2-40B4-BE49-F238E27FC236}">
                  <a16:creationId xmlns:a16="http://schemas.microsoft.com/office/drawing/2014/main" id="{CD504085-D74E-4639-BB3D-F043553024CD}"/>
                </a:ext>
                <a:ext uri="{C183D7F6-B498-43B3-948B-1728B52AA6E4}">
                  <adec:decorative xmlns=""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tumma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9B432168-221C-4229-ABD4-620A83233A31}"/>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81045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paikka">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a:xfrm>
            <a:off x="440057" y="408006"/>
            <a:ext cx="2826927" cy="1767417"/>
          </a:xfrm>
        </p:spPr>
        <p:txBody>
          <a:bodyPr/>
          <a:lstStyle>
            <a:lvl1pPr>
              <a:defRPr/>
            </a:lvl1pPr>
          </a:lstStyle>
          <a:p>
            <a:r>
              <a:rPr lang="fi-FI" dirty="0"/>
              <a:t>Tekstisivu kuvalla, </a:t>
            </a:r>
            <a:br>
              <a:rPr lang="fi-FI" dirty="0"/>
            </a:br>
            <a:r>
              <a:rPr lang="fi-FI" dirty="0"/>
              <a:t>lyhyt 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7" y="2350348"/>
            <a:ext cx="2826927" cy="5664000"/>
          </a:xfrm>
        </p:spPr>
        <p:txBody>
          <a:bodyPr/>
          <a:lstStyle>
            <a:lvl1pPr marL="269847" indent="-269847">
              <a:defRPr sz="2201"/>
            </a:lvl1pPr>
            <a:lvl2pPr marL="625407" indent="-265085">
              <a:defRPr/>
            </a:lvl2pPr>
            <a:lvl3pPr marL="715886" indent="0">
              <a:buNone/>
              <a:defRPr/>
            </a:lvl3pPr>
          </a:lstStyle>
          <a:p>
            <a:pPr lvl="0"/>
            <a:r>
              <a:rPr lang="fi-FI"/>
              <a:t>Muokkaa tekstin perustyylejä</a:t>
            </a:r>
          </a:p>
          <a:p>
            <a:pPr lvl="1"/>
            <a:r>
              <a:rPr lang="fi-FI"/>
              <a:t>toinen taso</a:t>
            </a:r>
          </a:p>
        </p:txBody>
      </p:sp>
      <p:sp>
        <p:nvSpPr>
          <p:cNvPr id="8" name="Kuvan paikkamerkki 19">
            <a:extLst>
              <a:ext uri="{FF2B5EF4-FFF2-40B4-BE49-F238E27FC236}">
                <a16:creationId xmlns:a16="http://schemas.microsoft.com/office/drawing/2014/main" id="{1CD34E48-431E-47C9-8075-E449B22F1C1A}"/>
              </a:ext>
              <a:ext uri="{C183D7F6-B498-43B3-948B-1728B52AA6E4}">
                <adec:decorative xmlns="" xmlns:adec="http://schemas.microsoft.com/office/drawing/2017/decorative" val="0"/>
              </a:ext>
            </a:extLst>
          </p:cNvPr>
          <p:cNvSpPr>
            <a:spLocks noGrp="1"/>
          </p:cNvSpPr>
          <p:nvPr>
            <p:ph type="pic" sz="quarter" idx="13"/>
          </p:nvPr>
        </p:nvSpPr>
        <p:spPr>
          <a:xfrm>
            <a:off x="3438825" y="-5977"/>
            <a:ext cx="3423550" cy="9155953"/>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a:t>Lisää kuva napsauttamalla kuvaketta</a:t>
            </a:r>
            <a:endParaRPr lang="fi-FI" dirty="0"/>
          </a:p>
        </p:txBody>
      </p:sp>
      <p:sp>
        <p:nvSpPr>
          <p:cNvPr id="9" name="Alatunnisteen paikkamerkki 8">
            <a:extLst>
              <a:ext uri="{FF2B5EF4-FFF2-40B4-BE49-F238E27FC236}">
                <a16:creationId xmlns:a16="http://schemas.microsoft.com/office/drawing/2014/main" id="{9700E9CE-DAC8-4704-A149-43A60B27A84C}"/>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22E9968-6017-4856-A4C4-E7595C39E8B6}"/>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97817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5F941-B7C0-48FA-BC12-7B7C226826B8}"/>
              </a:ext>
            </a:extLst>
          </p:cNvPr>
          <p:cNvSpPr>
            <a:spLocks noGrp="1"/>
          </p:cNvSpPr>
          <p:nvPr>
            <p:ph type="title"/>
          </p:nvPr>
        </p:nvSpPr>
        <p:spPr/>
        <p:txBody>
          <a:bodyPr/>
          <a:lstStyle/>
          <a:p>
            <a:r>
              <a:rPr lang="fi-FI"/>
              <a:t>Muokkaa perustyyl. napsautt.</a:t>
            </a:r>
          </a:p>
        </p:txBody>
      </p:sp>
      <p:sp>
        <p:nvSpPr>
          <p:cNvPr id="7" name="Alatunnisteen paikkamerkki 6">
            <a:extLst>
              <a:ext uri="{FF2B5EF4-FFF2-40B4-BE49-F238E27FC236}">
                <a16:creationId xmlns:a16="http://schemas.microsoft.com/office/drawing/2014/main" id="{7CD8110F-CCB3-4F2C-A24C-58395114068A}"/>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DD1E9F2C-6E23-43A9-A7DE-626D34CEDD8A}"/>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72294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BD59BAD-0669-42AB-9904-BB6AA4465919}"/>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7" name="Dian numeron paikkamerkki 6">
            <a:extLst>
              <a:ext uri="{FF2B5EF4-FFF2-40B4-BE49-F238E27FC236}">
                <a16:creationId xmlns:a16="http://schemas.microsoft.com/office/drawing/2014/main" id="{2F973901-92EE-424C-B835-C2D00C6C55AD}"/>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90649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59"/>
            <a:ext cx="3575447" cy="3369308"/>
          </a:xfrm>
        </p:spPr>
        <p:txBody>
          <a:bodyPr anchor="t" anchorCtr="0"/>
          <a:lstStyle>
            <a:lvl1pPr>
              <a:defRPr sz="4100">
                <a:solidFill>
                  <a:schemeClr val="bg1"/>
                </a:solidFill>
              </a:defRPr>
            </a:lvl1pPr>
          </a:lstStyle>
          <a:p>
            <a:r>
              <a:rPr lang="fi-FI" dirty="0"/>
              <a:t>Väliotsikkosivu </a:t>
            </a:r>
            <a:br>
              <a:rPr lang="fi-FI" dirty="0"/>
            </a:br>
            <a:r>
              <a:rPr lang="fi-FI" dirty="0"/>
              <a:t>esityksen </a:t>
            </a:r>
            <a:br>
              <a:rPr lang="fi-FI" dirty="0"/>
            </a:br>
            <a:r>
              <a:rPr lang="fi-FI" dirty="0"/>
              <a:t>jäsentämiseen, </a:t>
            </a:r>
            <a:br>
              <a:rPr lang="fi-FI" dirty="0"/>
            </a:br>
            <a:r>
              <a:rPr lang="fi-FI" dirty="0"/>
              <a:t>4 riviä lyhyellä tekstillä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566465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60"/>
            <a:ext cx="3899483" cy="1162577"/>
          </a:xfrm>
        </p:spPr>
        <p:txBody>
          <a:bodyPr anchor="t" anchorCtr="0"/>
          <a:lstStyle>
            <a:lvl1pPr>
              <a:defRPr sz="5600">
                <a:solidFill>
                  <a:schemeClr val="bg1"/>
                </a:solidFill>
              </a:defRPr>
            </a:lvl1pPr>
          </a:lstStyle>
          <a:p>
            <a:r>
              <a:rPr lang="fi-FI" dirty="0"/>
              <a:t>Yksi tekstirivi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32476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san ylätunniste 3">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1" y="1873257"/>
            <a:ext cx="5528250" cy="2607561"/>
          </a:xfrm>
        </p:spPr>
        <p:txBody>
          <a:bodyPr anchor="t" anchorCtr="0"/>
          <a:lstStyle>
            <a:lvl1pPr>
              <a:defRPr sz="4100">
                <a:solidFill>
                  <a:schemeClr val="bg1"/>
                </a:solidFill>
              </a:defRPr>
            </a:lvl1pPr>
          </a:lstStyle>
          <a:p>
            <a:r>
              <a:rPr lang="fi-FI" dirty="0"/>
              <a:t>Väliotsikkosivu esityksen </a:t>
            </a:r>
            <a:br>
              <a:rPr lang="fi-FI" dirty="0"/>
            </a:br>
            <a:r>
              <a:rPr lang="fi-FI" dirty="0"/>
              <a:t>jäsentämiseen pitkällä tekstillä</a:t>
            </a:r>
            <a:br>
              <a:rPr lang="fi-FI" dirty="0"/>
            </a:br>
            <a:r>
              <a:rPr lang="fi-FI" dirty="0" err="1"/>
              <a:t>max</a:t>
            </a:r>
            <a:r>
              <a:rPr lang="fi-FI" dirty="0"/>
              <a:t>. 3 riviä</a:t>
            </a:r>
          </a:p>
        </p:txBody>
      </p:sp>
      <p:sp>
        <p:nvSpPr>
          <p:cNvPr id="20" name="Alatunnisteen paikkamerkki 19">
            <a:extLst>
              <a:ext uri="{FF2B5EF4-FFF2-40B4-BE49-F238E27FC236}">
                <a16:creationId xmlns:a16="http://schemas.microsoft.com/office/drawing/2014/main" id="{5A33775A-8692-4630-B0A7-351A1503264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DBD8842B-CE46-458C-9327-5C7AC4214DEE}"/>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32946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san ylätunniste 4">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1" y="1873252"/>
            <a:ext cx="5528250" cy="1248000"/>
          </a:xfrm>
        </p:spPr>
        <p:txBody>
          <a:bodyPr anchor="t" anchorCtr="0"/>
          <a:lstStyle>
            <a:lvl1pPr>
              <a:defRPr sz="5600">
                <a:solidFill>
                  <a:schemeClr val="bg1"/>
                </a:solidFill>
              </a:defRPr>
            </a:lvl1pPr>
          </a:lstStyle>
          <a:p>
            <a:r>
              <a:rPr lang="fi-FI" dirty="0"/>
              <a:t>Väliotsikkosivu, yksi sana tai 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95264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paikka">
    <p:bg>
      <p:bgPr>
        <a:solidFill>
          <a:srgbClr val="365ABD"/>
        </a:solidFill>
        <a:effectLst/>
      </p:bgPr>
    </p:bg>
    <p:spTree>
      <p:nvGrpSpPr>
        <p:cNvPr id="1" name=""/>
        <p:cNvGrpSpPr/>
        <p:nvPr/>
      </p:nvGrpSpPr>
      <p:grpSpPr>
        <a:xfrm>
          <a:off x="0" y="0"/>
          <a:ext cx="0" cy="0"/>
          <a:chOff x="0" y="0"/>
          <a:chExt cx="0" cy="0"/>
        </a:xfrm>
      </p:grpSpPr>
      <p:sp>
        <p:nvSpPr>
          <p:cNvPr id="25" name="Freeform 11">
            <a:extLst>
              <a:ext uri="{FF2B5EF4-FFF2-40B4-BE49-F238E27FC236}">
                <a16:creationId xmlns:a16="http://schemas.microsoft.com/office/drawing/2014/main" id="{C38B15FE-EB78-49DB-9C78-8EDF68976BF4}"/>
              </a:ext>
              <a:ext uri="{C183D7F6-B498-43B3-948B-1728B52AA6E4}">
                <adec:decorative xmlns="" xmlns:adec="http://schemas.microsoft.com/office/drawing/2017/decorative"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3" y="2928334"/>
            <a:ext cx="3615951" cy="2602737"/>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 xmlns:adec="http://schemas.microsoft.com/office/drawing/2017/decorative" val="1"/>
              </a:ext>
            </a:extLst>
          </p:cNvPr>
          <p:cNvSpPr>
            <a:spLocks noGrp="1"/>
          </p:cNvSpPr>
          <p:nvPr userDrawn="1">
            <p:ph type="pic" sz="quarter" idx="13"/>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2687235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rakennus, mies, katettu">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7660" y="0"/>
            <a:ext cx="2311146" cy="9144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 xmlns:adec="http://schemas.microsoft.com/office/drawing/2017/decorative" val="1"/>
              </a:ext>
            </a:extLst>
          </p:cNvPr>
          <p:cNvGrpSpPr>
            <a:grpSpLocks noChangeAspect="1"/>
          </p:cNvGrpSpPr>
          <p:nvPr userDrawn="1"/>
        </p:nvGrpSpPr>
        <p:grpSpPr bwMode="gray">
          <a:xfrm>
            <a:off x="5" y="0"/>
            <a:ext cx="4925807" cy="9144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837849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3">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tuulimylly, ulko, näkymä, auto">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2618" y="0"/>
            <a:ext cx="2311146" cy="9144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 xmlns:adec="http://schemas.microsoft.com/office/drawing/2017/decorative" val="1"/>
              </a:ext>
            </a:extLst>
          </p:cNvPr>
          <p:cNvGrpSpPr>
            <a:grpSpLocks noChangeAspect="1"/>
          </p:cNvGrpSpPr>
          <p:nvPr userDrawn="1"/>
        </p:nvGrpSpPr>
        <p:grpSpPr bwMode="gray">
          <a:xfrm>
            <a:off x="5" y="0"/>
            <a:ext cx="4925807" cy="9144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5600">
                <a:solidFill>
                  <a:schemeClr val="bg1"/>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11" name="TextBox 10">
            <a:extLst>
              <a:ext uri="{FF2B5EF4-FFF2-40B4-BE49-F238E27FC236}">
                <a16:creationId xmlns:a16="http://schemas.microsoft.com/office/drawing/2014/main" id="{B7C376E3-2ABB-974B-9114-E2184E099A4F}"/>
              </a:ext>
            </a:extLst>
          </p:cNvPr>
          <p:cNvSpPr txBox="1"/>
          <p:nvPr userDrawn="1"/>
        </p:nvSpPr>
        <p:spPr>
          <a:xfrm>
            <a:off x="3040405" y="635568"/>
            <a:ext cx="2551784" cy="554254"/>
          </a:xfrm>
          <a:prstGeom prst="rect">
            <a:avLst/>
          </a:prstGeom>
          <a:noFill/>
        </p:spPr>
        <p:txBody>
          <a:bodyPr wrap="square" lIns="0" tIns="0" rIns="0" bIns="0" rtlCol="0">
            <a:spAutoFit/>
          </a:bodyPr>
          <a:lstStyle/>
          <a:p>
            <a:pPr algn="l"/>
            <a:r>
              <a:rPr lang="en-FI" sz="1801" dirty="0">
                <a:solidFill>
                  <a:schemeClr val="bg1"/>
                </a:solidFill>
              </a:rPr>
              <a:t>Tämä kuva pois, tilalle kuvalaatikko</a:t>
            </a:r>
          </a:p>
        </p:txBody>
      </p:sp>
    </p:spTree>
    <p:extLst>
      <p:ext uri="{BB962C8B-B14F-4D97-AF65-F5344CB8AC3E}">
        <p14:creationId xmlns:p14="http://schemas.microsoft.com/office/powerpoint/2010/main" val="407344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Lst>
          </p:cNvPr>
          <p:cNvGrpSpPr/>
          <p:nvPr userDrawn="1"/>
        </p:nvGrpSpPr>
        <p:grpSpPr>
          <a:xfrm>
            <a:off x="2" y="-1"/>
            <a:ext cx="6858675" cy="9144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86EBD2D0-8F8D-40B7-8466-A70F0F222C78}"/>
                </a:ext>
                <a:ext uri="{C183D7F6-B498-43B3-948B-1728B52AA6E4}">
                  <adec:decorative xmlns=""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2283D766-1997-4ADC-9D70-135DA7587C6B}"/>
                </a:ext>
                <a:ext uri="{C183D7F6-B498-43B3-948B-1728B52AA6E4}">
                  <adec:decorative xmlns=""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61C55AF5-41ED-4FED-8B17-E572D95A2EF2}"/>
                </a:ext>
                <a:ext uri="{C183D7F6-B498-43B3-948B-1728B52AA6E4}">
                  <adec:decorative xmlns=""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8207A6F9-D3E1-4322-B846-960DD6FC99C9}"/>
                </a:ext>
                <a:ext uri="{C183D7F6-B498-43B3-948B-1728B52AA6E4}">
                  <adec:decorative xmlns=""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7B819825-3200-472E-9BDC-39A078E17847}"/>
                </a:ext>
                <a:ext uri="{C183D7F6-B498-43B3-948B-1728B52AA6E4}">
                  <adec:decorative xmlns=""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20" name="Freeform 11">
              <a:extLst>
                <a:ext uri="{FF2B5EF4-FFF2-40B4-BE49-F238E27FC236}">
                  <a16:creationId xmlns:a16="http://schemas.microsoft.com/office/drawing/2014/main" id="{CD504085-D74E-4639-BB3D-F043553024CD}"/>
                </a:ext>
                <a:ext uri="{C183D7F6-B498-43B3-948B-1728B52AA6E4}">
                  <adec:decorative xmlns=""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vaalea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3606673C-8E2D-462A-8FED-E7C3DAE7F605}"/>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757268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4">
    <p:spTree>
      <p:nvGrpSpPr>
        <p:cNvPr id="1" name=""/>
        <p:cNvGrpSpPr/>
        <p:nvPr/>
      </p:nvGrpSpPr>
      <p:grpSpPr>
        <a:xfrm>
          <a:off x="0" y="0"/>
          <a:ext cx="0" cy="0"/>
          <a:chOff x="0" y="0"/>
          <a:chExt cx="0" cy="0"/>
        </a:xfrm>
      </p:grpSpPr>
      <p:pic>
        <p:nvPicPr>
          <p:cNvPr id="28" name="Kuva 27" descr="Kuva, joka sisältää kohteen pöytä, istuminen, kirjoituspöytä, tietokone">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4542621" y="0"/>
            <a:ext cx="2318626" cy="9144000"/>
          </a:xfrm>
          <a:prstGeom prst="rect">
            <a:avLst/>
          </a:prstGeom>
        </p:spPr>
      </p:pic>
      <p:sp>
        <p:nvSpPr>
          <p:cNvPr id="25" name="Freeform 11">
            <a:extLst>
              <a:ext uri="{FF2B5EF4-FFF2-40B4-BE49-F238E27FC236}">
                <a16:creationId xmlns:a16="http://schemas.microsoft.com/office/drawing/2014/main" id="{C38B15FE-EB78-49DB-9C78-8EDF68976BF4}"/>
              </a:ext>
              <a:ext uri="{C183D7F6-B498-43B3-948B-1728B52AA6E4}">
                <adec:decorative xmlns="" xmlns:adec="http://schemas.microsoft.com/office/drawing/2017/decorative"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3" y="2928334"/>
            <a:ext cx="3615951" cy="2602737"/>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815447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6">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A9699318-17A8-4406-8545-15EC6D0D7635}"/>
              </a:ext>
              <a:ext uri="{C183D7F6-B498-43B3-948B-1728B52AA6E4}">
                <adec:decorative xmlns="" xmlns:adec="http://schemas.microsoft.com/office/drawing/2017/decorative"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5600">
                <a:solidFill>
                  <a:schemeClr val="tx2"/>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
        <p:nvSpPr>
          <p:cNvPr id="11" name="Kuvan paikkamerkki 19">
            <a:extLst>
              <a:ext uri="{FF2B5EF4-FFF2-40B4-BE49-F238E27FC236}">
                <a16:creationId xmlns:a16="http://schemas.microsoft.com/office/drawing/2014/main" id="{C20D1C9F-02E1-4C00-846A-9CC67CA2EDE5}"/>
              </a:ext>
              <a:ext uri="{C183D7F6-B498-43B3-948B-1728B52AA6E4}">
                <adec:decorative xmlns="" xmlns:adec="http://schemas.microsoft.com/office/drawing/2017/decorative" val="1"/>
              </a:ext>
            </a:extLst>
          </p:cNvPr>
          <p:cNvSpPr>
            <a:spLocks noGrp="1"/>
          </p:cNvSpPr>
          <p:nvPr>
            <p:ph type="pic" sz="quarter" idx="13"/>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764193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taatti kuvapaikka">
    <p:bg>
      <p:bgPr>
        <a:solidFill>
          <a:srgbClr val="365A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2" y="3035837"/>
            <a:ext cx="3858978" cy="2430249"/>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461123" y="5662509"/>
            <a:ext cx="3859062" cy="829707"/>
          </a:xfrm>
        </p:spPr>
        <p:txBody>
          <a:bodyPr/>
          <a:lstStyle>
            <a:lvl1pPr marL="0" indent="0">
              <a:lnSpc>
                <a:spcPct val="100000"/>
              </a:lnSpc>
              <a:spcBef>
                <a:spcPts val="601"/>
              </a:spcBef>
              <a:buNone/>
              <a:defRPr sz="1300">
                <a:solidFill>
                  <a:schemeClr val="bg1"/>
                </a:solidFill>
              </a:defRPr>
            </a:lvl1pPr>
            <a:lvl2pPr marL="360323" indent="0">
              <a:buNone/>
              <a:defRPr/>
            </a:lvl2pPr>
          </a:lstStyle>
          <a:p>
            <a:pPr lvl="0"/>
            <a:r>
              <a:rPr lang="fi-FI" dirty="0"/>
              <a:t>Sitaatin esittäjän nimi tai lähde </a:t>
            </a:r>
          </a:p>
        </p:txBody>
      </p:sp>
      <p:sp>
        <p:nvSpPr>
          <p:cNvPr id="17" name="Kuvan paikkamerkki 19">
            <a:extLst>
              <a:ext uri="{FF2B5EF4-FFF2-40B4-BE49-F238E27FC236}">
                <a16:creationId xmlns:a16="http://schemas.microsoft.com/office/drawing/2014/main" id="{79A4B3D4-F743-4ABE-BF43-A842D73C48BF}"/>
              </a:ext>
              <a:ext uri="{C183D7F6-B498-43B3-948B-1728B52AA6E4}">
                <adec:decorative xmlns="" xmlns:adec="http://schemas.microsoft.com/office/drawing/2017/decorative" val="1"/>
              </a:ext>
            </a:extLst>
          </p:cNvPr>
          <p:cNvSpPr>
            <a:spLocks noGrp="1"/>
          </p:cNvSpPr>
          <p:nvPr>
            <p:ph type="pic" sz="quarter" idx="14"/>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a:t>Lisää kuva napsauttamalla kuvaketta</a:t>
            </a:r>
            <a:endParaRPr lang="fi-FI" dirty="0"/>
          </a:p>
        </p:txBody>
      </p:sp>
      <p:grpSp>
        <p:nvGrpSpPr>
          <p:cNvPr id="14" name="Ryhmä 13">
            <a:extLst>
              <a:ext uri="{FF2B5EF4-FFF2-40B4-BE49-F238E27FC236}">
                <a16:creationId xmlns:a16="http://schemas.microsoft.com/office/drawing/2014/main" id="{9A6D78D3-4FC0-42A7-9715-18AAAB12760C}"/>
              </a:ext>
              <a:ext uri="{C183D7F6-B498-43B3-948B-1728B52AA6E4}">
                <adec:decorative xmlns="" xmlns:adec="http://schemas.microsoft.com/office/drawing/2017/decorative" val="1"/>
              </a:ext>
            </a:extLst>
          </p:cNvPr>
          <p:cNvGrpSpPr/>
          <p:nvPr userDrawn="1"/>
        </p:nvGrpSpPr>
        <p:grpSpPr bwMode="gray">
          <a:xfrm>
            <a:off x="144665" y="1695"/>
            <a:ext cx="1275517" cy="2520248"/>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53929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taatti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piiri, hiihtäminen, kello">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7661" y="0"/>
            <a:ext cx="2311146" cy="9144000"/>
          </a:xfrm>
          <a:prstGeom prst="rect">
            <a:avLst/>
          </a:prstGeom>
        </p:spPr>
      </p:pic>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5" y="9"/>
            <a:ext cx="4925807" cy="9143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2" y="3035837"/>
            <a:ext cx="3858978" cy="2430249"/>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461123" y="5662509"/>
            <a:ext cx="3859062" cy="829707"/>
          </a:xfrm>
        </p:spPr>
        <p:txBody>
          <a:bodyPr/>
          <a:lstStyle>
            <a:lvl1pPr marL="0" indent="0">
              <a:lnSpc>
                <a:spcPct val="100000"/>
              </a:lnSpc>
              <a:spcBef>
                <a:spcPts val="601"/>
              </a:spcBef>
              <a:buNone/>
              <a:defRPr sz="1300">
                <a:solidFill>
                  <a:schemeClr val="bg1"/>
                </a:solidFill>
              </a:defRPr>
            </a:lvl1pPr>
            <a:lvl2pPr marL="360323" indent="0">
              <a:buNone/>
              <a:defRPr/>
            </a:lvl2pPr>
          </a:lstStyle>
          <a:p>
            <a:pPr lvl="0"/>
            <a:r>
              <a:rPr lang="fi-FI" dirty="0"/>
              <a:t>Sitaatin esittäjän nimi tai lähde </a:t>
            </a:r>
          </a:p>
        </p:txBody>
      </p:sp>
      <p:grpSp>
        <p:nvGrpSpPr>
          <p:cNvPr id="14" name="Ryhmä 13">
            <a:extLst>
              <a:ext uri="{FF2B5EF4-FFF2-40B4-BE49-F238E27FC236}">
                <a16:creationId xmlns:a16="http://schemas.microsoft.com/office/drawing/2014/main" id="{9A6D78D3-4FC0-42A7-9715-18AAAB12760C}"/>
              </a:ext>
              <a:ext uri="{C183D7F6-B498-43B3-948B-1728B52AA6E4}">
                <adec:decorative xmlns="" xmlns:adec="http://schemas.microsoft.com/office/drawing/2017/decorative" val="1"/>
              </a:ext>
            </a:extLst>
          </p:cNvPr>
          <p:cNvGrpSpPr/>
          <p:nvPr userDrawn="1"/>
        </p:nvGrpSpPr>
        <p:grpSpPr bwMode="gray">
          <a:xfrm>
            <a:off x="144665" y="1695"/>
            <a:ext cx="1275517" cy="2520248"/>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507453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743A037A-3296-40C2-9074-84427B0EB2B2}"/>
              </a:ext>
              <a:ext uri="{C183D7F6-B498-43B3-948B-1728B52AA6E4}">
                <adec:decorative xmlns="" xmlns:adec="http://schemas.microsoft.com/office/drawing/2017/decorative" val="1"/>
              </a:ext>
            </a:extLst>
          </p:cNvPr>
          <p:cNvGrpSpPr>
            <a:grpSpLocks noChangeAspect="1"/>
          </p:cNvGrpSpPr>
          <p:nvPr userDrawn="1"/>
        </p:nvGrpSpPr>
        <p:grpSpPr bwMode="gray">
          <a:xfrm>
            <a:off x="5" y="0"/>
            <a:ext cx="3800369" cy="9144000"/>
            <a:chOff x="2724150" y="6350"/>
            <a:chExt cx="6743700" cy="6845301"/>
          </a:xfrm>
        </p:grpSpPr>
        <p:sp>
          <p:nvSpPr>
            <p:cNvPr id="15" name="Freeform 5">
              <a:extLst>
                <a:ext uri="{FF2B5EF4-FFF2-40B4-BE49-F238E27FC236}">
                  <a16:creationId xmlns:a16="http://schemas.microsoft.com/office/drawing/2014/main" id="{89334710-4573-413A-9371-58D53E964033}"/>
                </a:ext>
              </a:extLst>
            </p:cNvPr>
            <p:cNvSpPr>
              <a:spLocks/>
            </p:cNvSpPr>
            <p:nvPr userDrawn="1"/>
          </p:nvSpPr>
          <p:spPr bwMode="gray">
            <a:xfrm>
              <a:off x="2724150" y="6350"/>
              <a:ext cx="6743700" cy="6845300"/>
            </a:xfrm>
            <a:custGeom>
              <a:avLst/>
              <a:gdLst>
                <a:gd name="T0" fmla="*/ 37531 w 37531"/>
                <a:gd name="T1" fmla="*/ 38100 h 38100"/>
                <a:gd name="T2" fmla="*/ 35005 w 37531"/>
                <a:gd name="T3" fmla="*/ 29739 h 38100"/>
                <a:gd name="T4" fmla="*/ 37500 w 37531"/>
                <a:gd name="T5" fmla="*/ 0 h 38100"/>
                <a:gd name="T6" fmla="*/ 0 w 37531"/>
                <a:gd name="T7" fmla="*/ 0 h 38100"/>
                <a:gd name="T8" fmla="*/ 0 w 37531"/>
                <a:gd name="T9" fmla="*/ 38100 h 38100"/>
                <a:gd name="T10" fmla="*/ 37531 w 37531"/>
                <a:gd name="T11" fmla="*/ 38100 h 38100"/>
              </a:gdLst>
              <a:ahLst/>
              <a:cxnLst>
                <a:cxn ang="0">
                  <a:pos x="T0" y="T1"/>
                </a:cxn>
                <a:cxn ang="0">
                  <a:pos x="T2" y="T3"/>
                </a:cxn>
                <a:cxn ang="0">
                  <a:pos x="T4" y="T5"/>
                </a:cxn>
                <a:cxn ang="0">
                  <a:pos x="T6" y="T7"/>
                </a:cxn>
                <a:cxn ang="0">
                  <a:pos x="T8" y="T9"/>
                </a:cxn>
                <a:cxn ang="0">
                  <a:pos x="T10" y="T11"/>
                </a:cxn>
              </a:cxnLst>
              <a:rect l="0" t="0" r="r" b="b"/>
              <a:pathLst>
                <a:path w="37531" h="3810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6">
              <a:extLst>
                <a:ext uri="{FF2B5EF4-FFF2-40B4-BE49-F238E27FC236}">
                  <a16:creationId xmlns:a16="http://schemas.microsoft.com/office/drawing/2014/main" id="{F025CC1E-66FA-4412-98F7-D19894F2D9B2}"/>
                </a:ext>
              </a:extLst>
            </p:cNvPr>
            <p:cNvSpPr>
              <a:spLocks/>
            </p:cNvSpPr>
            <p:nvPr userDrawn="1"/>
          </p:nvSpPr>
          <p:spPr bwMode="gray">
            <a:xfrm>
              <a:off x="2724150" y="4011613"/>
              <a:ext cx="6443663" cy="2840038"/>
            </a:xfrm>
            <a:custGeom>
              <a:avLst/>
              <a:gdLst>
                <a:gd name="T0" fmla="*/ 35867 w 35867"/>
                <a:gd name="T1" fmla="*/ 15808 h 15808"/>
                <a:gd name="T2" fmla="*/ 0 w 35867"/>
                <a:gd name="T3" fmla="*/ 0 h 15808"/>
                <a:gd name="T4" fmla="*/ 0 w 35867"/>
                <a:gd name="T5" fmla="*/ 15808 h 15808"/>
                <a:gd name="T6" fmla="*/ 35867 w 35867"/>
                <a:gd name="T7" fmla="*/ 15808 h 15808"/>
              </a:gdLst>
              <a:ahLst/>
              <a:cxnLst>
                <a:cxn ang="0">
                  <a:pos x="T0" y="T1"/>
                </a:cxn>
                <a:cxn ang="0">
                  <a:pos x="T2" y="T3"/>
                </a:cxn>
                <a:cxn ang="0">
                  <a:pos x="T4" y="T5"/>
                </a:cxn>
                <a:cxn ang="0">
                  <a:pos x="T6" y="T7"/>
                </a:cxn>
              </a:cxnLst>
              <a:rect l="0" t="0" r="r" b="b"/>
              <a:pathLst>
                <a:path w="35867" h="15808">
                  <a:moveTo>
                    <a:pt x="35867" y="15808"/>
                  </a:moveTo>
                  <a:cubicBezTo>
                    <a:pt x="24829" y="8026"/>
                    <a:pt x="12618" y="2772"/>
                    <a:pt x="0" y="0"/>
                  </a:cubicBezTo>
                  <a:lnTo>
                    <a:pt x="0" y="15808"/>
                  </a:lnTo>
                  <a:lnTo>
                    <a:pt x="35867" y="1580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55"/>
            <a:ext cx="2765357" cy="2410716"/>
          </a:xfrm>
        </p:spPr>
        <p:txBody>
          <a:bodyPr anchor="t" anchorCtr="0"/>
          <a:lstStyle>
            <a:lvl1pPr>
              <a:defRPr sz="3700">
                <a:solidFill>
                  <a:schemeClr val="bg1"/>
                </a:solidFill>
              </a:defRPr>
            </a:lvl1pPr>
          </a:lstStyle>
          <a:p>
            <a:r>
              <a:rPr lang="fi-FI" dirty="0"/>
              <a:t>Asianostosivu </a:t>
            </a:r>
            <a:br>
              <a:rPr lang="fi-FI" dirty="0"/>
            </a:br>
            <a:r>
              <a:rPr lang="fi-FI" dirty="0"/>
              <a:t>esityksen jäsentämiseen, 3 rivin otsikko</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p:nvPr>
        </p:nvSpPr>
        <p:spPr>
          <a:xfrm>
            <a:off x="3967808" y="2019100"/>
            <a:ext cx="2620545" cy="5664000"/>
          </a:xfrm>
        </p:spPr>
        <p:txBody>
          <a:bodyPr/>
          <a:lstStyle>
            <a:lvl1pPr marL="269847" indent="-269847">
              <a:lnSpc>
                <a:spcPct val="95000"/>
              </a:lnSpc>
              <a:defRPr sz="2201"/>
            </a:lvl1pPr>
          </a:lstStyle>
          <a:p>
            <a:pPr lvl="0"/>
            <a:r>
              <a:rPr lang="fi-FI"/>
              <a:t>Muokkaa tekstin perustyylejä</a:t>
            </a:r>
          </a:p>
        </p:txBody>
      </p:sp>
      <p:sp>
        <p:nvSpPr>
          <p:cNvPr id="20" name="Alatunnisteen paikkamerkki 19">
            <a:extLst>
              <a:ext uri="{FF2B5EF4-FFF2-40B4-BE49-F238E27FC236}">
                <a16:creationId xmlns:a16="http://schemas.microsoft.com/office/drawing/2014/main" id="{38A531D9-3794-4382-A4CC-D062827D85EE}"/>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E9C40528-505B-4E57-81CB-FA8E7278B780}"/>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856216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BF83FD59-B2EE-42A4-AC03-53869A1132E9}"/>
              </a:ext>
              <a:ext uri="{C183D7F6-B498-43B3-948B-1728B52AA6E4}">
                <adec:decorative xmlns="" xmlns:adec="http://schemas.microsoft.com/office/drawing/2017/decorative" val="1"/>
              </a:ext>
            </a:extLst>
          </p:cNvPr>
          <p:cNvGrpSpPr/>
          <p:nvPr userDrawn="1"/>
        </p:nvGrpSpPr>
        <p:grpSpPr bwMode="gray">
          <a:xfrm>
            <a:off x="2" y="0"/>
            <a:ext cx="6858675" cy="9144000"/>
            <a:chOff x="166688" y="158750"/>
            <a:chExt cx="12163425" cy="6845301"/>
          </a:xfrm>
        </p:grpSpPr>
        <p:sp>
          <p:nvSpPr>
            <p:cNvPr id="8" name="Freeform 5">
              <a:extLst>
                <a:ext uri="{FF2B5EF4-FFF2-40B4-BE49-F238E27FC236}">
                  <a16:creationId xmlns:a16="http://schemas.microsoft.com/office/drawing/2014/main" id="{52F1267F-7172-44B3-9A7E-906E5E4A0F87}"/>
                </a:ext>
              </a:extLst>
            </p:cNvPr>
            <p:cNvSpPr>
              <a:spLocks/>
            </p:cNvSpPr>
            <p:nvPr userDrawn="1"/>
          </p:nvSpPr>
          <p:spPr bwMode="gray">
            <a:xfrm>
              <a:off x="7885113" y="1652588"/>
              <a:ext cx="4445000" cy="5351463"/>
            </a:xfrm>
            <a:custGeom>
              <a:avLst/>
              <a:gdLst>
                <a:gd name="T0" fmla="*/ 24755 w 24755"/>
                <a:gd name="T1" fmla="*/ 0 h 29783"/>
                <a:gd name="T2" fmla="*/ 12889 w 24755"/>
                <a:gd name="T3" fmla="*/ 9835 h 29783"/>
                <a:gd name="T4" fmla="*/ 0 w 24755"/>
                <a:gd name="T5" fmla="*/ 29783 h 29783"/>
                <a:gd name="T6" fmla="*/ 24755 w 24755"/>
                <a:gd name="T7" fmla="*/ 29783 h 29783"/>
                <a:gd name="T8" fmla="*/ 24755 w 24755"/>
                <a:gd name="T9" fmla="*/ 0 h 29783"/>
              </a:gdLst>
              <a:ahLst/>
              <a:cxnLst>
                <a:cxn ang="0">
                  <a:pos x="T0" y="T1"/>
                </a:cxn>
                <a:cxn ang="0">
                  <a:pos x="T2" y="T3"/>
                </a:cxn>
                <a:cxn ang="0">
                  <a:pos x="T4" y="T5"/>
                </a:cxn>
                <a:cxn ang="0">
                  <a:pos x="T6" y="T7"/>
                </a:cxn>
                <a:cxn ang="0">
                  <a:pos x="T8" y="T9"/>
                </a:cxn>
              </a:cxnLst>
              <a:rect l="0" t="0" r="r" b="b"/>
              <a:pathLst>
                <a:path w="24755" h="29783">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3FDD5063-1FA4-49AC-88A8-BBD3F6322368}"/>
                </a:ext>
              </a:extLst>
            </p:cNvPr>
            <p:cNvSpPr>
              <a:spLocks/>
            </p:cNvSpPr>
            <p:nvPr userDrawn="1"/>
          </p:nvSpPr>
          <p:spPr bwMode="gray">
            <a:xfrm>
              <a:off x="166688" y="2028825"/>
              <a:ext cx="12163425" cy="4975225"/>
            </a:xfrm>
            <a:custGeom>
              <a:avLst/>
              <a:gdLst>
                <a:gd name="T0" fmla="*/ 67733 w 67733"/>
                <a:gd name="T1" fmla="*/ 15074 h 27696"/>
                <a:gd name="T2" fmla="*/ 55867 w 67733"/>
                <a:gd name="T3" fmla="*/ 7748 h 27696"/>
                <a:gd name="T4" fmla="*/ 16534 w 67733"/>
                <a:gd name="T5" fmla="*/ 2570 h 27696"/>
                <a:gd name="T6" fmla="*/ 0 w 67733"/>
                <a:gd name="T7" fmla="*/ 8021 h 27696"/>
                <a:gd name="T8" fmla="*/ 0 w 67733"/>
                <a:gd name="T9" fmla="*/ 27696 h 27696"/>
                <a:gd name="T10" fmla="*/ 67733 w 67733"/>
                <a:gd name="T11" fmla="*/ 27696 h 27696"/>
                <a:gd name="T12" fmla="*/ 67733 w 67733"/>
                <a:gd name="T13" fmla="*/ 15074 h 27696"/>
              </a:gdLst>
              <a:ahLst/>
              <a:cxnLst>
                <a:cxn ang="0">
                  <a:pos x="T0" y="T1"/>
                </a:cxn>
                <a:cxn ang="0">
                  <a:pos x="T2" y="T3"/>
                </a:cxn>
                <a:cxn ang="0">
                  <a:pos x="T4" y="T5"/>
                </a:cxn>
                <a:cxn ang="0">
                  <a:pos x="T6" y="T7"/>
                </a:cxn>
                <a:cxn ang="0">
                  <a:pos x="T8" y="T9"/>
                </a:cxn>
                <a:cxn ang="0">
                  <a:pos x="T10" y="T11"/>
                </a:cxn>
                <a:cxn ang="0">
                  <a:pos x="T12" y="T13"/>
                </a:cxn>
              </a:cxnLst>
              <a:rect l="0" t="0" r="r" b="b"/>
              <a:pathLst>
                <a:path w="67733" h="27696">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7D958EC3-4B66-4A2A-814C-45DFD9E57F7E}"/>
                </a:ext>
              </a:extLst>
            </p:cNvPr>
            <p:cNvSpPr>
              <a:spLocks/>
            </p:cNvSpPr>
            <p:nvPr userDrawn="1"/>
          </p:nvSpPr>
          <p:spPr bwMode="gray">
            <a:xfrm>
              <a:off x="7748588" y="158750"/>
              <a:ext cx="3668713" cy="3260725"/>
            </a:xfrm>
            <a:custGeom>
              <a:avLst/>
              <a:gdLst>
                <a:gd name="T0" fmla="*/ 0 w 20424"/>
                <a:gd name="T1" fmla="*/ 0 h 18152"/>
                <a:gd name="T2" fmla="*/ 2651 w 20424"/>
                <a:gd name="T3" fmla="*/ 7721 h 18152"/>
                <a:gd name="T4" fmla="*/ 13643 w 20424"/>
                <a:gd name="T5" fmla="*/ 18152 h 18152"/>
                <a:gd name="T6" fmla="*/ 20167 w 20424"/>
                <a:gd name="T7" fmla="*/ 4475 h 18152"/>
                <a:gd name="T8" fmla="*/ 20347 w 20424"/>
                <a:gd name="T9" fmla="*/ 0 h 18152"/>
                <a:gd name="T10" fmla="*/ 0 w 20424"/>
                <a:gd name="T11" fmla="*/ 0 h 18152"/>
              </a:gdLst>
              <a:ahLst/>
              <a:cxnLst>
                <a:cxn ang="0">
                  <a:pos x="T0" y="T1"/>
                </a:cxn>
                <a:cxn ang="0">
                  <a:pos x="T2" y="T3"/>
                </a:cxn>
                <a:cxn ang="0">
                  <a:pos x="T4" y="T5"/>
                </a:cxn>
                <a:cxn ang="0">
                  <a:pos x="T6" y="T7"/>
                </a:cxn>
                <a:cxn ang="0">
                  <a:pos x="T8" y="T9"/>
                </a:cxn>
                <a:cxn ang="0">
                  <a:pos x="T10" y="T11"/>
                </a:cxn>
              </a:cxnLst>
              <a:rect l="0" t="0" r="r" b="b"/>
              <a:pathLst>
                <a:path w="20424" h="18152">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8">
              <a:extLst>
                <a:ext uri="{FF2B5EF4-FFF2-40B4-BE49-F238E27FC236}">
                  <a16:creationId xmlns:a16="http://schemas.microsoft.com/office/drawing/2014/main" id="{F647EA55-DBDB-4E2D-AD6D-F126CFACA5FC}"/>
                </a:ext>
              </a:extLst>
            </p:cNvPr>
            <p:cNvSpPr>
              <a:spLocks/>
            </p:cNvSpPr>
            <p:nvPr userDrawn="1"/>
          </p:nvSpPr>
          <p:spPr bwMode="gray">
            <a:xfrm>
              <a:off x="7885113" y="3419475"/>
              <a:ext cx="4445000" cy="3584575"/>
            </a:xfrm>
            <a:custGeom>
              <a:avLst/>
              <a:gdLst>
                <a:gd name="T0" fmla="*/ 24755 w 24755"/>
                <a:gd name="T1" fmla="*/ 7326 h 19948"/>
                <a:gd name="T2" fmla="*/ 12889 w 24755"/>
                <a:gd name="T3" fmla="*/ 0 h 19948"/>
                <a:gd name="T4" fmla="*/ 12889 w 24755"/>
                <a:gd name="T5" fmla="*/ 0 h 19948"/>
                <a:gd name="T6" fmla="*/ 12889 w 24755"/>
                <a:gd name="T7" fmla="*/ 0 h 19948"/>
                <a:gd name="T8" fmla="*/ 0 w 24755"/>
                <a:gd name="T9" fmla="*/ 19948 h 19948"/>
                <a:gd name="T10" fmla="*/ 24755 w 24755"/>
                <a:gd name="T11" fmla="*/ 19948 h 19948"/>
                <a:gd name="T12" fmla="*/ 24755 w 24755"/>
                <a:gd name="T13" fmla="*/ 7326 h 19948"/>
              </a:gdLst>
              <a:ahLst/>
              <a:cxnLst>
                <a:cxn ang="0">
                  <a:pos x="T0" y="T1"/>
                </a:cxn>
                <a:cxn ang="0">
                  <a:pos x="T2" y="T3"/>
                </a:cxn>
                <a:cxn ang="0">
                  <a:pos x="T4" y="T5"/>
                </a:cxn>
                <a:cxn ang="0">
                  <a:pos x="T6" y="T7"/>
                </a:cxn>
                <a:cxn ang="0">
                  <a:pos x="T8" y="T9"/>
                </a:cxn>
                <a:cxn ang="0">
                  <a:pos x="T10" y="T11"/>
                </a:cxn>
                <a:cxn ang="0">
                  <a:pos x="T12" y="T13"/>
                </a:cxn>
              </a:cxnLst>
              <a:rect l="0" t="0" r="r" b="b"/>
              <a:pathLst>
                <a:path w="24755" h="19948">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9">
              <a:extLst>
                <a:ext uri="{FF2B5EF4-FFF2-40B4-BE49-F238E27FC236}">
                  <a16:creationId xmlns:a16="http://schemas.microsoft.com/office/drawing/2014/main" id="{24AB4DAC-943D-40D7-9EED-76F69D6845E8}"/>
                </a:ext>
              </a:extLst>
            </p:cNvPr>
            <p:cNvSpPr>
              <a:spLocks/>
            </p:cNvSpPr>
            <p:nvPr userDrawn="1"/>
          </p:nvSpPr>
          <p:spPr bwMode="gray">
            <a:xfrm>
              <a:off x="10199688" y="1652588"/>
              <a:ext cx="2130425" cy="2232025"/>
            </a:xfrm>
            <a:custGeom>
              <a:avLst/>
              <a:gdLst>
                <a:gd name="T0" fmla="*/ 11866 w 11866"/>
                <a:gd name="T1" fmla="*/ 0 h 12419"/>
                <a:gd name="T2" fmla="*/ 0 w 11866"/>
                <a:gd name="T3" fmla="*/ 9835 h 12419"/>
                <a:gd name="T4" fmla="*/ 0 w 11866"/>
                <a:gd name="T5" fmla="*/ 9835 h 12419"/>
                <a:gd name="T6" fmla="*/ 0 w 11866"/>
                <a:gd name="T7" fmla="*/ 9835 h 12419"/>
                <a:gd name="T8" fmla="*/ 11866 w 11866"/>
                <a:gd name="T9" fmla="*/ 12190 h 12419"/>
                <a:gd name="T10" fmla="*/ 11866 w 11866"/>
                <a:gd name="T11" fmla="*/ 0 h 12419"/>
              </a:gdLst>
              <a:ahLst/>
              <a:cxnLst>
                <a:cxn ang="0">
                  <a:pos x="T0" y="T1"/>
                </a:cxn>
                <a:cxn ang="0">
                  <a:pos x="T2" y="T3"/>
                </a:cxn>
                <a:cxn ang="0">
                  <a:pos x="T4" y="T5"/>
                </a:cxn>
                <a:cxn ang="0">
                  <a:pos x="T6" y="T7"/>
                </a:cxn>
                <a:cxn ang="0">
                  <a:pos x="T8" y="T9"/>
                </a:cxn>
                <a:cxn ang="0">
                  <a:pos x="T10" y="T11"/>
                </a:cxn>
              </a:cxnLst>
              <a:rect l="0" t="0" r="r" b="b"/>
              <a:pathLst>
                <a:path w="11866" h="12419">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4" name="Freeform 10">
              <a:extLst>
                <a:ext uri="{FF2B5EF4-FFF2-40B4-BE49-F238E27FC236}">
                  <a16:creationId xmlns:a16="http://schemas.microsoft.com/office/drawing/2014/main" id="{091207B8-FCA3-4AF6-8D9D-ED83A74F3C4F}"/>
                </a:ext>
              </a:extLst>
            </p:cNvPr>
            <p:cNvSpPr>
              <a:spLocks/>
            </p:cNvSpPr>
            <p:nvPr userDrawn="1"/>
          </p:nvSpPr>
          <p:spPr bwMode="gray">
            <a:xfrm>
              <a:off x="3136901" y="2028825"/>
              <a:ext cx="7062788" cy="2867025"/>
            </a:xfrm>
            <a:custGeom>
              <a:avLst/>
              <a:gdLst>
                <a:gd name="T0" fmla="*/ 0 w 39333"/>
                <a:gd name="T1" fmla="*/ 2570 h 15960"/>
                <a:gd name="T2" fmla="*/ 0 w 39333"/>
                <a:gd name="T3" fmla="*/ 2570 h 15960"/>
                <a:gd name="T4" fmla="*/ 10992 w 39333"/>
                <a:gd name="T5" fmla="*/ 13001 h 15960"/>
                <a:gd name="T6" fmla="*/ 26016 w 39333"/>
                <a:gd name="T7" fmla="*/ 14979 h 15960"/>
                <a:gd name="T8" fmla="*/ 39333 w 39333"/>
                <a:gd name="T9" fmla="*/ 7748 h 15960"/>
                <a:gd name="T10" fmla="*/ 39333 w 39333"/>
                <a:gd name="T11" fmla="*/ 7748 h 15960"/>
                <a:gd name="T12" fmla="*/ 39333 w 39333"/>
                <a:gd name="T13" fmla="*/ 7748 h 15960"/>
                <a:gd name="T14" fmla="*/ 0 w 39333"/>
                <a:gd name="T15" fmla="*/ 2570 h 15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33" h="1596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1158355" y="3995936"/>
            <a:ext cx="2506433" cy="2096512"/>
          </a:xfrm>
        </p:spPr>
        <p:txBody>
          <a:bodyPr anchor="b" anchorCtr="0"/>
          <a:lstStyle>
            <a:lvl1pPr>
              <a:defRPr sz="3700">
                <a:solidFill>
                  <a:schemeClr val="bg1"/>
                </a:solidFill>
              </a:defRPr>
            </a:lvl1pPr>
          </a:lstStyle>
          <a:p>
            <a:r>
              <a:rPr lang="fi-FI" dirty="0"/>
              <a:t>Lisää tähän kiitosteksti tai </a:t>
            </a:r>
            <a:r>
              <a:rPr lang="fi-FI" dirty="0" err="1"/>
              <a:t>lopetuskehoitus</a:t>
            </a:r>
            <a:endParaRPr lang="fi-FI" dirty="0"/>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hasCustomPrompt="1"/>
          </p:nvPr>
        </p:nvSpPr>
        <p:spPr>
          <a:xfrm>
            <a:off x="1158356" y="6430077"/>
            <a:ext cx="1258037" cy="998865"/>
          </a:xfrm>
        </p:spPr>
        <p:txBody>
          <a:bodyPr/>
          <a:lstStyle>
            <a:lvl1pPr marL="0" indent="0">
              <a:lnSpc>
                <a:spcPct val="110000"/>
              </a:lnSpc>
              <a:spcBef>
                <a:spcPts val="0"/>
              </a:spcBef>
              <a:buNone/>
              <a:defRPr sz="1300">
                <a:solidFill>
                  <a:schemeClr val="bg1"/>
                </a:solidFill>
              </a:defRPr>
            </a:lvl1pPr>
          </a:lstStyle>
          <a:p>
            <a:pPr lvl="0"/>
            <a:r>
              <a:rPr lang="es-ES" dirty="0"/>
              <a:t>etunimi.sukunimi@vm.fi </a:t>
            </a:r>
            <a:r>
              <a:rPr lang="es-ES" dirty="0" err="1"/>
              <a:t>Loremipsum</a:t>
            </a:r>
            <a:r>
              <a:rPr lang="es-ES" dirty="0"/>
              <a:t> dolores </a:t>
            </a:r>
            <a:r>
              <a:rPr lang="es-ES" dirty="0" err="1"/>
              <a:t>sitamet</a:t>
            </a:r>
            <a:r>
              <a:rPr lang="es-ES" dirty="0"/>
              <a:t> vm.fi</a:t>
            </a:r>
            <a:endParaRPr lang="fi-FI" dirty="0"/>
          </a:p>
        </p:txBody>
      </p:sp>
      <p:pic>
        <p:nvPicPr>
          <p:cNvPr id="15" name="Kuva 14">
            <a:extLst>
              <a:ext uri="{FF2B5EF4-FFF2-40B4-BE49-F238E27FC236}">
                <a16:creationId xmlns:a16="http://schemas.microsoft.com/office/drawing/2014/main" id="{6E19D34C-D51B-407C-A1A6-BB6CEEC5DDF8}"/>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1280058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 uri="{C183D7F6-B498-43B3-948B-1728B52AA6E4}">
                <adec:decorative xmlns="" xmlns:adec="http://schemas.microsoft.com/office/drawing/2017/decorative" val="1"/>
              </a:ext>
            </a:extLst>
          </p:cNvPr>
          <p:cNvGrpSpPr/>
          <p:nvPr userDrawn="1"/>
        </p:nvGrpSpPr>
        <p:grpSpPr>
          <a:xfrm>
            <a:off x="2" y="-1"/>
            <a:ext cx="6858675" cy="9144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86EBD2D0-8F8D-40B7-8466-A70F0F222C78}"/>
                </a:ext>
                <a:ext uri="{C183D7F6-B498-43B3-948B-1728B52AA6E4}">
                  <adec:decorative xmlns=""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2283D766-1997-4ADC-9D70-135DA7587C6B}"/>
                </a:ext>
                <a:ext uri="{C183D7F6-B498-43B3-948B-1728B52AA6E4}">
                  <adec:decorative xmlns=""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61C55AF5-41ED-4FED-8B17-E572D95A2EF2}"/>
                </a:ext>
                <a:ext uri="{C183D7F6-B498-43B3-948B-1728B52AA6E4}">
                  <adec:decorative xmlns=""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8207A6F9-D3E1-4322-B846-960DD6FC99C9}"/>
                </a:ext>
                <a:ext uri="{C183D7F6-B498-43B3-948B-1728B52AA6E4}">
                  <adec:decorative xmlns=""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7B819825-3200-472E-9BDC-39A078E17847}"/>
                </a:ext>
                <a:ext uri="{C183D7F6-B498-43B3-948B-1728B52AA6E4}">
                  <adec:decorative xmlns=""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20" name="Freeform 11">
              <a:extLst>
                <a:ext uri="{FF2B5EF4-FFF2-40B4-BE49-F238E27FC236}">
                  <a16:creationId xmlns:a16="http://schemas.microsoft.com/office/drawing/2014/main" id="{CD504085-D74E-4639-BB3D-F043553024CD}"/>
                </a:ext>
                <a:ext uri="{C183D7F6-B498-43B3-948B-1728B52AA6E4}">
                  <adec:decorative xmlns=""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tumma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9B432168-221C-4229-ABD4-620A83233A31}"/>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277990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Lst>
          </p:cNvPr>
          <p:cNvGrpSpPr/>
          <p:nvPr userDrawn="1"/>
        </p:nvGrpSpPr>
        <p:grpSpPr>
          <a:xfrm>
            <a:off x="2" y="-1"/>
            <a:ext cx="6858675" cy="9144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86EBD2D0-8F8D-40B7-8466-A70F0F222C78}"/>
                </a:ext>
                <a:ext uri="{C183D7F6-B498-43B3-948B-1728B52AA6E4}">
                  <adec:decorative xmlns=""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2283D766-1997-4ADC-9D70-135DA7587C6B}"/>
                </a:ext>
                <a:ext uri="{C183D7F6-B498-43B3-948B-1728B52AA6E4}">
                  <adec:decorative xmlns=""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61C55AF5-41ED-4FED-8B17-E572D95A2EF2}"/>
                </a:ext>
                <a:ext uri="{C183D7F6-B498-43B3-948B-1728B52AA6E4}">
                  <adec:decorative xmlns=""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8207A6F9-D3E1-4322-B846-960DD6FC99C9}"/>
                </a:ext>
                <a:ext uri="{C183D7F6-B498-43B3-948B-1728B52AA6E4}">
                  <adec:decorative xmlns=""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7B819825-3200-472E-9BDC-39A078E17847}"/>
                </a:ext>
                <a:ext uri="{C183D7F6-B498-43B3-948B-1728B52AA6E4}">
                  <adec:decorative xmlns=""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20" name="Freeform 11">
              <a:extLst>
                <a:ext uri="{FF2B5EF4-FFF2-40B4-BE49-F238E27FC236}">
                  <a16:creationId xmlns:a16="http://schemas.microsoft.com/office/drawing/2014/main" id="{CD504085-D74E-4639-BB3D-F043553024CD}"/>
                </a:ext>
                <a:ext uri="{C183D7F6-B498-43B3-948B-1728B52AA6E4}">
                  <adec:decorative xmlns=""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vaalea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3606673C-8E2D-462A-8FED-E7C3DAE7F605}"/>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2989567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kuva 1">
    <p:spTree>
      <p:nvGrpSpPr>
        <p:cNvPr id="1" name=""/>
        <p:cNvGrpSpPr/>
        <p:nvPr/>
      </p:nvGrpSpPr>
      <p:grpSpPr>
        <a:xfrm>
          <a:off x="0" y="0"/>
          <a:ext cx="0" cy="0"/>
          <a:chOff x="0" y="0"/>
          <a:chExt cx="0" cy="0"/>
        </a:xfrm>
      </p:grpSpPr>
      <p:pic>
        <p:nvPicPr>
          <p:cNvPr id="19" name="Kuva 18" descr="Kuva, joka sisältää kohteen henkilö, sisä, mies, pöytä">
            <a:extLst>
              <a:ext uri="{FF2B5EF4-FFF2-40B4-BE49-F238E27FC236}">
                <a16:creationId xmlns:a16="http://schemas.microsoft.com/office/drawing/2014/main" id="{7FFB4FBC-1765-4F80-9F01-A708CFC6118C}"/>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3986768" y="1297695"/>
            <a:ext cx="2871911" cy="784322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 xmlns:adec="http://schemas.microsoft.com/office/drawing/2017/decorative" val="1"/>
              </a:ext>
            </a:extLst>
          </p:cNvPr>
          <p:cNvGrpSpPr>
            <a:grpSpLocks/>
          </p:cNvGrpSpPr>
          <p:nvPr userDrawn="1"/>
        </p:nvGrpSpPr>
        <p:grpSpPr>
          <a:xfrm>
            <a:off x="2" y="0"/>
            <a:ext cx="6858675" cy="9144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 xmlns:adec="http://schemas.microsoft.com/office/drawing/2017/decorative" val="1"/>
              </a:ext>
            </a:extLst>
          </p:cNvPr>
          <p:cNvGrpSpPr>
            <a:grpSpLocks noChangeAspect="1"/>
          </p:cNvGrpSpPr>
          <p:nvPr userDrawn="1"/>
        </p:nvGrpSpPr>
        <p:grpSpPr>
          <a:xfrm>
            <a:off x="1661026" y="-6352"/>
            <a:ext cx="5198396" cy="9144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18759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Otsikkodia kuva 2">
    <p:spTree>
      <p:nvGrpSpPr>
        <p:cNvPr id="1" name=""/>
        <p:cNvGrpSpPr/>
        <p:nvPr/>
      </p:nvGrpSpPr>
      <p:grpSpPr>
        <a:xfrm>
          <a:off x="0" y="0"/>
          <a:ext cx="0" cy="0"/>
          <a:chOff x="0" y="0"/>
          <a:chExt cx="0" cy="0"/>
        </a:xfrm>
      </p:grpSpPr>
      <p:pic>
        <p:nvPicPr>
          <p:cNvPr id="20" name="Kuva 19" descr="Nuori tyttö käyttää tietokonetta">
            <a:extLst>
              <a:ext uri="{FF2B5EF4-FFF2-40B4-BE49-F238E27FC236}">
                <a16:creationId xmlns:a16="http://schemas.microsoft.com/office/drawing/2014/main" id="{E658BAF6-19C4-470B-B394-894A756A0CD4}"/>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3989176" y="1297695"/>
            <a:ext cx="2869500" cy="784322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 xmlns:adec="http://schemas.microsoft.com/office/drawing/2017/decorative" val="1"/>
              </a:ext>
            </a:extLst>
          </p:cNvPr>
          <p:cNvGrpSpPr>
            <a:grpSpLocks/>
          </p:cNvGrpSpPr>
          <p:nvPr userDrawn="1"/>
        </p:nvGrpSpPr>
        <p:grpSpPr>
          <a:xfrm>
            <a:off x="2" y="0"/>
            <a:ext cx="6858675" cy="9144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 xmlns:adec="http://schemas.microsoft.com/office/drawing/2017/decorative" val="1"/>
              </a:ext>
            </a:extLst>
          </p:cNvPr>
          <p:cNvGrpSpPr>
            <a:grpSpLocks noChangeAspect="1"/>
          </p:cNvGrpSpPr>
          <p:nvPr userDrawn="1"/>
        </p:nvGrpSpPr>
        <p:grpSpPr>
          <a:xfrm>
            <a:off x="1661026" y="-6352"/>
            <a:ext cx="5198396" cy="9144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275489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kuva 1">
    <p:spTree>
      <p:nvGrpSpPr>
        <p:cNvPr id="1" name=""/>
        <p:cNvGrpSpPr/>
        <p:nvPr/>
      </p:nvGrpSpPr>
      <p:grpSpPr>
        <a:xfrm>
          <a:off x="0" y="0"/>
          <a:ext cx="0" cy="0"/>
          <a:chOff x="0" y="0"/>
          <a:chExt cx="0" cy="0"/>
        </a:xfrm>
      </p:grpSpPr>
      <p:pic>
        <p:nvPicPr>
          <p:cNvPr id="19" name="Kuva 18" descr="Kuva, joka sisältää kohteen henkilö, sisä, mies, pöytä">
            <a:extLst>
              <a:ext uri="{FF2B5EF4-FFF2-40B4-BE49-F238E27FC236}">
                <a16:creationId xmlns:a16="http://schemas.microsoft.com/office/drawing/2014/main" id="{7FFB4FBC-1765-4F80-9F01-A708CFC6118C}"/>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3986768" y="1297695"/>
            <a:ext cx="2871911" cy="784322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 xmlns:adec="http://schemas.microsoft.com/office/drawing/2017/decorative" val="1"/>
              </a:ext>
            </a:extLst>
          </p:cNvPr>
          <p:cNvGrpSpPr>
            <a:grpSpLocks/>
          </p:cNvGrpSpPr>
          <p:nvPr userDrawn="1"/>
        </p:nvGrpSpPr>
        <p:grpSpPr>
          <a:xfrm>
            <a:off x="2" y="0"/>
            <a:ext cx="6858675" cy="9144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 xmlns:adec="http://schemas.microsoft.com/office/drawing/2017/decorative" val="1"/>
              </a:ext>
            </a:extLst>
          </p:cNvPr>
          <p:cNvGrpSpPr>
            <a:grpSpLocks noChangeAspect="1"/>
          </p:cNvGrpSpPr>
          <p:nvPr userDrawn="1"/>
        </p:nvGrpSpPr>
        <p:grpSpPr>
          <a:xfrm>
            <a:off x="1661026" y="-6352"/>
            <a:ext cx="5198396" cy="9144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3762804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Alatunnisteen paikkamerkki 7">
            <a:extLst>
              <a:ext uri="{FF2B5EF4-FFF2-40B4-BE49-F238E27FC236}">
                <a16:creationId xmlns:a16="http://schemas.microsoft.com/office/drawing/2014/main" id="{77F5A965-5012-417E-A4D7-9CB8DE3A3803}"/>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9" name="Dian numeron paikkamerkki 8">
            <a:extLst>
              <a:ext uri="{FF2B5EF4-FFF2-40B4-BE49-F238E27FC236}">
                <a16:creationId xmlns:a16="http://schemas.microsoft.com/office/drawing/2014/main" id="{D9E0DD3D-67FB-4C7B-917A-622EAB8FF858}"/>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59693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väliotsikolla.</a:t>
            </a:r>
          </a:p>
        </p:txBody>
      </p:sp>
      <p:sp>
        <p:nvSpPr>
          <p:cNvPr id="9" name="Tekstin paikkamerkki 8">
            <a:extLst>
              <a:ext uri="{FF2B5EF4-FFF2-40B4-BE49-F238E27FC236}">
                <a16:creationId xmlns:a16="http://schemas.microsoft.com/office/drawing/2014/main" id="{0904BD93-F0C4-4A6C-9010-5804694C7170}"/>
              </a:ext>
            </a:extLst>
          </p:cNvPr>
          <p:cNvSpPr>
            <a:spLocks noGrp="1"/>
          </p:cNvSpPr>
          <p:nvPr>
            <p:ph type="body" sz="quarter" idx="13" hasCustomPrompt="1"/>
          </p:nvPr>
        </p:nvSpPr>
        <p:spPr>
          <a:xfrm>
            <a:off x="439343" y="2344429"/>
            <a:ext cx="5946279" cy="595399"/>
          </a:xfrm>
        </p:spPr>
        <p:txBody>
          <a:bodyPr/>
          <a:lstStyle>
            <a:lvl1pPr marL="0" indent="0">
              <a:buNone/>
              <a:defRPr b="1"/>
            </a:lvl1pPr>
            <a:lvl2pPr marL="360323" indent="0">
              <a:buNone/>
              <a:defRPr/>
            </a:lvl2pPr>
          </a:lstStyle>
          <a:p>
            <a:pPr lvl="0"/>
            <a:r>
              <a:rPr lang="fi-FI" dirty="0"/>
              <a:t>Väliotsikko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6" y="3048007"/>
            <a:ext cx="5946458" cy="496634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Alatunnisteen paikkamerkki 7">
            <a:extLst>
              <a:ext uri="{FF2B5EF4-FFF2-40B4-BE49-F238E27FC236}">
                <a16:creationId xmlns:a16="http://schemas.microsoft.com/office/drawing/2014/main" id="{6ADF7489-4677-49C3-A1B0-538615DB3729}"/>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CDDDB65-8BD7-43F3-A41C-27411B840544}"/>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958461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kaksipalstainen.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439426" y="2352431"/>
            <a:ext cx="2900553" cy="5664000"/>
          </a:xfrm>
        </p:spPr>
        <p:txBody>
          <a:bodyPr/>
          <a:lstStyle>
            <a:lvl1pPr marL="269847" indent="-269847">
              <a:defRPr sz="2201"/>
            </a:lvl1pPr>
            <a:lvl2pPr marL="626996" indent="-266673">
              <a:defRPr/>
            </a:lvl2pPr>
          </a:lstStyle>
          <a:p>
            <a:pPr lvl="0"/>
            <a:r>
              <a:rPr lang="fi-FI"/>
              <a:t>Muokkaa tekstin perustyylejä</a:t>
            </a:r>
          </a:p>
          <a:p>
            <a:pPr lvl="1"/>
            <a:r>
              <a:rPr lang="fi-FI"/>
              <a:t>toinen taso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3468569" y="2352431"/>
            <a:ext cx="2917947" cy="5664000"/>
          </a:xfrm>
        </p:spPr>
        <p:txBody>
          <a:bodyPr/>
          <a:lstStyle>
            <a:lvl1pPr marL="269847" indent="-269847">
              <a:defRPr sz="2201"/>
            </a:lvl1pPr>
            <a:lvl2pPr marL="626996" indent="-266673">
              <a:defRPr/>
            </a:lvl2pPr>
          </a:lstStyle>
          <a:p>
            <a:pPr lvl="0"/>
            <a:r>
              <a:rPr lang="fi-FI"/>
              <a:t>Muokkaa tekstin perustyylejä</a:t>
            </a:r>
          </a:p>
          <a:p>
            <a:pPr lvl="1"/>
            <a:r>
              <a:rPr lang="fi-FI"/>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591596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vertailu. </a:t>
            </a:r>
            <a:br>
              <a:rPr lang="fi-FI" dirty="0"/>
            </a:br>
            <a:r>
              <a:rPr lang="fi-FI" dirty="0"/>
              <a:t>Otsikon pituus korkeintaan kaksi riviä.</a:t>
            </a:r>
          </a:p>
        </p:txBody>
      </p:sp>
      <p:sp>
        <p:nvSpPr>
          <p:cNvPr id="7" name="Tekstin paikkamerkki 2">
            <a:extLst>
              <a:ext uri="{FF2B5EF4-FFF2-40B4-BE49-F238E27FC236}">
                <a16:creationId xmlns:a16="http://schemas.microsoft.com/office/drawing/2014/main" id="{CC5AFB07-741E-400C-B07F-CFAD1C24366E}"/>
              </a:ext>
            </a:extLst>
          </p:cNvPr>
          <p:cNvSpPr>
            <a:spLocks noGrp="1"/>
          </p:cNvSpPr>
          <p:nvPr>
            <p:ph type="body" idx="13" hasCustomPrompt="1"/>
          </p:nvPr>
        </p:nvSpPr>
        <p:spPr>
          <a:xfrm>
            <a:off x="439426" y="2352438"/>
            <a:ext cx="2900553" cy="491377"/>
          </a:xfrm>
        </p:spPr>
        <p:txBody>
          <a:bodyPr anchor="b"/>
          <a:lstStyle>
            <a:lvl1pPr marL="0" indent="0">
              <a:buNone/>
              <a:defRPr sz="2201" b="1"/>
            </a:lvl1pPr>
            <a:lvl2pPr marL="457153" indent="0">
              <a:buNone/>
              <a:defRPr sz="2000" b="1"/>
            </a:lvl2pPr>
            <a:lvl3pPr marL="914305" indent="0">
              <a:buNone/>
              <a:defRPr sz="1801" b="1"/>
            </a:lvl3pPr>
            <a:lvl4pPr marL="1371454" indent="0">
              <a:buNone/>
              <a:defRPr sz="1600" b="1"/>
            </a:lvl4pPr>
            <a:lvl5pPr marL="1828605" indent="0">
              <a:buNone/>
              <a:defRPr sz="1600" b="1"/>
            </a:lvl5pPr>
            <a:lvl6pPr marL="2285756" indent="0">
              <a:buNone/>
              <a:defRPr sz="1600" b="1"/>
            </a:lvl6pPr>
            <a:lvl7pPr marL="2742906" indent="0">
              <a:buNone/>
              <a:defRPr sz="1600" b="1"/>
            </a:lvl7pPr>
            <a:lvl8pPr marL="3200057" indent="0">
              <a:buNone/>
              <a:defRPr sz="1600" b="1"/>
            </a:lvl8pPr>
            <a:lvl9pPr marL="3657207" indent="0">
              <a:buNone/>
              <a:defRPr sz="1600" b="1"/>
            </a:lvl9pPr>
          </a:lstStyle>
          <a:p>
            <a:pPr lvl="0"/>
            <a:r>
              <a:rPr lang="fi-FI" dirty="0"/>
              <a:t>Pieni otsikko</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439426" y="2980269"/>
            <a:ext cx="2900553" cy="5036163"/>
          </a:xfrm>
        </p:spPr>
        <p:txBody>
          <a:bodyPr/>
          <a:lstStyle>
            <a:lvl1pPr marL="269847" indent="-269847">
              <a:defRPr sz="2201"/>
            </a:lvl1pPr>
            <a:lvl2pPr marL="626996" indent="-266673">
              <a:defRPr/>
            </a:lvl2pPr>
          </a:lstStyle>
          <a:p>
            <a:pPr lvl="0"/>
            <a:r>
              <a:rPr lang="fi-FI"/>
              <a:t>Muokkaa tekstin perustyylejä</a:t>
            </a:r>
          </a:p>
          <a:p>
            <a:pPr lvl="1"/>
            <a:r>
              <a:rPr lang="fi-FI"/>
              <a:t>toinen taso</a:t>
            </a:r>
          </a:p>
        </p:txBody>
      </p:sp>
      <p:sp>
        <p:nvSpPr>
          <p:cNvPr id="8" name="Tekstin paikkamerkki 4">
            <a:extLst>
              <a:ext uri="{FF2B5EF4-FFF2-40B4-BE49-F238E27FC236}">
                <a16:creationId xmlns:a16="http://schemas.microsoft.com/office/drawing/2014/main" id="{FE13A6AE-0F0A-413E-AE09-F64745829C86}"/>
              </a:ext>
            </a:extLst>
          </p:cNvPr>
          <p:cNvSpPr>
            <a:spLocks noGrp="1"/>
          </p:cNvSpPr>
          <p:nvPr>
            <p:ph type="body" sz="quarter" idx="3" hasCustomPrompt="1"/>
          </p:nvPr>
        </p:nvSpPr>
        <p:spPr>
          <a:xfrm>
            <a:off x="3471867" y="2352438"/>
            <a:ext cx="2915543" cy="491377"/>
          </a:xfrm>
        </p:spPr>
        <p:txBody>
          <a:bodyPr anchor="b"/>
          <a:lstStyle>
            <a:lvl1pPr marL="0" indent="0">
              <a:buNone/>
              <a:defRPr sz="2201" b="1"/>
            </a:lvl1pPr>
            <a:lvl2pPr marL="457153" indent="0">
              <a:buNone/>
              <a:defRPr sz="2000" b="1"/>
            </a:lvl2pPr>
            <a:lvl3pPr marL="914305" indent="0">
              <a:buNone/>
              <a:defRPr sz="1801" b="1"/>
            </a:lvl3pPr>
            <a:lvl4pPr marL="1371454" indent="0">
              <a:buNone/>
              <a:defRPr sz="1600" b="1"/>
            </a:lvl4pPr>
            <a:lvl5pPr marL="1828605" indent="0">
              <a:buNone/>
              <a:defRPr sz="1600" b="1"/>
            </a:lvl5pPr>
            <a:lvl6pPr marL="2285756" indent="0">
              <a:buNone/>
              <a:defRPr sz="1600" b="1"/>
            </a:lvl6pPr>
            <a:lvl7pPr marL="2742906" indent="0">
              <a:buNone/>
              <a:defRPr sz="1600" b="1"/>
            </a:lvl7pPr>
            <a:lvl8pPr marL="3200057" indent="0">
              <a:buNone/>
              <a:defRPr sz="1600" b="1"/>
            </a:lvl8pPr>
            <a:lvl9pPr marL="3657207" indent="0">
              <a:buNone/>
              <a:defRPr sz="1600" b="1"/>
            </a:lvl9pPr>
          </a:lstStyle>
          <a:p>
            <a:pPr lvl="0"/>
            <a:r>
              <a:rPr lang="fi-FI" dirty="0"/>
              <a:t>Pieni otsikko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3468569" y="2980269"/>
            <a:ext cx="2917947" cy="5036163"/>
          </a:xfrm>
        </p:spPr>
        <p:txBody>
          <a:bodyPr/>
          <a:lstStyle>
            <a:lvl1pPr marL="269847" indent="-269847">
              <a:defRPr sz="2201"/>
            </a:lvl1pPr>
            <a:lvl2pPr marL="626996" indent="-266673">
              <a:defRPr/>
            </a:lvl2pPr>
          </a:lstStyle>
          <a:p>
            <a:pPr lvl="0"/>
            <a:r>
              <a:rPr lang="fi-FI"/>
              <a:t>Muokkaa tekstin perustyylejä</a:t>
            </a:r>
          </a:p>
          <a:p>
            <a:pPr lvl="1"/>
            <a:r>
              <a:rPr lang="fi-FI"/>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071772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Grafiikkasivu, kuva ja tekstitiivistelmä vierekkäin.</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5" y="2350348"/>
            <a:ext cx="3467712" cy="5664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ekstin paikkamerkki 22">
            <a:extLst>
              <a:ext uri="{FF2B5EF4-FFF2-40B4-BE49-F238E27FC236}">
                <a16:creationId xmlns:a16="http://schemas.microsoft.com/office/drawing/2014/main" id="{3031A60E-285E-4799-8337-B7C931123A4A}"/>
              </a:ext>
            </a:extLst>
          </p:cNvPr>
          <p:cNvSpPr>
            <a:spLocks noGrp="1"/>
          </p:cNvSpPr>
          <p:nvPr>
            <p:ph type="body" sz="quarter" idx="13"/>
          </p:nvPr>
        </p:nvSpPr>
        <p:spPr>
          <a:xfrm>
            <a:off x="4177418" y="2613331"/>
            <a:ext cx="2410935" cy="5069769"/>
          </a:xfrm>
        </p:spPr>
        <p:txBody>
          <a:bodyPr/>
          <a:lstStyle>
            <a:lvl1pPr marL="269847" indent="-269847">
              <a:lnSpc>
                <a:spcPct val="95000"/>
              </a:lnSpc>
              <a:defRPr sz="1900"/>
            </a:lvl1pPr>
          </a:lstStyle>
          <a:p>
            <a:pPr lvl="0"/>
            <a:r>
              <a:rPr lang="fi-FI"/>
              <a:t>Muokkaa tekstin perustyylejä</a:t>
            </a:r>
          </a:p>
        </p:txBody>
      </p:sp>
      <p:sp>
        <p:nvSpPr>
          <p:cNvPr id="11" name="Alatunnisteen paikkamerkki 10">
            <a:extLst>
              <a:ext uri="{FF2B5EF4-FFF2-40B4-BE49-F238E27FC236}">
                <a16:creationId xmlns:a16="http://schemas.microsoft.com/office/drawing/2014/main" id="{CD9B7E4D-B77A-4CF1-B584-356F4C4B32D8}"/>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2" name="Dian numeron paikkamerkki 11">
            <a:extLst>
              <a:ext uri="{FF2B5EF4-FFF2-40B4-BE49-F238E27FC236}">
                <a16:creationId xmlns:a16="http://schemas.microsoft.com/office/drawing/2014/main" id="{9B664EFA-778C-4D9B-A7A3-46CB8D5370B3}"/>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693851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paikka">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a:xfrm>
            <a:off x="440057" y="408006"/>
            <a:ext cx="2826927" cy="1767417"/>
          </a:xfrm>
        </p:spPr>
        <p:txBody>
          <a:bodyPr/>
          <a:lstStyle>
            <a:lvl1pPr>
              <a:defRPr/>
            </a:lvl1pPr>
          </a:lstStyle>
          <a:p>
            <a:r>
              <a:rPr lang="fi-FI" dirty="0"/>
              <a:t>Tekstisivu kuvalla, </a:t>
            </a:r>
            <a:br>
              <a:rPr lang="fi-FI" dirty="0"/>
            </a:br>
            <a:r>
              <a:rPr lang="fi-FI" dirty="0"/>
              <a:t>lyhyt 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7" y="2350348"/>
            <a:ext cx="2826927" cy="5664000"/>
          </a:xfrm>
        </p:spPr>
        <p:txBody>
          <a:bodyPr/>
          <a:lstStyle>
            <a:lvl1pPr marL="269847" indent="-269847">
              <a:defRPr sz="2201"/>
            </a:lvl1pPr>
            <a:lvl2pPr marL="625407" indent="-265085">
              <a:defRPr/>
            </a:lvl2pPr>
            <a:lvl3pPr marL="715886" indent="0">
              <a:buNone/>
              <a:defRPr/>
            </a:lvl3pPr>
          </a:lstStyle>
          <a:p>
            <a:pPr lvl="0"/>
            <a:r>
              <a:rPr lang="fi-FI"/>
              <a:t>Muokkaa tekstin perustyylejä</a:t>
            </a:r>
          </a:p>
          <a:p>
            <a:pPr lvl="1"/>
            <a:r>
              <a:rPr lang="fi-FI"/>
              <a:t>toinen taso</a:t>
            </a:r>
          </a:p>
        </p:txBody>
      </p:sp>
      <p:sp>
        <p:nvSpPr>
          <p:cNvPr id="8" name="Kuvan paikkamerkki 19">
            <a:extLst>
              <a:ext uri="{FF2B5EF4-FFF2-40B4-BE49-F238E27FC236}">
                <a16:creationId xmlns:a16="http://schemas.microsoft.com/office/drawing/2014/main" id="{1CD34E48-431E-47C9-8075-E449B22F1C1A}"/>
              </a:ext>
              <a:ext uri="{C183D7F6-B498-43B3-948B-1728B52AA6E4}">
                <adec:decorative xmlns="" xmlns:adec="http://schemas.microsoft.com/office/drawing/2017/decorative" val="0"/>
              </a:ext>
            </a:extLst>
          </p:cNvPr>
          <p:cNvSpPr>
            <a:spLocks noGrp="1"/>
          </p:cNvSpPr>
          <p:nvPr>
            <p:ph type="pic" sz="quarter" idx="13"/>
          </p:nvPr>
        </p:nvSpPr>
        <p:spPr>
          <a:xfrm>
            <a:off x="3438825" y="-5977"/>
            <a:ext cx="3423550" cy="9155953"/>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a:t>Lisää kuva napsauttamalla kuvaketta</a:t>
            </a:r>
            <a:endParaRPr lang="fi-FI" dirty="0"/>
          </a:p>
        </p:txBody>
      </p:sp>
      <p:sp>
        <p:nvSpPr>
          <p:cNvPr id="9" name="Alatunnisteen paikkamerkki 8">
            <a:extLst>
              <a:ext uri="{FF2B5EF4-FFF2-40B4-BE49-F238E27FC236}">
                <a16:creationId xmlns:a16="http://schemas.microsoft.com/office/drawing/2014/main" id="{9700E9CE-DAC8-4704-A149-43A60B27A84C}"/>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22E9968-6017-4856-A4C4-E7595C39E8B6}"/>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820312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5F941-B7C0-48FA-BC12-7B7C226826B8}"/>
              </a:ext>
            </a:extLst>
          </p:cNvPr>
          <p:cNvSpPr>
            <a:spLocks noGrp="1"/>
          </p:cNvSpPr>
          <p:nvPr>
            <p:ph type="title"/>
          </p:nvPr>
        </p:nvSpPr>
        <p:spPr/>
        <p:txBody>
          <a:bodyPr/>
          <a:lstStyle/>
          <a:p>
            <a:r>
              <a:rPr lang="fi-FI"/>
              <a:t>Muokkaa perustyyl. napsautt.</a:t>
            </a:r>
          </a:p>
        </p:txBody>
      </p:sp>
      <p:sp>
        <p:nvSpPr>
          <p:cNvPr id="7" name="Alatunnisteen paikkamerkki 6">
            <a:extLst>
              <a:ext uri="{FF2B5EF4-FFF2-40B4-BE49-F238E27FC236}">
                <a16:creationId xmlns:a16="http://schemas.microsoft.com/office/drawing/2014/main" id="{7CD8110F-CCB3-4F2C-A24C-58395114068A}"/>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DD1E9F2C-6E23-43A9-A7DE-626D34CEDD8A}"/>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135139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BD59BAD-0669-42AB-9904-BB6AA4465919}"/>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7" name="Dian numeron paikkamerkki 6">
            <a:extLst>
              <a:ext uri="{FF2B5EF4-FFF2-40B4-BE49-F238E27FC236}">
                <a16:creationId xmlns:a16="http://schemas.microsoft.com/office/drawing/2014/main" id="{2F973901-92EE-424C-B835-C2D00C6C55AD}"/>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120980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59"/>
            <a:ext cx="3575447" cy="3369308"/>
          </a:xfrm>
        </p:spPr>
        <p:txBody>
          <a:bodyPr anchor="t" anchorCtr="0"/>
          <a:lstStyle>
            <a:lvl1pPr>
              <a:defRPr sz="4100">
                <a:solidFill>
                  <a:schemeClr val="bg1"/>
                </a:solidFill>
              </a:defRPr>
            </a:lvl1pPr>
          </a:lstStyle>
          <a:p>
            <a:r>
              <a:rPr lang="fi-FI" dirty="0"/>
              <a:t>Väliotsikkosivu </a:t>
            </a:r>
            <a:br>
              <a:rPr lang="fi-FI" dirty="0"/>
            </a:br>
            <a:r>
              <a:rPr lang="fi-FI" dirty="0"/>
              <a:t>esityksen </a:t>
            </a:r>
            <a:br>
              <a:rPr lang="fi-FI" dirty="0"/>
            </a:br>
            <a:r>
              <a:rPr lang="fi-FI" dirty="0"/>
              <a:t>jäsentämiseen, </a:t>
            </a:r>
            <a:br>
              <a:rPr lang="fi-FI" dirty="0"/>
            </a:br>
            <a:r>
              <a:rPr lang="fi-FI" dirty="0"/>
              <a:t>4 riviä lyhyellä tekstillä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072143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60"/>
            <a:ext cx="3899483" cy="1162577"/>
          </a:xfrm>
        </p:spPr>
        <p:txBody>
          <a:bodyPr anchor="t" anchorCtr="0"/>
          <a:lstStyle>
            <a:lvl1pPr>
              <a:defRPr sz="5600">
                <a:solidFill>
                  <a:schemeClr val="bg1"/>
                </a:solidFill>
              </a:defRPr>
            </a:lvl1pPr>
          </a:lstStyle>
          <a:p>
            <a:r>
              <a:rPr lang="fi-FI" dirty="0"/>
              <a:t>Yksi tekstirivi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02802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kuva 2">
    <p:spTree>
      <p:nvGrpSpPr>
        <p:cNvPr id="1" name=""/>
        <p:cNvGrpSpPr/>
        <p:nvPr/>
      </p:nvGrpSpPr>
      <p:grpSpPr>
        <a:xfrm>
          <a:off x="0" y="0"/>
          <a:ext cx="0" cy="0"/>
          <a:chOff x="0" y="0"/>
          <a:chExt cx="0" cy="0"/>
        </a:xfrm>
      </p:grpSpPr>
      <p:pic>
        <p:nvPicPr>
          <p:cNvPr id="20" name="Kuva 19" descr="Nuori tyttö käyttää tietokonetta">
            <a:extLst>
              <a:ext uri="{FF2B5EF4-FFF2-40B4-BE49-F238E27FC236}">
                <a16:creationId xmlns:a16="http://schemas.microsoft.com/office/drawing/2014/main" id="{E658BAF6-19C4-470B-B394-894A756A0CD4}"/>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3989176" y="1297695"/>
            <a:ext cx="2869500" cy="784322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 xmlns:adec="http://schemas.microsoft.com/office/drawing/2017/decorative" val="1"/>
              </a:ext>
            </a:extLst>
          </p:cNvPr>
          <p:cNvGrpSpPr>
            <a:grpSpLocks/>
          </p:cNvGrpSpPr>
          <p:nvPr userDrawn="1"/>
        </p:nvGrpSpPr>
        <p:grpSpPr>
          <a:xfrm>
            <a:off x="2" y="0"/>
            <a:ext cx="6858675" cy="9144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 xmlns:adec="http://schemas.microsoft.com/office/drawing/2017/decorative" val="1"/>
              </a:ext>
            </a:extLst>
          </p:cNvPr>
          <p:cNvGrpSpPr>
            <a:grpSpLocks noChangeAspect="1"/>
          </p:cNvGrpSpPr>
          <p:nvPr userDrawn="1"/>
        </p:nvGrpSpPr>
        <p:grpSpPr>
          <a:xfrm>
            <a:off x="1661026" y="-6352"/>
            <a:ext cx="5198396" cy="9144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3954469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san ylätunniste 3">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1" y="1873257"/>
            <a:ext cx="5528250" cy="2607561"/>
          </a:xfrm>
        </p:spPr>
        <p:txBody>
          <a:bodyPr anchor="t" anchorCtr="0"/>
          <a:lstStyle>
            <a:lvl1pPr>
              <a:defRPr sz="4100">
                <a:solidFill>
                  <a:schemeClr val="bg1"/>
                </a:solidFill>
              </a:defRPr>
            </a:lvl1pPr>
          </a:lstStyle>
          <a:p>
            <a:r>
              <a:rPr lang="fi-FI" dirty="0"/>
              <a:t>Väliotsikkosivu esityksen </a:t>
            </a:r>
            <a:br>
              <a:rPr lang="fi-FI" dirty="0"/>
            </a:br>
            <a:r>
              <a:rPr lang="fi-FI" dirty="0"/>
              <a:t>jäsentämiseen pitkällä tekstillä</a:t>
            </a:r>
            <a:br>
              <a:rPr lang="fi-FI" dirty="0"/>
            </a:br>
            <a:r>
              <a:rPr lang="fi-FI" dirty="0" err="1"/>
              <a:t>max</a:t>
            </a:r>
            <a:r>
              <a:rPr lang="fi-FI" dirty="0"/>
              <a:t>. 3 riviä</a:t>
            </a:r>
          </a:p>
        </p:txBody>
      </p:sp>
      <p:sp>
        <p:nvSpPr>
          <p:cNvPr id="20" name="Alatunnisteen paikkamerkki 19">
            <a:extLst>
              <a:ext uri="{FF2B5EF4-FFF2-40B4-BE49-F238E27FC236}">
                <a16:creationId xmlns:a16="http://schemas.microsoft.com/office/drawing/2014/main" id="{5A33775A-8692-4630-B0A7-351A1503264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DBD8842B-CE46-458C-9327-5C7AC4214DEE}"/>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25748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san ylätunniste 4">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1" y="1873252"/>
            <a:ext cx="5528250" cy="1248000"/>
          </a:xfrm>
        </p:spPr>
        <p:txBody>
          <a:bodyPr anchor="t" anchorCtr="0"/>
          <a:lstStyle>
            <a:lvl1pPr>
              <a:defRPr sz="5600">
                <a:solidFill>
                  <a:schemeClr val="bg1"/>
                </a:solidFill>
              </a:defRPr>
            </a:lvl1pPr>
          </a:lstStyle>
          <a:p>
            <a:r>
              <a:rPr lang="fi-FI" dirty="0"/>
              <a:t>Väliotsikkosivu, yksi sana tai 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050693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paikka">
    <p:bg>
      <p:bgPr>
        <a:solidFill>
          <a:srgbClr val="365ABD"/>
        </a:solidFill>
        <a:effectLst/>
      </p:bgPr>
    </p:bg>
    <p:spTree>
      <p:nvGrpSpPr>
        <p:cNvPr id="1" name=""/>
        <p:cNvGrpSpPr/>
        <p:nvPr/>
      </p:nvGrpSpPr>
      <p:grpSpPr>
        <a:xfrm>
          <a:off x="0" y="0"/>
          <a:ext cx="0" cy="0"/>
          <a:chOff x="0" y="0"/>
          <a:chExt cx="0" cy="0"/>
        </a:xfrm>
      </p:grpSpPr>
      <p:sp>
        <p:nvSpPr>
          <p:cNvPr id="25" name="Freeform 11">
            <a:extLst>
              <a:ext uri="{FF2B5EF4-FFF2-40B4-BE49-F238E27FC236}">
                <a16:creationId xmlns:a16="http://schemas.microsoft.com/office/drawing/2014/main" id="{C38B15FE-EB78-49DB-9C78-8EDF68976BF4}"/>
              </a:ext>
              <a:ext uri="{C183D7F6-B498-43B3-948B-1728B52AA6E4}">
                <adec:decorative xmlns="" xmlns:adec="http://schemas.microsoft.com/office/drawing/2017/decorative"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3" y="2928334"/>
            <a:ext cx="3615951" cy="2602737"/>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 xmlns:adec="http://schemas.microsoft.com/office/drawing/2017/decorative" val="1"/>
              </a:ext>
            </a:extLst>
          </p:cNvPr>
          <p:cNvSpPr>
            <a:spLocks noGrp="1"/>
          </p:cNvSpPr>
          <p:nvPr userDrawn="1">
            <p:ph type="pic" sz="quarter" idx="13"/>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2417042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rakennus, mies, katettu">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7660" y="0"/>
            <a:ext cx="2311146" cy="9144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 xmlns:adec="http://schemas.microsoft.com/office/drawing/2017/decorative" val="1"/>
              </a:ext>
            </a:extLst>
          </p:cNvPr>
          <p:cNvGrpSpPr>
            <a:grpSpLocks noChangeAspect="1"/>
          </p:cNvGrpSpPr>
          <p:nvPr userDrawn="1"/>
        </p:nvGrpSpPr>
        <p:grpSpPr bwMode="gray">
          <a:xfrm>
            <a:off x="5" y="0"/>
            <a:ext cx="4925807" cy="9144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35912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3">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tuulimylly, ulko, näkymä, auto">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2618" y="0"/>
            <a:ext cx="2311146" cy="9144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 xmlns:adec="http://schemas.microsoft.com/office/drawing/2017/decorative" val="1"/>
              </a:ext>
            </a:extLst>
          </p:cNvPr>
          <p:cNvGrpSpPr>
            <a:grpSpLocks noChangeAspect="1"/>
          </p:cNvGrpSpPr>
          <p:nvPr userDrawn="1"/>
        </p:nvGrpSpPr>
        <p:grpSpPr bwMode="gray">
          <a:xfrm>
            <a:off x="5" y="0"/>
            <a:ext cx="4925807" cy="9144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5600">
                <a:solidFill>
                  <a:schemeClr val="bg1"/>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11" name="TextBox 10">
            <a:extLst>
              <a:ext uri="{FF2B5EF4-FFF2-40B4-BE49-F238E27FC236}">
                <a16:creationId xmlns:a16="http://schemas.microsoft.com/office/drawing/2014/main" id="{B7C376E3-2ABB-974B-9114-E2184E099A4F}"/>
              </a:ext>
            </a:extLst>
          </p:cNvPr>
          <p:cNvSpPr txBox="1"/>
          <p:nvPr userDrawn="1"/>
        </p:nvSpPr>
        <p:spPr>
          <a:xfrm>
            <a:off x="3040405" y="635568"/>
            <a:ext cx="2551784" cy="554254"/>
          </a:xfrm>
          <a:prstGeom prst="rect">
            <a:avLst/>
          </a:prstGeom>
          <a:noFill/>
        </p:spPr>
        <p:txBody>
          <a:bodyPr wrap="square" lIns="0" tIns="0" rIns="0" bIns="0" rtlCol="0">
            <a:spAutoFit/>
          </a:bodyPr>
          <a:lstStyle/>
          <a:p>
            <a:pPr algn="l"/>
            <a:r>
              <a:rPr lang="en-FI" sz="1801" dirty="0">
                <a:solidFill>
                  <a:schemeClr val="bg1"/>
                </a:solidFill>
              </a:rPr>
              <a:t>Tämä kuva pois, tilalle kuvalaatikko</a:t>
            </a:r>
          </a:p>
        </p:txBody>
      </p:sp>
    </p:spTree>
    <p:extLst>
      <p:ext uri="{BB962C8B-B14F-4D97-AF65-F5344CB8AC3E}">
        <p14:creationId xmlns:p14="http://schemas.microsoft.com/office/powerpoint/2010/main" val="219723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4">
    <p:spTree>
      <p:nvGrpSpPr>
        <p:cNvPr id="1" name=""/>
        <p:cNvGrpSpPr/>
        <p:nvPr/>
      </p:nvGrpSpPr>
      <p:grpSpPr>
        <a:xfrm>
          <a:off x="0" y="0"/>
          <a:ext cx="0" cy="0"/>
          <a:chOff x="0" y="0"/>
          <a:chExt cx="0" cy="0"/>
        </a:xfrm>
      </p:grpSpPr>
      <p:pic>
        <p:nvPicPr>
          <p:cNvPr id="28" name="Kuva 27" descr="Kuva, joka sisältää kohteen pöytä, istuminen, kirjoituspöytä, tietokone">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4542621" y="0"/>
            <a:ext cx="2318626" cy="9144000"/>
          </a:xfrm>
          <a:prstGeom prst="rect">
            <a:avLst/>
          </a:prstGeom>
        </p:spPr>
      </p:pic>
      <p:sp>
        <p:nvSpPr>
          <p:cNvPr id="25" name="Freeform 11">
            <a:extLst>
              <a:ext uri="{FF2B5EF4-FFF2-40B4-BE49-F238E27FC236}">
                <a16:creationId xmlns:a16="http://schemas.microsoft.com/office/drawing/2014/main" id="{C38B15FE-EB78-49DB-9C78-8EDF68976BF4}"/>
              </a:ext>
              <a:ext uri="{C183D7F6-B498-43B3-948B-1728B52AA6E4}">
                <adec:decorative xmlns="" xmlns:adec="http://schemas.microsoft.com/office/drawing/2017/decorative"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3" y="2928334"/>
            <a:ext cx="3615951" cy="2602737"/>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803227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6">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A9699318-17A8-4406-8545-15EC6D0D7635}"/>
              </a:ext>
              <a:ext uri="{C183D7F6-B498-43B3-948B-1728B52AA6E4}">
                <adec:decorative xmlns="" xmlns:adec="http://schemas.microsoft.com/office/drawing/2017/decorative"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5600">
                <a:solidFill>
                  <a:schemeClr val="tx2"/>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
        <p:nvSpPr>
          <p:cNvPr id="11" name="Kuvan paikkamerkki 19">
            <a:extLst>
              <a:ext uri="{FF2B5EF4-FFF2-40B4-BE49-F238E27FC236}">
                <a16:creationId xmlns:a16="http://schemas.microsoft.com/office/drawing/2014/main" id="{C20D1C9F-02E1-4C00-846A-9CC67CA2EDE5}"/>
              </a:ext>
              <a:ext uri="{C183D7F6-B498-43B3-948B-1728B52AA6E4}">
                <adec:decorative xmlns="" xmlns:adec="http://schemas.microsoft.com/office/drawing/2017/decorative" val="1"/>
              </a:ext>
            </a:extLst>
          </p:cNvPr>
          <p:cNvSpPr>
            <a:spLocks noGrp="1"/>
          </p:cNvSpPr>
          <p:nvPr>
            <p:ph type="pic" sz="quarter" idx="13"/>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204918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itaatti kuvapaikka">
    <p:bg>
      <p:bgPr>
        <a:solidFill>
          <a:srgbClr val="365A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2" y="3035837"/>
            <a:ext cx="3858978" cy="2430249"/>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461123" y="5662509"/>
            <a:ext cx="3859062" cy="829707"/>
          </a:xfrm>
        </p:spPr>
        <p:txBody>
          <a:bodyPr/>
          <a:lstStyle>
            <a:lvl1pPr marL="0" indent="0">
              <a:lnSpc>
                <a:spcPct val="100000"/>
              </a:lnSpc>
              <a:spcBef>
                <a:spcPts val="601"/>
              </a:spcBef>
              <a:buNone/>
              <a:defRPr sz="1300">
                <a:solidFill>
                  <a:schemeClr val="bg1"/>
                </a:solidFill>
              </a:defRPr>
            </a:lvl1pPr>
            <a:lvl2pPr marL="360323" indent="0">
              <a:buNone/>
              <a:defRPr/>
            </a:lvl2pPr>
          </a:lstStyle>
          <a:p>
            <a:pPr lvl="0"/>
            <a:r>
              <a:rPr lang="fi-FI" dirty="0"/>
              <a:t>Sitaatin esittäjän nimi tai lähde </a:t>
            </a:r>
          </a:p>
        </p:txBody>
      </p:sp>
      <p:sp>
        <p:nvSpPr>
          <p:cNvPr id="17" name="Kuvan paikkamerkki 19">
            <a:extLst>
              <a:ext uri="{FF2B5EF4-FFF2-40B4-BE49-F238E27FC236}">
                <a16:creationId xmlns:a16="http://schemas.microsoft.com/office/drawing/2014/main" id="{79A4B3D4-F743-4ABE-BF43-A842D73C48BF}"/>
              </a:ext>
              <a:ext uri="{C183D7F6-B498-43B3-948B-1728B52AA6E4}">
                <adec:decorative xmlns="" xmlns:adec="http://schemas.microsoft.com/office/drawing/2017/decorative" val="1"/>
              </a:ext>
            </a:extLst>
          </p:cNvPr>
          <p:cNvSpPr>
            <a:spLocks noGrp="1"/>
          </p:cNvSpPr>
          <p:nvPr>
            <p:ph type="pic" sz="quarter" idx="14"/>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a:t>Lisää kuva napsauttamalla kuvaketta</a:t>
            </a:r>
            <a:endParaRPr lang="fi-FI" dirty="0"/>
          </a:p>
        </p:txBody>
      </p:sp>
      <p:grpSp>
        <p:nvGrpSpPr>
          <p:cNvPr id="14" name="Ryhmä 13">
            <a:extLst>
              <a:ext uri="{FF2B5EF4-FFF2-40B4-BE49-F238E27FC236}">
                <a16:creationId xmlns:a16="http://schemas.microsoft.com/office/drawing/2014/main" id="{9A6D78D3-4FC0-42A7-9715-18AAAB12760C}"/>
              </a:ext>
              <a:ext uri="{C183D7F6-B498-43B3-948B-1728B52AA6E4}">
                <adec:decorative xmlns="" xmlns:adec="http://schemas.microsoft.com/office/drawing/2017/decorative" val="1"/>
              </a:ext>
            </a:extLst>
          </p:cNvPr>
          <p:cNvGrpSpPr/>
          <p:nvPr userDrawn="1"/>
        </p:nvGrpSpPr>
        <p:grpSpPr bwMode="gray">
          <a:xfrm>
            <a:off x="144665" y="1695"/>
            <a:ext cx="1275517" cy="2520248"/>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931174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itaatti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piiri, hiihtäminen, kello">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7661" y="0"/>
            <a:ext cx="2311146" cy="9144000"/>
          </a:xfrm>
          <a:prstGeom prst="rect">
            <a:avLst/>
          </a:prstGeom>
        </p:spPr>
      </p:pic>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5" y="9"/>
            <a:ext cx="4925807" cy="9143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2" y="3035837"/>
            <a:ext cx="3858978" cy="2430249"/>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461123" y="5662509"/>
            <a:ext cx="3859062" cy="829707"/>
          </a:xfrm>
        </p:spPr>
        <p:txBody>
          <a:bodyPr/>
          <a:lstStyle>
            <a:lvl1pPr marL="0" indent="0">
              <a:lnSpc>
                <a:spcPct val="100000"/>
              </a:lnSpc>
              <a:spcBef>
                <a:spcPts val="601"/>
              </a:spcBef>
              <a:buNone/>
              <a:defRPr sz="1300">
                <a:solidFill>
                  <a:schemeClr val="bg1"/>
                </a:solidFill>
              </a:defRPr>
            </a:lvl1pPr>
            <a:lvl2pPr marL="360323" indent="0">
              <a:buNone/>
              <a:defRPr/>
            </a:lvl2pPr>
          </a:lstStyle>
          <a:p>
            <a:pPr lvl="0"/>
            <a:r>
              <a:rPr lang="fi-FI" dirty="0"/>
              <a:t>Sitaatin esittäjän nimi tai lähde </a:t>
            </a:r>
          </a:p>
        </p:txBody>
      </p:sp>
      <p:grpSp>
        <p:nvGrpSpPr>
          <p:cNvPr id="14" name="Ryhmä 13">
            <a:extLst>
              <a:ext uri="{FF2B5EF4-FFF2-40B4-BE49-F238E27FC236}">
                <a16:creationId xmlns:a16="http://schemas.microsoft.com/office/drawing/2014/main" id="{9A6D78D3-4FC0-42A7-9715-18AAAB12760C}"/>
              </a:ext>
              <a:ext uri="{C183D7F6-B498-43B3-948B-1728B52AA6E4}">
                <adec:decorative xmlns="" xmlns:adec="http://schemas.microsoft.com/office/drawing/2017/decorative" val="1"/>
              </a:ext>
            </a:extLst>
          </p:cNvPr>
          <p:cNvGrpSpPr/>
          <p:nvPr userDrawn="1"/>
        </p:nvGrpSpPr>
        <p:grpSpPr bwMode="gray">
          <a:xfrm>
            <a:off x="144665" y="1695"/>
            <a:ext cx="1275517" cy="2520248"/>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967619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743A037A-3296-40C2-9074-84427B0EB2B2}"/>
              </a:ext>
              <a:ext uri="{C183D7F6-B498-43B3-948B-1728B52AA6E4}">
                <adec:decorative xmlns="" xmlns:adec="http://schemas.microsoft.com/office/drawing/2017/decorative" val="1"/>
              </a:ext>
            </a:extLst>
          </p:cNvPr>
          <p:cNvGrpSpPr>
            <a:grpSpLocks noChangeAspect="1"/>
          </p:cNvGrpSpPr>
          <p:nvPr userDrawn="1"/>
        </p:nvGrpSpPr>
        <p:grpSpPr bwMode="gray">
          <a:xfrm>
            <a:off x="5" y="0"/>
            <a:ext cx="3800369" cy="9144000"/>
            <a:chOff x="2724150" y="6350"/>
            <a:chExt cx="6743700" cy="6845301"/>
          </a:xfrm>
        </p:grpSpPr>
        <p:sp>
          <p:nvSpPr>
            <p:cNvPr id="15" name="Freeform 5">
              <a:extLst>
                <a:ext uri="{FF2B5EF4-FFF2-40B4-BE49-F238E27FC236}">
                  <a16:creationId xmlns:a16="http://schemas.microsoft.com/office/drawing/2014/main" id="{89334710-4573-413A-9371-58D53E964033}"/>
                </a:ext>
              </a:extLst>
            </p:cNvPr>
            <p:cNvSpPr>
              <a:spLocks/>
            </p:cNvSpPr>
            <p:nvPr userDrawn="1"/>
          </p:nvSpPr>
          <p:spPr bwMode="gray">
            <a:xfrm>
              <a:off x="2724150" y="6350"/>
              <a:ext cx="6743700" cy="6845300"/>
            </a:xfrm>
            <a:custGeom>
              <a:avLst/>
              <a:gdLst>
                <a:gd name="T0" fmla="*/ 37531 w 37531"/>
                <a:gd name="T1" fmla="*/ 38100 h 38100"/>
                <a:gd name="T2" fmla="*/ 35005 w 37531"/>
                <a:gd name="T3" fmla="*/ 29739 h 38100"/>
                <a:gd name="T4" fmla="*/ 37500 w 37531"/>
                <a:gd name="T5" fmla="*/ 0 h 38100"/>
                <a:gd name="T6" fmla="*/ 0 w 37531"/>
                <a:gd name="T7" fmla="*/ 0 h 38100"/>
                <a:gd name="T8" fmla="*/ 0 w 37531"/>
                <a:gd name="T9" fmla="*/ 38100 h 38100"/>
                <a:gd name="T10" fmla="*/ 37531 w 37531"/>
                <a:gd name="T11" fmla="*/ 38100 h 38100"/>
              </a:gdLst>
              <a:ahLst/>
              <a:cxnLst>
                <a:cxn ang="0">
                  <a:pos x="T0" y="T1"/>
                </a:cxn>
                <a:cxn ang="0">
                  <a:pos x="T2" y="T3"/>
                </a:cxn>
                <a:cxn ang="0">
                  <a:pos x="T4" y="T5"/>
                </a:cxn>
                <a:cxn ang="0">
                  <a:pos x="T6" y="T7"/>
                </a:cxn>
                <a:cxn ang="0">
                  <a:pos x="T8" y="T9"/>
                </a:cxn>
                <a:cxn ang="0">
                  <a:pos x="T10" y="T11"/>
                </a:cxn>
              </a:cxnLst>
              <a:rect l="0" t="0" r="r" b="b"/>
              <a:pathLst>
                <a:path w="37531" h="3810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6">
              <a:extLst>
                <a:ext uri="{FF2B5EF4-FFF2-40B4-BE49-F238E27FC236}">
                  <a16:creationId xmlns:a16="http://schemas.microsoft.com/office/drawing/2014/main" id="{F025CC1E-66FA-4412-98F7-D19894F2D9B2}"/>
                </a:ext>
              </a:extLst>
            </p:cNvPr>
            <p:cNvSpPr>
              <a:spLocks/>
            </p:cNvSpPr>
            <p:nvPr userDrawn="1"/>
          </p:nvSpPr>
          <p:spPr bwMode="gray">
            <a:xfrm>
              <a:off x="2724150" y="4011613"/>
              <a:ext cx="6443663" cy="2840038"/>
            </a:xfrm>
            <a:custGeom>
              <a:avLst/>
              <a:gdLst>
                <a:gd name="T0" fmla="*/ 35867 w 35867"/>
                <a:gd name="T1" fmla="*/ 15808 h 15808"/>
                <a:gd name="T2" fmla="*/ 0 w 35867"/>
                <a:gd name="T3" fmla="*/ 0 h 15808"/>
                <a:gd name="T4" fmla="*/ 0 w 35867"/>
                <a:gd name="T5" fmla="*/ 15808 h 15808"/>
                <a:gd name="T6" fmla="*/ 35867 w 35867"/>
                <a:gd name="T7" fmla="*/ 15808 h 15808"/>
              </a:gdLst>
              <a:ahLst/>
              <a:cxnLst>
                <a:cxn ang="0">
                  <a:pos x="T0" y="T1"/>
                </a:cxn>
                <a:cxn ang="0">
                  <a:pos x="T2" y="T3"/>
                </a:cxn>
                <a:cxn ang="0">
                  <a:pos x="T4" y="T5"/>
                </a:cxn>
                <a:cxn ang="0">
                  <a:pos x="T6" y="T7"/>
                </a:cxn>
              </a:cxnLst>
              <a:rect l="0" t="0" r="r" b="b"/>
              <a:pathLst>
                <a:path w="35867" h="15808">
                  <a:moveTo>
                    <a:pt x="35867" y="15808"/>
                  </a:moveTo>
                  <a:cubicBezTo>
                    <a:pt x="24829" y="8026"/>
                    <a:pt x="12618" y="2772"/>
                    <a:pt x="0" y="0"/>
                  </a:cubicBezTo>
                  <a:lnTo>
                    <a:pt x="0" y="15808"/>
                  </a:lnTo>
                  <a:lnTo>
                    <a:pt x="35867" y="1580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55"/>
            <a:ext cx="2765357" cy="2410716"/>
          </a:xfrm>
        </p:spPr>
        <p:txBody>
          <a:bodyPr anchor="t" anchorCtr="0"/>
          <a:lstStyle>
            <a:lvl1pPr>
              <a:defRPr sz="3700">
                <a:solidFill>
                  <a:schemeClr val="bg1"/>
                </a:solidFill>
              </a:defRPr>
            </a:lvl1pPr>
          </a:lstStyle>
          <a:p>
            <a:r>
              <a:rPr lang="fi-FI" dirty="0"/>
              <a:t>Asianostosivu </a:t>
            </a:r>
            <a:br>
              <a:rPr lang="fi-FI" dirty="0"/>
            </a:br>
            <a:r>
              <a:rPr lang="fi-FI" dirty="0"/>
              <a:t>esityksen jäsentämiseen, 3 rivin otsikko</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p:nvPr>
        </p:nvSpPr>
        <p:spPr>
          <a:xfrm>
            <a:off x="3967808" y="2019100"/>
            <a:ext cx="2620545" cy="5664000"/>
          </a:xfrm>
        </p:spPr>
        <p:txBody>
          <a:bodyPr/>
          <a:lstStyle>
            <a:lvl1pPr marL="269847" indent="-269847">
              <a:lnSpc>
                <a:spcPct val="95000"/>
              </a:lnSpc>
              <a:defRPr sz="2201"/>
            </a:lvl1pPr>
          </a:lstStyle>
          <a:p>
            <a:pPr lvl="0"/>
            <a:r>
              <a:rPr lang="fi-FI"/>
              <a:t>Muokkaa tekstin perustyylejä</a:t>
            </a:r>
          </a:p>
        </p:txBody>
      </p:sp>
      <p:sp>
        <p:nvSpPr>
          <p:cNvPr id="20" name="Alatunnisteen paikkamerkki 19">
            <a:extLst>
              <a:ext uri="{FF2B5EF4-FFF2-40B4-BE49-F238E27FC236}">
                <a16:creationId xmlns:a16="http://schemas.microsoft.com/office/drawing/2014/main" id="{38A531D9-3794-4382-A4CC-D062827D85EE}"/>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E9C40528-505B-4E57-81CB-FA8E7278B780}"/>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00405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t>Textsida, enkelspalt.</a:t>
            </a:r>
            <a:r>
              <a:rPr lang="fi-FI" dirty="0"/>
              <a:t/>
            </a:r>
            <a:br>
              <a:rPr lang="fi-FI" dirty="0"/>
            </a:br>
            <a:r>
              <a:t> Rubrikens längd högst två rader</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p:txBody>
          <a:bodyPr/>
          <a:lstStyle/>
          <a:p>
            <a:pPr lvl="0"/>
            <a:r>
              <a:t>Redigera textens grundstil</a:t>
            </a:r>
          </a:p>
          <a:p>
            <a:pPr lvl="1"/>
            <a:r>
              <a:t>andra nivån</a:t>
            </a:r>
          </a:p>
          <a:p>
            <a:pPr lvl="2"/>
            <a:r>
              <a:t>tredje nivån</a:t>
            </a:r>
          </a:p>
          <a:p>
            <a:pPr lvl="3"/>
            <a:r>
              <a:t>fjärde nivån</a:t>
            </a:r>
          </a:p>
          <a:p>
            <a:pPr lvl="4"/>
            <a:r>
              <a:t>femte nivån</a:t>
            </a:r>
            <a:endParaRPr lang="fi-FI" dirty="0"/>
          </a:p>
        </p:txBody>
      </p:sp>
      <p:sp>
        <p:nvSpPr>
          <p:cNvPr id="8" name="Alatunnisteen paikkamerkki 7">
            <a:extLst>
              <a:ext uri="{FF2B5EF4-FFF2-40B4-BE49-F238E27FC236}">
                <a16:creationId xmlns:a16="http://schemas.microsoft.com/office/drawing/2014/main" id="{77F5A965-5012-417E-A4D7-9CB8DE3A3803}"/>
              </a:ext>
            </a:extLst>
          </p:cNvPr>
          <p:cNvSpPr>
            <a:spLocks noGrp="1"/>
          </p:cNvSpPr>
          <p:nvPr>
            <p:ph type="ftr" sz="quarter" idx="11"/>
          </p:nvPr>
        </p:nvSpPr>
        <p:spPr/>
        <p:txBody>
          <a:bodyPr/>
          <a:lstStyle/>
          <a:p>
            <a:pPr algn="l"/>
            <a:r>
              <a:t>Ämne/rubriktext Arial Regular lorem ipsum Dolores</a:t>
            </a:r>
            <a:endParaRPr lang="fi-FI" dirty="0"/>
          </a:p>
        </p:txBody>
      </p:sp>
      <p:sp>
        <p:nvSpPr>
          <p:cNvPr id="9" name="Dian numeron paikkamerkki 8">
            <a:extLst>
              <a:ext uri="{FF2B5EF4-FFF2-40B4-BE49-F238E27FC236}">
                <a16:creationId xmlns:a16="http://schemas.microsoft.com/office/drawing/2014/main" id="{D9E0DD3D-67FB-4C7B-917A-622EAB8FF858}"/>
              </a:ext>
            </a:extLst>
          </p:cNvPr>
          <p:cNvSpPr>
            <a:spLocks noGrp="1"/>
          </p:cNvSpPr>
          <p:nvPr>
            <p:ph type="sldNum" sz="quarter" idx="12"/>
          </p:nvPr>
        </p:nvSpPr>
        <p:spPr/>
        <p:txBody>
          <a:bodyPr/>
          <a:lstStyle/>
          <a:p>
            <a:fld id="{4BCCB783-365B-40E8-A1C9-91A9348041A5}" type="slidenum">
              <a:rPr lang="fi-FI" smtClean="0"/>
              <a:t>‹#›</a:t>
            </a:fld>
            <a:endParaRPr lang="fi-FI" dirty="0"/>
          </a:p>
        </p:txBody>
      </p:sp>
    </p:spTree>
    <p:extLst>
      <p:ext uri="{BB962C8B-B14F-4D97-AF65-F5344CB8AC3E}">
        <p14:creationId xmlns:p14="http://schemas.microsoft.com/office/powerpoint/2010/main" val="1339888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BF83FD59-B2EE-42A4-AC03-53869A1132E9}"/>
              </a:ext>
              <a:ext uri="{C183D7F6-B498-43B3-948B-1728B52AA6E4}">
                <adec:decorative xmlns="" xmlns:adec="http://schemas.microsoft.com/office/drawing/2017/decorative" val="1"/>
              </a:ext>
            </a:extLst>
          </p:cNvPr>
          <p:cNvGrpSpPr/>
          <p:nvPr userDrawn="1"/>
        </p:nvGrpSpPr>
        <p:grpSpPr bwMode="gray">
          <a:xfrm>
            <a:off x="2" y="0"/>
            <a:ext cx="6858675" cy="9144000"/>
            <a:chOff x="166688" y="158750"/>
            <a:chExt cx="12163425" cy="6845301"/>
          </a:xfrm>
        </p:grpSpPr>
        <p:sp>
          <p:nvSpPr>
            <p:cNvPr id="8" name="Freeform 5">
              <a:extLst>
                <a:ext uri="{FF2B5EF4-FFF2-40B4-BE49-F238E27FC236}">
                  <a16:creationId xmlns:a16="http://schemas.microsoft.com/office/drawing/2014/main" id="{52F1267F-7172-44B3-9A7E-906E5E4A0F87}"/>
                </a:ext>
              </a:extLst>
            </p:cNvPr>
            <p:cNvSpPr>
              <a:spLocks/>
            </p:cNvSpPr>
            <p:nvPr userDrawn="1"/>
          </p:nvSpPr>
          <p:spPr bwMode="gray">
            <a:xfrm>
              <a:off x="7885113" y="1652588"/>
              <a:ext cx="4445000" cy="5351463"/>
            </a:xfrm>
            <a:custGeom>
              <a:avLst/>
              <a:gdLst>
                <a:gd name="T0" fmla="*/ 24755 w 24755"/>
                <a:gd name="T1" fmla="*/ 0 h 29783"/>
                <a:gd name="T2" fmla="*/ 12889 w 24755"/>
                <a:gd name="T3" fmla="*/ 9835 h 29783"/>
                <a:gd name="T4" fmla="*/ 0 w 24755"/>
                <a:gd name="T5" fmla="*/ 29783 h 29783"/>
                <a:gd name="T6" fmla="*/ 24755 w 24755"/>
                <a:gd name="T7" fmla="*/ 29783 h 29783"/>
                <a:gd name="T8" fmla="*/ 24755 w 24755"/>
                <a:gd name="T9" fmla="*/ 0 h 29783"/>
              </a:gdLst>
              <a:ahLst/>
              <a:cxnLst>
                <a:cxn ang="0">
                  <a:pos x="T0" y="T1"/>
                </a:cxn>
                <a:cxn ang="0">
                  <a:pos x="T2" y="T3"/>
                </a:cxn>
                <a:cxn ang="0">
                  <a:pos x="T4" y="T5"/>
                </a:cxn>
                <a:cxn ang="0">
                  <a:pos x="T6" y="T7"/>
                </a:cxn>
                <a:cxn ang="0">
                  <a:pos x="T8" y="T9"/>
                </a:cxn>
              </a:cxnLst>
              <a:rect l="0" t="0" r="r" b="b"/>
              <a:pathLst>
                <a:path w="24755" h="29783">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3FDD5063-1FA4-49AC-88A8-BBD3F6322368}"/>
                </a:ext>
              </a:extLst>
            </p:cNvPr>
            <p:cNvSpPr>
              <a:spLocks/>
            </p:cNvSpPr>
            <p:nvPr userDrawn="1"/>
          </p:nvSpPr>
          <p:spPr bwMode="gray">
            <a:xfrm>
              <a:off x="166688" y="2028825"/>
              <a:ext cx="12163425" cy="4975225"/>
            </a:xfrm>
            <a:custGeom>
              <a:avLst/>
              <a:gdLst>
                <a:gd name="T0" fmla="*/ 67733 w 67733"/>
                <a:gd name="T1" fmla="*/ 15074 h 27696"/>
                <a:gd name="T2" fmla="*/ 55867 w 67733"/>
                <a:gd name="T3" fmla="*/ 7748 h 27696"/>
                <a:gd name="T4" fmla="*/ 16534 w 67733"/>
                <a:gd name="T5" fmla="*/ 2570 h 27696"/>
                <a:gd name="T6" fmla="*/ 0 w 67733"/>
                <a:gd name="T7" fmla="*/ 8021 h 27696"/>
                <a:gd name="T8" fmla="*/ 0 w 67733"/>
                <a:gd name="T9" fmla="*/ 27696 h 27696"/>
                <a:gd name="T10" fmla="*/ 67733 w 67733"/>
                <a:gd name="T11" fmla="*/ 27696 h 27696"/>
                <a:gd name="T12" fmla="*/ 67733 w 67733"/>
                <a:gd name="T13" fmla="*/ 15074 h 27696"/>
              </a:gdLst>
              <a:ahLst/>
              <a:cxnLst>
                <a:cxn ang="0">
                  <a:pos x="T0" y="T1"/>
                </a:cxn>
                <a:cxn ang="0">
                  <a:pos x="T2" y="T3"/>
                </a:cxn>
                <a:cxn ang="0">
                  <a:pos x="T4" y="T5"/>
                </a:cxn>
                <a:cxn ang="0">
                  <a:pos x="T6" y="T7"/>
                </a:cxn>
                <a:cxn ang="0">
                  <a:pos x="T8" y="T9"/>
                </a:cxn>
                <a:cxn ang="0">
                  <a:pos x="T10" y="T11"/>
                </a:cxn>
                <a:cxn ang="0">
                  <a:pos x="T12" y="T13"/>
                </a:cxn>
              </a:cxnLst>
              <a:rect l="0" t="0" r="r" b="b"/>
              <a:pathLst>
                <a:path w="67733" h="27696">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7D958EC3-4B66-4A2A-814C-45DFD9E57F7E}"/>
                </a:ext>
              </a:extLst>
            </p:cNvPr>
            <p:cNvSpPr>
              <a:spLocks/>
            </p:cNvSpPr>
            <p:nvPr userDrawn="1"/>
          </p:nvSpPr>
          <p:spPr bwMode="gray">
            <a:xfrm>
              <a:off x="7748588" y="158750"/>
              <a:ext cx="3668713" cy="3260725"/>
            </a:xfrm>
            <a:custGeom>
              <a:avLst/>
              <a:gdLst>
                <a:gd name="T0" fmla="*/ 0 w 20424"/>
                <a:gd name="T1" fmla="*/ 0 h 18152"/>
                <a:gd name="T2" fmla="*/ 2651 w 20424"/>
                <a:gd name="T3" fmla="*/ 7721 h 18152"/>
                <a:gd name="T4" fmla="*/ 13643 w 20424"/>
                <a:gd name="T5" fmla="*/ 18152 h 18152"/>
                <a:gd name="T6" fmla="*/ 20167 w 20424"/>
                <a:gd name="T7" fmla="*/ 4475 h 18152"/>
                <a:gd name="T8" fmla="*/ 20347 w 20424"/>
                <a:gd name="T9" fmla="*/ 0 h 18152"/>
                <a:gd name="T10" fmla="*/ 0 w 20424"/>
                <a:gd name="T11" fmla="*/ 0 h 18152"/>
              </a:gdLst>
              <a:ahLst/>
              <a:cxnLst>
                <a:cxn ang="0">
                  <a:pos x="T0" y="T1"/>
                </a:cxn>
                <a:cxn ang="0">
                  <a:pos x="T2" y="T3"/>
                </a:cxn>
                <a:cxn ang="0">
                  <a:pos x="T4" y="T5"/>
                </a:cxn>
                <a:cxn ang="0">
                  <a:pos x="T6" y="T7"/>
                </a:cxn>
                <a:cxn ang="0">
                  <a:pos x="T8" y="T9"/>
                </a:cxn>
                <a:cxn ang="0">
                  <a:pos x="T10" y="T11"/>
                </a:cxn>
              </a:cxnLst>
              <a:rect l="0" t="0" r="r" b="b"/>
              <a:pathLst>
                <a:path w="20424" h="18152">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8">
              <a:extLst>
                <a:ext uri="{FF2B5EF4-FFF2-40B4-BE49-F238E27FC236}">
                  <a16:creationId xmlns:a16="http://schemas.microsoft.com/office/drawing/2014/main" id="{F647EA55-DBDB-4E2D-AD6D-F126CFACA5FC}"/>
                </a:ext>
              </a:extLst>
            </p:cNvPr>
            <p:cNvSpPr>
              <a:spLocks/>
            </p:cNvSpPr>
            <p:nvPr userDrawn="1"/>
          </p:nvSpPr>
          <p:spPr bwMode="gray">
            <a:xfrm>
              <a:off x="7885113" y="3419475"/>
              <a:ext cx="4445000" cy="3584575"/>
            </a:xfrm>
            <a:custGeom>
              <a:avLst/>
              <a:gdLst>
                <a:gd name="T0" fmla="*/ 24755 w 24755"/>
                <a:gd name="T1" fmla="*/ 7326 h 19948"/>
                <a:gd name="T2" fmla="*/ 12889 w 24755"/>
                <a:gd name="T3" fmla="*/ 0 h 19948"/>
                <a:gd name="T4" fmla="*/ 12889 w 24755"/>
                <a:gd name="T5" fmla="*/ 0 h 19948"/>
                <a:gd name="T6" fmla="*/ 12889 w 24755"/>
                <a:gd name="T7" fmla="*/ 0 h 19948"/>
                <a:gd name="T8" fmla="*/ 0 w 24755"/>
                <a:gd name="T9" fmla="*/ 19948 h 19948"/>
                <a:gd name="T10" fmla="*/ 24755 w 24755"/>
                <a:gd name="T11" fmla="*/ 19948 h 19948"/>
                <a:gd name="T12" fmla="*/ 24755 w 24755"/>
                <a:gd name="T13" fmla="*/ 7326 h 19948"/>
              </a:gdLst>
              <a:ahLst/>
              <a:cxnLst>
                <a:cxn ang="0">
                  <a:pos x="T0" y="T1"/>
                </a:cxn>
                <a:cxn ang="0">
                  <a:pos x="T2" y="T3"/>
                </a:cxn>
                <a:cxn ang="0">
                  <a:pos x="T4" y="T5"/>
                </a:cxn>
                <a:cxn ang="0">
                  <a:pos x="T6" y="T7"/>
                </a:cxn>
                <a:cxn ang="0">
                  <a:pos x="T8" y="T9"/>
                </a:cxn>
                <a:cxn ang="0">
                  <a:pos x="T10" y="T11"/>
                </a:cxn>
                <a:cxn ang="0">
                  <a:pos x="T12" y="T13"/>
                </a:cxn>
              </a:cxnLst>
              <a:rect l="0" t="0" r="r" b="b"/>
              <a:pathLst>
                <a:path w="24755" h="19948">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9">
              <a:extLst>
                <a:ext uri="{FF2B5EF4-FFF2-40B4-BE49-F238E27FC236}">
                  <a16:creationId xmlns:a16="http://schemas.microsoft.com/office/drawing/2014/main" id="{24AB4DAC-943D-40D7-9EED-76F69D6845E8}"/>
                </a:ext>
              </a:extLst>
            </p:cNvPr>
            <p:cNvSpPr>
              <a:spLocks/>
            </p:cNvSpPr>
            <p:nvPr userDrawn="1"/>
          </p:nvSpPr>
          <p:spPr bwMode="gray">
            <a:xfrm>
              <a:off x="10199688" y="1652588"/>
              <a:ext cx="2130425" cy="2232025"/>
            </a:xfrm>
            <a:custGeom>
              <a:avLst/>
              <a:gdLst>
                <a:gd name="T0" fmla="*/ 11866 w 11866"/>
                <a:gd name="T1" fmla="*/ 0 h 12419"/>
                <a:gd name="T2" fmla="*/ 0 w 11866"/>
                <a:gd name="T3" fmla="*/ 9835 h 12419"/>
                <a:gd name="T4" fmla="*/ 0 w 11866"/>
                <a:gd name="T5" fmla="*/ 9835 h 12419"/>
                <a:gd name="T6" fmla="*/ 0 w 11866"/>
                <a:gd name="T7" fmla="*/ 9835 h 12419"/>
                <a:gd name="T8" fmla="*/ 11866 w 11866"/>
                <a:gd name="T9" fmla="*/ 12190 h 12419"/>
                <a:gd name="T10" fmla="*/ 11866 w 11866"/>
                <a:gd name="T11" fmla="*/ 0 h 12419"/>
              </a:gdLst>
              <a:ahLst/>
              <a:cxnLst>
                <a:cxn ang="0">
                  <a:pos x="T0" y="T1"/>
                </a:cxn>
                <a:cxn ang="0">
                  <a:pos x="T2" y="T3"/>
                </a:cxn>
                <a:cxn ang="0">
                  <a:pos x="T4" y="T5"/>
                </a:cxn>
                <a:cxn ang="0">
                  <a:pos x="T6" y="T7"/>
                </a:cxn>
                <a:cxn ang="0">
                  <a:pos x="T8" y="T9"/>
                </a:cxn>
                <a:cxn ang="0">
                  <a:pos x="T10" y="T11"/>
                </a:cxn>
              </a:cxnLst>
              <a:rect l="0" t="0" r="r" b="b"/>
              <a:pathLst>
                <a:path w="11866" h="12419">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4" name="Freeform 10">
              <a:extLst>
                <a:ext uri="{FF2B5EF4-FFF2-40B4-BE49-F238E27FC236}">
                  <a16:creationId xmlns:a16="http://schemas.microsoft.com/office/drawing/2014/main" id="{091207B8-FCA3-4AF6-8D9D-ED83A74F3C4F}"/>
                </a:ext>
              </a:extLst>
            </p:cNvPr>
            <p:cNvSpPr>
              <a:spLocks/>
            </p:cNvSpPr>
            <p:nvPr userDrawn="1"/>
          </p:nvSpPr>
          <p:spPr bwMode="gray">
            <a:xfrm>
              <a:off x="3136901" y="2028825"/>
              <a:ext cx="7062788" cy="2867025"/>
            </a:xfrm>
            <a:custGeom>
              <a:avLst/>
              <a:gdLst>
                <a:gd name="T0" fmla="*/ 0 w 39333"/>
                <a:gd name="T1" fmla="*/ 2570 h 15960"/>
                <a:gd name="T2" fmla="*/ 0 w 39333"/>
                <a:gd name="T3" fmla="*/ 2570 h 15960"/>
                <a:gd name="T4" fmla="*/ 10992 w 39333"/>
                <a:gd name="T5" fmla="*/ 13001 h 15960"/>
                <a:gd name="T6" fmla="*/ 26016 w 39333"/>
                <a:gd name="T7" fmla="*/ 14979 h 15960"/>
                <a:gd name="T8" fmla="*/ 39333 w 39333"/>
                <a:gd name="T9" fmla="*/ 7748 h 15960"/>
                <a:gd name="T10" fmla="*/ 39333 w 39333"/>
                <a:gd name="T11" fmla="*/ 7748 h 15960"/>
                <a:gd name="T12" fmla="*/ 39333 w 39333"/>
                <a:gd name="T13" fmla="*/ 7748 h 15960"/>
                <a:gd name="T14" fmla="*/ 0 w 39333"/>
                <a:gd name="T15" fmla="*/ 2570 h 15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33" h="1596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1158355" y="3995936"/>
            <a:ext cx="2506433" cy="2096512"/>
          </a:xfrm>
        </p:spPr>
        <p:txBody>
          <a:bodyPr anchor="b" anchorCtr="0"/>
          <a:lstStyle>
            <a:lvl1pPr>
              <a:defRPr sz="3700">
                <a:solidFill>
                  <a:schemeClr val="bg1"/>
                </a:solidFill>
              </a:defRPr>
            </a:lvl1pPr>
          </a:lstStyle>
          <a:p>
            <a:r>
              <a:rPr lang="fi-FI" dirty="0"/>
              <a:t>Lisää tähän kiitosteksti tai </a:t>
            </a:r>
            <a:r>
              <a:rPr lang="fi-FI" dirty="0" err="1"/>
              <a:t>lopetuskehoitus</a:t>
            </a:r>
            <a:endParaRPr lang="fi-FI" dirty="0"/>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hasCustomPrompt="1"/>
          </p:nvPr>
        </p:nvSpPr>
        <p:spPr>
          <a:xfrm>
            <a:off x="1158356" y="6430077"/>
            <a:ext cx="1258037" cy="998865"/>
          </a:xfrm>
        </p:spPr>
        <p:txBody>
          <a:bodyPr/>
          <a:lstStyle>
            <a:lvl1pPr marL="0" indent="0">
              <a:lnSpc>
                <a:spcPct val="110000"/>
              </a:lnSpc>
              <a:spcBef>
                <a:spcPts val="0"/>
              </a:spcBef>
              <a:buNone/>
              <a:defRPr sz="1300">
                <a:solidFill>
                  <a:schemeClr val="bg1"/>
                </a:solidFill>
              </a:defRPr>
            </a:lvl1pPr>
          </a:lstStyle>
          <a:p>
            <a:pPr lvl="0"/>
            <a:r>
              <a:rPr lang="es-ES" dirty="0"/>
              <a:t>etunimi.sukunimi@vm.fi </a:t>
            </a:r>
            <a:r>
              <a:rPr lang="es-ES" dirty="0" err="1"/>
              <a:t>Loremipsum</a:t>
            </a:r>
            <a:r>
              <a:rPr lang="es-ES" dirty="0"/>
              <a:t> dolores </a:t>
            </a:r>
            <a:r>
              <a:rPr lang="es-ES" dirty="0" err="1"/>
              <a:t>sitamet</a:t>
            </a:r>
            <a:r>
              <a:rPr lang="es-ES" dirty="0"/>
              <a:t> vm.fi</a:t>
            </a:r>
            <a:endParaRPr lang="fi-FI" dirty="0"/>
          </a:p>
        </p:txBody>
      </p:sp>
      <p:pic>
        <p:nvPicPr>
          <p:cNvPr id="15" name="Kuva 14">
            <a:extLst>
              <a:ext uri="{FF2B5EF4-FFF2-40B4-BE49-F238E27FC236}">
                <a16:creationId xmlns:a16="http://schemas.microsoft.com/office/drawing/2014/main" id="{6E19D34C-D51B-407C-A1A6-BB6CEEC5DDF8}"/>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884259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Osan ylätunniste kuvapaikka lila">
    <p:bg>
      <p:bgPr>
        <a:solidFill>
          <a:srgbClr val="A34E9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 xmlns:adec="http://schemas.microsoft.com/office/drawing/2017/decorative" val="1"/>
              </a:ext>
            </a:extLst>
          </p:cNvPr>
          <p:cNvSpPr>
            <a:spLocks noGrp="1"/>
          </p:cNvSpPr>
          <p:nvPr>
            <p:ph type="pic" sz="quarter" idx="13"/>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endParaRPr lang="fi-FI" dirty="0"/>
          </a:p>
        </p:txBody>
      </p:sp>
    </p:spTree>
    <p:extLst>
      <p:ext uri="{BB962C8B-B14F-4D97-AF65-F5344CB8AC3E}">
        <p14:creationId xmlns:p14="http://schemas.microsoft.com/office/powerpoint/2010/main" val="2397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i-FI"/>
              <a:t>Muokkaa perustyyl. napsautt.</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D49059AF-4278-4D23-8718-3D3F4C1DE739}" type="datetimeFigureOut">
              <a:rPr lang="fi-FI" smtClean="0"/>
              <a:t>2.5.2022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2585354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49059AF-4278-4D23-8718-3D3F4C1DE739}" type="datetimeFigureOut">
              <a:rPr lang="fi-FI" smtClean="0"/>
              <a:t>2.5.2022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715988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i-FI"/>
              <a:t>Muokkaa perustyyl. napsautt.</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D49059AF-4278-4D23-8718-3D3F4C1DE739}" type="datetimeFigureOut">
              <a:rPr lang="fi-FI" smtClean="0"/>
              <a:t>2.5.2022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4023000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D49059AF-4278-4D23-8718-3D3F4C1DE739}" type="datetimeFigureOut">
              <a:rPr lang="fi-FI" smtClean="0"/>
              <a:t>2.5.2022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3854174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i-FI"/>
              <a:t>Muokkaa perustyyl. napsautt.</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472381" y="3340100"/>
            <a:ext cx="2901255" cy="491278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3471863" y="3340100"/>
            <a:ext cx="2915543" cy="491278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D49059AF-4278-4D23-8718-3D3F4C1DE739}" type="datetimeFigureOut">
              <a:rPr lang="fi-FI" smtClean="0"/>
              <a:t>2.5.2022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2065143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D49059AF-4278-4D23-8718-3D3F4C1DE739}" type="datetimeFigureOut">
              <a:rPr lang="fi-FI" smtClean="0"/>
              <a:t>2.5.2022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2556897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059AF-4278-4D23-8718-3D3F4C1DE739}" type="datetimeFigureOut">
              <a:rPr lang="fi-FI" smtClean="0"/>
              <a:t>2.5.2022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10824993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i-FI"/>
              <a:t>Muokkaa perustyyl. napsautt.</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D49059AF-4278-4D23-8718-3D3F4C1DE739}" type="datetimeFigureOut">
              <a:rPr lang="fi-FI" smtClean="0"/>
              <a:t>2.5.2022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233289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väliotsikolla.</a:t>
            </a:r>
          </a:p>
        </p:txBody>
      </p:sp>
      <p:sp>
        <p:nvSpPr>
          <p:cNvPr id="9" name="Tekstin paikkamerkki 8">
            <a:extLst>
              <a:ext uri="{FF2B5EF4-FFF2-40B4-BE49-F238E27FC236}">
                <a16:creationId xmlns:a16="http://schemas.microsoft.com/office/drawing/2014/main" id="{0904BD93-F0C4-4A6C-9010-5804694C7170}"/>
              </a:ext>
            </a:extLst>
          </p:cNvPr>
          <p:cNvSpPr>
            <a:spLocks noGrp="1"/>
          </p:cNvSpPr>
          <p:nvPr>
            <p:ph type="body" sz="quarter" idx="13" hasCustomPrompt="1"/>
          </p:nvPr>
        </p:nvSpPr>
        <p:spPr>
          <a:xfrm>
            <a:off x="439343" y="2344429"/>
            <a:ext cx="5946279" cy="595399"/>
          </a:xfrm>
        </p:spPr>
        <p:txBody>
          <a:bodyPr/>
          <a:lstStyle>
            <a:lvl1pPr marL="0" indent="0">
              <a:buNone/>
              <a:defRPr b="1"/>
            </a:lvl1pPr>
            <a:lvl2pPr marL="360323" indent="0">
              <a:buNone/>
              <a:defRPr/>
            </a:lvl2pPr>
          </a:lstStyle>
          <a:p>
            <a:pPr lvl="0"/>
            <a:r>
              <a:rPr lang="fi-FI" dirty="0"/>
              <a:t>Väliotsikko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6" y="3048007"/>
            <a:ext cx="5946458" cy="496634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Alatunnisteen paikkamerkki 7">
            <a:extLst>
              <a:ext uri="{FF2B5EF4-FFF2-40B4-BE49-F238E27FC236}">
                <a16:creationId xmlns:a16="http://schemas.microsoft.com/office/drawing/2014/main" id="{6ADF7489-4677-49C3-A1B0-538615DB3729}"/>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CDDDB65-8BD7-43F3-A41C-27411B840544}"/>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712572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i-FI"/>
              <a:t>Muokkaa perustyyl. napsautt.</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D49059AF-4278-4D23-8718-3D3F4C1DE739}" type="datetimeFigureOut">
              <a:rPr lang="fi-FI" smtClean="0"/>
              <a:t>2.5.2022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2956334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49059AF-4278-4D23-8718-3D3F4C1DE739}" type="datetimeFigureOut">
              <a:rPr lang="fi-FI" smtClean="0"/>
              <a:t>2.5.2022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15333795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49059AF-4278-4D23-8718-3D3F4C1DE739}" type="datetimeFigureOut">
              <a:rPr lang="fi-FI" smtClean="0"/>
              <a:t>2.5.2022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3132004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8" y="791156"/>
            <a:ext cx="6390449" cy="101813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8" y="2048844"/>
            <a:ext cx="6390449" cy="6073600"/>
          </a:xfrm>
          <a:prstGeom prst="rect">
            <a:avLst/>
          </a:prstGeom>
        </p:spPr>
        <p:txBody>
          <a:bodyPr spcFirstLastPara="1" wrap="square" lIns="91425" tIns="91425" rIns="91425" bIns="91425" anchor="t" anchorCtr="0">
            <a:normAutofit/>
          </a:bodyPr>
          <a:lstStyle>
            <a:lvl1pPr marL="609519" lvl="0" indent="-457138">
              <a:spcBef>
                <a:spcPts val="0"/>
              </a:spcBef>
              <a:spcAft>
                <a:spcPts val="0"/>
              </a:spcAft>
              <a:buSzPts val="1800"/>
              <a:buChar char="●"/>
              <a:defRPr/>
            </a:lvl1pPr>
            <a:lvl2pPr marL="1219039" lvl="1" indent="-423279">
              <a:spcBef>
                <a:spcPts val="0"/>
              </a:spcBef>
              <a:spcAft>
                <a:spcPts val="0"/>
              </a:spcAft>
              <a:buSzPts val="1400"/>
              <a:buChar char="○"/>
              <a:defRPr/>
            </a:lvl2pPr>
            <a:lvl3pPr marL="1828557" lvl="2" indent="-423279">
              <a:spcBef>
                <a:spcPts val="0"/>
              </a:spcBef>
              <a:spcAft>
                <a:spcPts val="0"/>
              </a:spcAft>
              <a:buSzPts val="1400"/>
              <a:buChar char="■"/>
              <a:defRPr/>
            </a:lvl3pPr>
            <a:lvl4pPr marL="2438078" lvl="3" indent="-423279">
              <a:spcBef>
                <a:spcPts val="0"/>
              </a:spcBef>
              <a:spcAft>
                <a:spcPts val="0"/>
              </a:spcAft>
              <a:buSzPts val="1400"/>
              <a:buChar char="●"/>
              <a:defRPr/>
            </a:lvl4pPr>
            <a:lvl5pPr marL="3047601" lvl="4" indent="-423279">
              <a:spcBef>
                <a:spcPts val="0"/>
              </a:spcBef>
              <a:spcAft>
                <a:spcPts val="0"/>
              </a:spcAft>
              <a:buSzPts val="1400"/>
              <a:buChar char="○"/>
              <a:defRPr/>
            </a:lvl5pPr>
            <a:lvl6pPr marL="3657117" lvl="5" indent="-423279">
              <a:spcBef>
                <a:spcPts val="0"/>
              </a:spcBef>
              <a:spcAft>
                <a:spcPts val="0"/>
              </a:spcAft>
              <a:buSzPts val="1400"/>
              <a:buChar char="■"/>
              <a:defRPr/>
            </a:lvl6pPr>
            <a:lvl7pPr marL="4266636" lvl="6" indent="-423279">
              <a:spcBef>
                <a:spcPts val="0"/>
              </a:spcBef>
              <a:spcAft>
                <a:spcPts val="0"/>
              </a:spcAft>
              <a:buSzPts val="1400"/>
              <a:buChar char="●"/>
              <a:defRPr/>
            </a:lvl7pPr>
            <a:lvl8pPr marL="4876154" lvl="7" indent="-423279">
              <a:spcBef>
                <a:spcPts val="0"/>
              </a:spcBef>
              <a:spcAft>
                <a:spcPts val="0"/>
              </a:spcAft>
              <a:buSzPts val="1400"/>
              <a:buChar char="○"/>
              <a:defRPr/>
            </a:lvl8pPr>
            <a:lvl9pPr marL="5485676" lvl="8" indent="-423279">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8290164"/>
            <a:ext cx="411525" cy="6997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t>‹#›</a:t>
            </a:fld>
            <a:endParaRPr lang="fi"/>
          </a:p>
        </p:txBody>
      </p:sp>
    </p:spTree>
    <p:extLst>
      <p:ext uri="{BB962C8B-B14F-4D97-AF65-F5344CB8AC3E}">
        <p14:creationId xmlns:p14="http://schemas.microsoft.com/office/powerpoint/2010/main" val="17715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t>Textsida, två spalter.</a:t>
            </a:r>
            <a:r>
              <a:rPr lang="fi-FI" dirty="0"/>
              <a:t/>
            </a:r>
            <a:br>
              <a:rPr lang="fi-FI" dirty="0"/>
            </a:br>
            <a:r>
              <a:t> Rubrikens längd får vara högst två rader.</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439426" y="2352431"/>
            <a:ext cx="2900553" cy="5664000"/>
          </a:xfrm>
        </p:spPr>
        <p:txBody>
          <a:bodyPr/>
          <a:lstStyle>
            <a:lvl1pPr marL="269847" indent="-269847">
              <a:defRPr sz="2201"/>
            </a:lvl1pPr>
            <a:lvl2pPr marL="626996" indent="-266673">
              <a:defRPr/>
            </a:lvl2pPr>
          </a:lstStyle>
          <a:p>
            <a:pPr lvl="0"/>
            <a:r>
              <a:t>Redigera textens grundstil</a:t>
            </a:r>
          </a:p>
          <a:p>
            <a:pPr lvl="1"/>
            <a:r>
              <a:t>andra nivån</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3468569" y="2352431"/>
            <a:ext cx="2917947" cy="5664000"/>
          </a:xfrm>
        </p:spPr>
        <p:txBody>
          <a:bodyPr/>
          <a:lstStyle>
            <a:lvl1pPr marL="269847" indent="-269847">
              <a:defRPr sz="2201"/>
            </a:lvl1pPr>
            <a:lvl2pPr marL="626996" indent="-266673">
              <a:defRPr/>
            </a:lvl2pPr>
          </a:lstStyle>
          <a:p>
            <a:pPr lvl="0"/>
            <a:r>
              <a:t>Redigera textens grundstil</a:t>
            </a:r>
          </a:p>
          <a:p>
            <a:pPr lvl="1"/>
            <a:r>
              <a:t>andra nivån</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t>Ämne/rubriktext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t>‹#›</a:t>
            </a:fld>
            <a:endParaRPr lang="fi-FI" dirty="0"/>
          </a:p>
        </p:txBody>
      </p:sp>
    </p:spTree>
    <p:extLst>
      <p:ext uri="{BB962C8B-B14F-4D97-AF65-F5344CB8AC3E}">
        <p14:creationId xmlns:p14="http://schemas.microsoft.com/office/powerpoint/2010/main" val="332686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vertailu. </a:t>
            </a:r>
            <a:br>
              <a:rPr lang="fi-FI" dirty="0"/>
            </a:br>
            <a:r>
              <a:rPr lang="fi-FI" dirty="0"/>
              <a:t>Otsikon pituus korkeintaan kaksi riviä.</a:t>
            </a:r>
          </a:p>
        </p:txBody>
      </p:sp>
      <p:sp>
        <p:nvSpPr>
          <p:cNvPr id="7" name="Tekstin paikkamerkki 2">
            <a:extLst>
              <a:ext uri="{FF2B5EF4-FFF2-40B4-BE49-F238E27FC236}">
                <a16:creationId xmlns:a16="http://schemas.microsoft.com/office/drawing/2014/main" id="{CC5AFB07-741E-400C-B07F-CFAD1C24366E}"/>
              </a:ext>
            </a:extLst>
          </p:cNvPr>
          <p:cNvSpPr>
            <a:spLocks noGrp="1"/>
          </p:cNvSpPr>
          <p:nvPr>
            <p:ph type="body" idx="13" hasCustomPrompt="1"/>
          </p:nvPr>
        </p:nvSpPr>
        <p:spPr>
          <a:xfrm>
            <a:off x="439426" y="2352438"/>
            <a:ext cx="2900553" cy="491377"/>
          </a:xfrm>
        </p:spPr>
        <p:txBody>
          <a:bodyPr anchor="b"/>
          <a:lstStyle>
            <a:lvl1pPr marL="0" indent="0">
              <a:buNone/>
              <a:defRPr sz="2201" b="1"/>
            </a:lvl1pPr>
            <a:lvl2pPr marL="457153" indent="0">
              <a:buNone/>
              <a:defRPr sz="2000" b="1"/>
            </a:lvl2pPr>
            <a:lvl3pPr marL="914305" indent="0">
              <a:buNone/>
              <a:defRPr sz="1801" b="1"/>
            </a:lvl3pPr>
            <a:lvl4pPr marL="1371454" indent="0">
              <a:buNone/>
              <a:defRPr sz="1600" b="1"/>
            </a:lvl4pPr>
            <a:lvl5pPr marL="1828605" indent="0">
              <a:buNone/>
              <a:defRPr sz="1600" b="1"/>
            </a:lvl5pPr>
            <a:lvl6pPr marL="2285756" indent="0">
              <a:buNone/>
              <a:defRPr sz="1600" b="1"/>
            </a:lvl6pPr>
            <a:lvl7pPr marL="2742906" indent="0">
              <a:buNone/>
              <a:defRPr sz="1600" b="1"/>
            </a:lvl7pPr>
            <a:lvl8pPr marL="3200057" indent="0">
              <a:buNone/>
              <a:defRPr sz="1600" b="1"/>
            </a:lvl8pPr>
            <a:lvl9pPr marL="3657207" indent="0">
              <a:buNone/>
              <a:defRPr sz="1600" b="1"/>
            </a:lvl9pPr>
          </a:lstStyle>
          <a:p>
            <a:pPr lvl="0"/>
            <a:r>
              <a:rPr lang="fi-FI" dirty="0"/>
              <a:t>Pieni otsikko</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439426" y="2980269"/>
            <a:ext cx="2900553" cy="5036163"/>
          </a:xfrm>
        </p:spPr>
        <p:txBody>
          <a:bodyPr/>
          <a:lstStyle>
            <a:lvl1pPr marL="269847" indent="-269847">
              <a:defRPr sz="2201"/>
            </a:lvl1pPr>
            <a:lvl2pPr marL="626996" indent="-266673">
              <a:defRPr/>
            </a:lvl2pPr>
          </a:lstStyle>
          <a:p>
            <a:pPr lvl="0"/>
            <a:r>
              <a:rPr lang="fi-FI"/>
              <a:t>Muokkaa tekstin perustyylejä</a:t>
            </a:r>
          </a:p>
          <a:p>
            <a:pPr lvl="1"/>
            <a:r>
              <a:rPr lang="fi-FI"/>
              <a:t>toinen taso</a:t>
            </a:r>
          </a:p>
        </p:txBody>
      </p:sp>
      <p:sp>
        <p:nvSpPr>
          <p:cNvPr id="8" name="Tekstin paikkamerkki 4">
            <a:extLst>
              <a:ext uri="{FF2B5EF4-FFF2-40B4-BE49-F238E27FC236}">
                <a16:creationId xmlns:a16="http://schemas.microsoft.com/office/drawing/2014/main" id="{FE13A6AE-0F0A-413E-AE09-F64745829C86}"/>
              </a:ext>
            </a:extLst>
          </p:cNvPr>
          <p:cNvSpPr>
            <a:spLocks noGrp="1"/>
          </p:cNvSpPr>
          <p:nvPr>
            <p:ph type="body" sz="quarter" idx="3" hasCustomPrompt="1"/>
          </p:nvPr>
        </p:nvSpPr>
        <p:spPr>
          <a:xfrm>
            <a:off x="3471867" y="2352438"/>
            <a:ext cx="2915543" cy="491377"/>
          </a:xfrm>
        </p:spPr>
        <p:txBody>
          <a:bodyPr anchor="b"/>
          <a:lstStyle>
            <a:lvl1pPr marL="0" indent="0">
              <a:buNone/>
              <a:defRPr sz="2201" b="1"/>
            </a:lvl1pPr>
            <a:lvl2pPr marL="457153" indent="0">
              <a:buNone/>
              <a:defRPr sz="2000" b="1"/>
            </a:lvl2pPr>
            <a:lvl3pPr marL="914305" indent="0">
              <a:buNone/>
              <a:defRPr sz="1801" b="1"/>
            </a:lvl3pPr>
            <a:lvl4pPr marL="1371454" indent="0">
              <a:buNone/>
              <a:defRPr sz="1600" b="1"/>
            </a:lvl4pPr>
            <a:lvl5pPr marL="1828605" indent="0">
              <a:buNone/>
              <a:defRPr sz="1600" b="1"/>
            </a:lvl5pPr>
            <a:lvl6pPr marL="2285756" indent="0">
              <a:buNone/>
              <a:defRPr sz="1600" b="1"/>
            </a:lvl6pPr>
            <a:lvl7pPr marL="2742906" indent="0">
              <a:buNone/>
              <a:defRPr sz="1600" b="1"/>
            </a:lvl7pPr>
            <a:lvl8pPr marL="3200057" indent="0">
              <a:buNone/>
              <a:defRPr sz="1600" b="1"/>
            </a:lvl8pPr>
            <a:lvl9pPr marL="3657207" indent="0">
              <a:buNone/>
              <a:defRPr sz="1600" b="1"/>
            </a:lvl9pPr>
          </a:lstStyle>
          <a:p>
            <a:pPr lvl="0"/>
            <a:r>
              <a:rPr lang="fi-FI" dirty="0"/>
              <a:t>Pieni otsikko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3468569" y="2980269"/>
            <a:ext cx="2917947" cy="5036163"/>
          </a:xfrm>
        </p:spPr>
        <p:txBody>
          <a:bodyPr/>
          <a:lstStyle>
            <a:lvl1pPr marL="269847" indent="-269847">
              <a:defRPr sz="2201"/>
            </a:lvl1pPr>
            <a:lvl2pPr marL="626996" indent="-266673">
              <a:defRPr/>
            </a:lvl2pPr>
          </a:lstStyle>
          <a:p>
            <a:pPr lvl="0"/>
            <a:r>
              <a:rPr lang="fi-FI"/>
              <a:t>Muokkaa tekstin perustyylejä</a:t>
            </a:r>
          </a:p>
          <a:p>
            <a:pPr lvl="1"/>
            <a:r>
              <a:rPr lang="fi-FI"/>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08637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Grafiikkasivu, kuva ja tekstitiivistelmä vierekkäin.</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5" y="2350348"/>
            <a:ext cx="3467712" cy="5664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ekstin paikkamerkki 22">
            <a:extLst>
              <a:ext uri="{FF2B5EF4-FFF2-40B4-BE49-F238E27FC236}">
                <a16:creationId xmlns:a16="http://schemas.microsoft.com/office/drawing/2014/main" id="{3031A60E-285E-4799-8337-B7C931123A4A}"/>
              </a:ext>
            </a:extLst>
          </p:cNvPr>
          <p:cNvSpPr>
            <a:spLocks noGrp="1"/>
          </p:cNvSpPr>
          <p:nvPr>
            <p:ph type="body" sz="quarter" idx="13"/>
          </p:nvPr>
        </p:nvSpPr>
        <p:spPr>
          <a:xfrm>
            <a:off x="4177418" y="2613331"/>
            <a:ext cx="2410935" cy="5069769"/>
          </a:xfrm>
        </p:spPr>
        <p:txBody>
          <a:bodyPr/>
          <a:lstStyle>
            <a:lvl1pPr marL="269847" indent="-269847">
              <a:lnSpc>
                <a:spcPct val="95000"/>
              </a:lnSpc>
              <a:defRPr sz="1900"/>
            </a:lvl1pPr>
          </a:lstStyle>
          <a:p>
            <a:pPr lvl="0"/>
            <a:r>
              <a:rPr lang="fi-FI"/>
              <a:t>Muokkaa tekstin perustyylejä</a:t>
            </a:r>
          </a:p>
        </p:txBody>
      </p:sp>
      <p:sp>
        <p:nvSpPr>
          <p:cNvPr id="11" name="Alatunnisteen paikkamerkki 10">
            <a:extLst>
              <a:ext uri="{FF2B5EF4-FFF2-40B4-BE49-F238E27FC236}">
                <a16:creationId xmlns:a16="http://schemas.microsoft.com/office/drawing/2014/main" id="{CD9B7E4D-B77A-4CF1-B584-356F4C4B32D8}"/>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2" name="Dian numeron paikkamerkki 11">
            <a:extLst>
              <a:ext uri="{FF2B5EF4-FFF2-40B4-BE49-F238E27FC236}">
                <a16:creationId xmlns:a16="http://schemas.microsoft.com/office/drawing/2014/main" id="{9B664EFA-778C-4D9B-A7A3-46CB8D5370B3}"/>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88329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1.jpe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3.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813CEF-66CE-41A6-9589-6FF5AB746687}"/>
              </a:ext>
            </a:extLst>
          </p:cNvPr>
          <p:cNvSpPr>
            <a:spLocks noGrp="1"/>
          </p:cNvSpPr>
          <p:nvPr>
            <p:ph type="title"/>
          </p:nvPr>
        </p:nvSpPr>
        <p:spPr>
          <a:xfrm>
            <a:off x="440056" y="408006"/>
            <a:ext cx="5946458" cy="1767417"/>
          </a:xfrm>
          <a:prstGeom prst="rect">
            <a:avLst/>
          </a:prstGeom>
        </p:spPr>
        <p:txBody>
          <a:bodyPr vert="horz" lIns="0" tIns="0" rIns="0" bIns="0" anchor="ctr">
            <a:noAutofit/>
          </a:bodyPr>
          <a:lstStyle/>
          <a:p>
            <a:r>
              <a:t>Redigera. Berättelse. Uppdatera.</a:t>
            </a:r>
          </a:p>
        </p:txBody>
      </p:sp>
      <p:sp>
        <p:nvSpPr>
          <p:cNvPr id="3" name="Tekstin paikkamerkki 2">
            <a:extLst>
              <a:ext uri="{FF2B5EF4-FFF2-40B4-BE49-F238E27FC236}">
                <a16:creationId xmlns:a16="http://schemas.microsoft.com/office/drawing/2014/main" id="{7D603C59-5B66-4F64-93F3-1F4DFBEE6E5F}"/>
              </a:ext>
            </a:extLst>
          </p:cNvPr>
          <p:cNvSpPr>
            <a:spLocks noGrp="1"/>
          </p:cNvSpPr>
          <p:nvPr>
            <p:ph type="body" idx="1"/>
          </p:nvPr>
        </p:nvSpPr>
        <p:spPr>
          <a:xfrm>
            <a:off x="440056" y="2350348"/>
            <a:ext cx="5946458" cy="5664000"/>
          </a:xfrm>
          <a:prstGeom prst="rect">
            <a:avLst/>
          </a:prstGeom>
        </p:spPr>
        <p:txBody>
          <a:bodyPr vert="horz" lIns="0" tIns="0" rIns="0" bIns="0">
            <a:noAutofit/>
          </a:bodyPr>
          <a:lstStyle/>
          <a:p>
            <a:pPr lvl="0"/>
            <a:r>
              <a:t>Redigera texten genom att klicka på grundfilerna</a:t>
            </a:r>
          </a:p>
          <a:p>
            <a:pPr lvl="1"/>
            <a:r>
              <a:t>andra nivån</a:t>
            </a:r>
          </a:p>
          <a:p>
            <a:pPr lvl="2"/>
            <a:r>
              <a:t>tredje nivån</a:t>
            </a:r>
          </a:p>
          <a:p>
            <a:pPr lvl="3"/>
            <a:r>
              <a:t>fjärde nivån</a:t>
            </a:r>
          </a:p>
          <a:p>
            <a:pPr lvl="4"/>
            <a:r>
              <a:t>femte nivån</a:t>
            </a:r>
          </a:p>
        </p:txBody>
      </p:sp>
      <p:sp>
        <p:nvSpPr>
          <p:cNvPr id="4" name="Päivämäärän paikkamerkki 3">
            <a:extLst>
              <a:ext uri="{FF2B5EF4-FFF2-40B4-BE49-F238E27FC236}">
                <a16:creationId xmlns:a16="http://schemas.microsoft.com/office/drawing/2014/main" id="{4D131FDA-8F15-4702-ABF9-690082056A91}"/>
              </a:ext>
            </a:extLst>
          </p:cNvPr>
          <p:cNvSpPr>
            <a:spLocks noGrp="1"/>
          </p:cNvSpPr>
          <p:nvPr>
            <p:ph type="dt" sz="half" idx="2"/>
          </p:nvPr>
        </p:nvSpPr>
        <p:spPr>
          <a:xfrm>
            <a:off x="3569021" y="8604448"/>
            <a:ext cx="567747" cy="304800"/>
          </a:xfrm>
          <a:prstGeom prst="rect">
            <a:avLst/>
          </a:prstGeom>
        </p:spPr>
        <p:txBody>
          <a:bodyPr vert="horz" lIns="0" tIns="0" rIns="0" bIns="0" anchor="ctr">
            <a:noAutofit/>
          </a:bodyPr>
          <a:lstStyle>
            <a:lvl1pPr algn="l">
              <a:defRPr sz="900">
                <a:solidFill>
                  <a:schemeClr val="tx2"/>
                </a:solidFill>
              </a:defRPr>
            </a:lvl1pPr>
          </a:lstStyle>
          <a:p>
            <a:endParaRPr lang="fi-FI" noProof="0" dirty="0"/>
          </a:p>
        </p:txBody>
      </p:sp>
      <p:sp>
        <p:nvSpPr>
          <p:cNvPr id="5" name="Alatunnisteen paikkamerkki 4">
            <a:extLst>
              <a:ext uri="{FF2B5EF4-FFF2-40B4-BE49-F238E27FC236}">
                <a16:creationId xmlns:a16="http://schemas.microsoft.com/office/drawing/2014/main" id="{26B6AA8B-3D61-4AA5-84FF-FE178AE4F2BA}"/>
              </a:ext>
            </a:extLst>
          </p:cNvPr>
          <p:cNvSpPr>
            <a:spLocks noGrp="1"/>
          </p:cNvSpPr>
          <p:nvPr>
            <p:ph type="ftr" sz="quarter" idx="3"/>
          </p:nvPr>
        </p:nvSpPr>
        <p:spPr>
          <a:xfrm>
            <a:off x="657227" y="8604448"/>
            <a:ext cx="2314575" cy="304800"/>
          </a:xfrm>
          <a:prstGeom prst="rect">
            <a:avLst/>
          </a:prstGeom>
        </p:spPr>
        <p:txBody>
          <a:bodyPr vert="horz" lIns="0" tIns="0" rIns="0" bIns="0" anchor="ctr">
            <a:noAutofit/>
          </a:bodyPr>
          <a:lstStyle>
            <a:lvl1pPr algn="ctr">
              <a:defRPr sz="900">
                <a:solidFill>
                  <a:schemeClr val="tx2"/>
                </a:solidFill>
              </a:defRPr>
            </a:lvl1pPr>
          </a:lstStyle>
          <a:p>
            <a:pPr algn="l"/>
            <a:r>
              <a:t>Ämne/rubriktext Arial Regular lorem ipsum Dolores</a:t>
            </a:r>
            <a:endParaRPr lang="fi-FI" dirty="0"/>
          </a:p>
        </p:txBody>
      </p:sp>
      <p:sp>
        <p:nvSpPr>
          <p:cNvPr id="6" name="Dian numeron paikkamerkki 5">
            <a:extLst>
              <a:ext uri="{FF2B5EF4-FFF2-40B4-BE49-F238E27FC236}">
                <a16:creationId xmlns:a16="http://schemas.microsoft.com/office/drawing/2014/main" id="{8D84F219-5BCC-4F1C-B213-2C1F4342BEF7}"/>
              </a:ext>
            </a:extLst>
          </p:cNvPr>
          <p:cNvSpPr>
            <a:spLocks noGrp="1"/>
          </p:cNvSpPr>
          <p:nvPr>
            <p:ph type="sldNum" sz="quarter" idx="4"/>
          </p:nvPr>
        </p:nvSpPr>
        <p:spPr>
          <a:xfrm>
            <a:off x="439428" y="8604448"/>
            <a:ext cx="206369" cy="304800"/>
          </a:xfrm>
          <a:prstGeom prst="rect">
            <a:avLst/>
          </a:prstGeom>
        </p:spPr>
        <p:txBody>
          <a:bodyPr vert="horz" lIns="0" tIns="0" rIns="0" bIns="0" anchor="ctr">
            <a:noAutofit/>
          </a:bodyPr>
          <a:lstStyle>
            <a:lvl1pPr algn="l">
              <a:defRPr sz="900">
                <a:solidFill>
                  <a:schemeClr val="tx2"/>
                </a:solidFill>
              </a:defRPr>
            </a:lvl1pPr>
          </a:lstStyle>
          <a:p>
            <a:fld id="{4BCCB783-365B-40E8-A1C9-91A9348041A5}" type="slidenum">
              <a:rPr lang="fi-FI" smtClean="0"/>
              <a:t>‹#›</a:t>
            </a:fld>
            <a:endParaRPr lang="fi-FI" dirty="0"/>
          </a:p>
        </p:txBody>
      </p:sp>
      <p:pic>
        <p:nvPicPr>
          <p:cNvPr id="8" name="Kuva 7">
            <a:extLst>
              <a:ext uri="{FF2B5EF4-FFF2-40B4-BE49-F238E27FC236}">
                <a16:creationId xmlns:a16="http://schemas.microsoft.com/office/drawing/2014/main" id="{74FCF417-30B6-4F05-9607-5A03685BD2C7}"/>
              </a:ext>
              <a:ext uri="{C183D7F6-B498-43B3-948B-1728B52AA6E4}">
                <adec:decorative xmlns="" xmlns:adec="http://schemas.microsoft.com/office/drawing/2017/decorative" val="1"/>
              </a:ext>
            </a:extLst>
          </p:cNvPr>
          <p:cNvPicPr>
            <a:picLocks noChangeAspect="1"/>
          </p:cNvPicPr>
          <p:nvPr userDrawn="1"/>
        </p:nvPicPr>
        <p:blipFill>
          <a:blip r:embed="rId27" cstate="print">
            <a:alphaModFix/>
            <a:extLst>
              <a:ext uri="{28A0092B-C50C-407E-A947-70E740481C1C}">
                <a14:useLocalDpi xmlns:a14="http://schemas.microsoft.com/office/drawing/2010/main" val="0"/>
              </a:ext>
            </a:extLst>
          </a:blip>
          <a:stretch>
            <a:fillRect/>
          </a:stretch>
        </p:blipFill>
        <p:spPr>
          <a:xfrm>
            <a:off x="5564970" y="8189416"/>
            <a:ext cx="1095689" cy="851429"/>
          </a:xfrm>
          <a:prstGeom prst="rect">
            <a:avLst/>
          </a:prstGeom>
        </p:spPr>
      </p:pic>
    </p:spTree>
    <p:extLst>
      <p:ext uri="{BB962C8B-B14F-4D97-AF65-F5344CB8AC3E}">
        <p14:creationId xmlns:p14="http://schemas.microsoft.com/office/powerpoint/2010/main" val="1908550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lvl1pPr algn="l" defTabSz="914305"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360323" indent="-360323" algn="l" defTabSz="914305" rtl="0" eaLnBrk="1" latinLnBrk="0" hangingPunct="1">
        <a:lnSpc>
          <a:spcPct val="90000"/>
        </a:lnSpc>
        <a:spcBef>
          <a:spcPts val="1200"/>
        </a:spcBef>
        <a:buClr>
          <a:schemeClr val="tx2"/>
        </a:buClr>
        <a:buFont typeface="Arial" panose="020B0604020202020204" pitchFamily="34" charset="0"/>
        <a:buChar char="•"/>
        <a:defRPr sz="2601" kern="1200">
          <a:solidFill>
            <a:schemeClr val="tx1"/>
          </a:solidFill>
          <a:latin typeface="+mn-lt"/>
          <a:ea typeface="+mn-ea"/>
          <a:cs typeface="+mn-cs"/>
        </a:defRPr>
      </a:lvl1pPr>
      <a:lvl2pPr marL="715886" indent="-355560" algn="l" defTabSz="914305" rtl="0" eaLnBrk="1" latinLnBrk="0" hangingPunct="1">
        <a:lnSpc>
          <a:spcPct val="90000"/>
        </a:lnSpc>
        <a:spcBef>
          <a:spcPts val="1200"/>
        </a:spcBef>
        <a:buClr>
          <a:schemeClr val="tx2"/>
        </a:buClr>
        <a:buFont typeface="Arial" panose="020B0604020202020204" pitchFamily="34" charset="0"/>
        <a:buChar char="•"/>
        <a:defRPr sz="2201" kern="1200">
          <a:solidFill>
            <a:schemeClr val="tx1"/>
          </a:solidFill>
          <a:latin typeface="+mn-lt"/>
          <a:ea typeface="+mn-ea"/>
          <a:cs typeface="+mn-cs"/>
        </a:defRPr>
      </a:lvl2pPr>
      <a:lvl3pPr marL="1076210" indent="-360323" algn="l" defTabSz="914305"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120" indent="-361912" algn="l" defTabSz="914305"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684" indent="-355560" algn="l" defTabSz="914305"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333"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482"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634"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783"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05" rtl="0" eaLnBrk="1" latinLnBrk="0" hangingPunct="1">
        <a:defRPr sz="1801" kern="1200">
          <a:solidFill>
            <a:schemeClr val="tx1"/>
          </a:solidFill>
          <a:latin typeface="+mn-lt"/>
          <a:ea typeface="+mn-ea"/>
          <a:cs typeface="+mn-cs"/>
        </a:defRPr>
      </a:lvl1pPr>
      <a:lvl2pPr marL="457153" algn="l" defTabSz="914305" rtl="0" eaLnBrk="1" latinLnBrk="0" hangingPunct="1">
        <a:defRPr sz="1801" kern="1200">
          <a:solidFill>
            <a:schemeClr val="tx1"/>
          </a:solidFill>
          <a:latin typeface="+mn-lt"/>
          <a:ea typeface="+mn-ea"/>
          <a:cs typeface="+mn-cs"/>
        </a:defRPr>
      </a:lvl2pPr>
      <a:lvl3pPr marL="914305" algn="l" defTabSz="914305" rtl="0" eaLnBrk="1" latinLnBrk="0" hangingPunct="1">
        <a:defRPr sz="1801" kern="1200">
          <a:solidFill>
            <a:schemeClr val="tx1"/>
          </a:solidFill>
          <a:latin typeface="+mn-lt"/>
          <a:ea typeface="+mn-ea"/>
          <a:cs typeface="+mn-cs"/>
        </a:defRPr>
      </a:lvl3pPr>
      <a:lvl4pPr marL="1371454" algn="l" defTabSz="914305" rtl="0" eaLnBrk="1" latinLnBrk="0" hangingPunct="1">
        <a:defRPr sz="1801" kern="1200">
          <a:solidFill>
            <a:schemeClr val="tx1"/>
          </a:solidFill>
          <a:latin typeface="+mn-lt"/>
          <a:ea typeface="+mn-ea"/>
          <a:cs typeface="+mn-cs"/>
        </a:defRPr>
      </a:lvl4pPr>
      <a:lvl5pPr marL="1828605" algn="l" defTabSz="914305" rtl="0" eaLnBrk="1" latinLnBrk="0" hangingPunct="1">
        <a:defRPr sz="1801" kern="1200">
          <a:solidFill>
            <a:schemeClr val="tx1"/>
          </a:solidFill>
          <a:latin typeface="+mn-lt"/>
          <a:ea typeface="+mn-ea"/>
          <a:cs typeface="+mn-cs"/>
        </a:defRPr>
      </a:lvl5pPr>
      <a:lvl6pPr marL="2285756" algn="l" defTabSz="914305" rtl="0" eaLnBrk="1" latinLnBrk="0" hangingPunct="1">
        <a:defRPr sz="1801" kern="1200">
          <a:solidFill>
            <a:schemeClr val="tx1"/>
          </a:solidFill>
          <a:latin typeface="+mn-lt"/>
          <a:ea typeface="+mn-ea"/>
          <a:cs typeface="+mn-cs"/>
        </a:defRPr>
      </a:lvl6pPr>
      <a:lvl7pPr marL="2742906" algn="l" defTabSz="914305" rtl="0" eaLnBrk="1" latinLnBrk="0" hangingPunct="1">
        <a:defRPr sz="1801" kern="1200">
          <a:solidFill>
            <a:schemeClr val="tx1"/>
          </a:solidFill>
          <a:latin typeface="+mn-lt"/>
          <a:ea typeface="+mn-ea"/>
          <a:cs typeface="+mn-cs"/>
        </a:defRPr>
      </a:lvl7pPr>
      <a:lvl8pPr marL="3200057" algn="l" defTabSz="914305" rtl="0" eaLnBrk="1" latinLnBrk="0" hangingPunct="1">
        <a:defRPr sz="1801" kern="1200">
          <a:solidFill>
            <a:schemeClr val="tx1"/>
          </a:solidFill>
          <a:latin typeface="+mn-lt"/>
          <a:ea typeface="+mn-ea"/>
          <a:cs typeface="+mn-cs"/>
        </a:defRPr>
      </a:lvl8pPr>
      <a:lvl9pPr marL="3657207" algn="l" defTabSz="914305"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813CEF-66CE-41A6-9589-6FF5AB746687}"/>
              </a:ext>
            </a:extLst>
          </p:cNvPr>
          <p:cNvSpPr>
            <a:spLocks noGrp="1"/>
          </p:cNvSpPr>
          <p:nvPr>
            <p:ph type="title"/>
          </p:nvPr>
        </p:nvSpPr>
        <p:spPr>
          <a:xfrm>
            <a:off x="440056" y="408006"/>
            <a:ext cx="5946458" cy="1767417"/>
          </a:xfrm>
          <a:prstGeom prst="rect">
            <a:avLst/>
          </a:prstGeom>
        </p:spPr>
        <p:txBody>
          <a:bodyPr vert="horz" lIns="0" tIns="0" rIns="0" bIns="0" anchor="ctr">
            <a:noAutofit/>
          </a:bodyPr>
          <a:lstStyle/>
          <a:p>
            <a:r>
              <a:t>Redigera. Berättelse. Uppdatera.</a:t>
            </a:r>
          </a:p>
        </p:txBody>
      </p:sp>
      <p:sp>
        <p:nvSpPr>
          <p:cNvPr id="3" name="Tekstin paikkamerkki 2">
            <a:extLst>
              <a:ext uri="{FF2B5EF4-FFF2-40B4-BE49-F238E27FC236}">
                <a16:creationId xmlns:a16="http://schemas.microsoft.com/office/drawing/2014/main" id="{7D603C59-5B66-4F64-93F3-1F4DFBEE6E5F}"/>
              </a:ext>
            </a:extLst>
          </p:cNvPr>
          <p:cNvSpPr>
            <a:spLocks noGrp="1"/>
          </p:cNvSpPr>
          <p:nvPr>
            <p:ph type="body" idx="1"/>
          </p:nvPr>
        </p:nvSpPr>
        <p:spPr>
          <a:xfrm>
            <a:off x="440056" y="2350348"/>
            <a:ext cx="5946458" cy="5664000"/>
          </a:xfrm>
          <a:prstGeom prst="rect">
            <a:avLst/>
          </a:prstGeom>
        </p:spPr>
        <p:txBody>
          <a:bodyPr vert="horz" lIns="0" tIns="0" rIns="0" bIns="0">
            <a:noAutofit/>
          </a:bodyPr>
          <a:lstStyle/>
          <a:p>
            <a:pPr lvl="0"/>
            <a:r>
              <a:t>Redigera texten genom att klicka på grundfilerna</a:t>
            </a:r>
          </a:p>
          <a:p>
            <a:pPr lvl="1"/>
            <a:r>
              <a:t>andra nivån</a:t>
            </a:r>
          </a:p>
          <a:p>
            <a:pPr lvl="2"/>
            <a:r>
              <a:t>tredje nivån</a:t>
            </a:r>
          </a:p>
          <a:p>
            <a:pPr lvl="3"/>
            <a:r>
              <a:t>fjärde nivån</a:t>
            </a:r>
          </a:p>
          <a:p>
            <a:pPr lvl="4"/>
            <a:r>
              <a:t>femte nivån</a:t>
            </a:r>
          </a:p>
        </p:txBody>
      </p:sp>
      <p:sp>
        <p:nvSpPr>
          <p:cNvPr id="4" name="Päivämäärän paikkamerkki 3">
            <a:extLst>
              <a:ext uri="{FF2B5EF4-FFF2-40B4-BE49-F238E27FC236}">
                <a16:creationId xmlns:a16="http://schemas.microsoft.com/office/drawing/2014/main" id="{4D131FDA-8F15-4702-ABF9-690082056A91}"/>
              </a:ext>
            </a:extLst>
          </p:cNvPr>
          <p:cNvSpPr>
            <a:spLocks noGrp="1"/>
          </p:cNvSpPr>
          <p:nvPr>
            <p:ph type="dt" sz="half" idx="2"/>
          </p:nvPr>
        </p:nvSpPr>
        <p:spPr>
          <a:xfrm>
            <a:off x="3569021" y="8604448"/>
            <a:ext cx="567747" cy="304800"/>
          </a:xfrm>
          <a:prstGeom prst="rect">
            <a:avLst/>
          </a:prstGeom>
        </p:spPr>
        <p:txBody>
          <a:bodyPr vert="horz" lIns="0" tIns="0" rIns="0" bIns="0" anchor="ctr">
            <a:noAutofit/>
          </a:bodyPr>
          <a:lstStyle>
            <a:lvl1pPr algn="l">
              <a:defRPr sz="900">
                <a:solidFill>
                  <a:schemeClr val="tx2"/>
                </a:solidFill>
              </a:defRPr>
            </a:lvl1pPr>
          </a:lstStyle>
          <a:p>
            <a:endParaRPr lang="fi-FI" noProof="0" dirty="0"/>
          </a:p>
        </p:txBody>
      </p:sp>
      <p:sp>
        <p:nvSpPr>
          <p:cNvPr id="5" name="Alatunnisteen paikkamerkki 4">
            <a:extLst>
              <a:ext uri="{FF2B5EF4-FFF2-40B4-BE49-F238E27FC236}">
                <a16:creationId xmlns:a16="http://schemas.microsoft.com/office/drawing/2014/main" id="{26B6AA8B-3D61-4AA5-84FF-FE178AE4F2BA}"/>
              </a:ext>
            </a:extLst>
          </p:cNvPr>
          <p:cNvSpPr>
            <a:spLocks noGrp="1"/>
          </p:cNvSpPr>
          <p:nvPr>
            <p:ph type="ftr" sz="quarter" idx="3"/>
          </p:nvPr>
        </p:nvSpPr>
        <p:spPr>
          <a:xfrm>
            <a:off x="657227" y="8604448"/>
            <a:ext cx="2314575" cy="304800"/>
          </a:xfrm>
          <a:prstGeom prst="rect">
            <a:avLst/>
          </a:prstGeom>
        </p:spPr>
        <p:txBody>
          <a:bodyPr vert="horz" lIns="0" tIns="0" rIns="0" bIns="0" anchor="ctr">
            <a:noAutofit/>
          </a:bodyPr>
          <a:lstStyle>
            <a:lvl1pPr algn="ctr">
              <a:defRPr sz="900">
                <a:solidFill>
                  <a:schemeClr val="tx2"/>
                </a:solidFill>
              </a:defRPr>
            </a:lvl1pPr>
          </a:lstStyle>
          <a:p>
            <a:pPr algn="l"/>
            <a:r>
              <a:t>Ämne/rubriktext Arial Regular lorem ipsum Dolores</a:t>
            </a:r>
            <a:endParaRPr lang="fi-FI" dirty="0"/>
          </a:p>
        </p:txBody>
      </p:sp>
      <p:sp>
        <p:nvSpPr>
          <p:cNvPr id="6" name="Dian numeron paikkamerkki 5">
            <a:extLst>
              <a:ext uri="{FF2B5EF4-FFF2-40B4-BE49-F238E27FC236}">
                <a16:creationId xmlns:a16="http://schemas.microsoft.com/office/drawing/2014/main" id="{8D84F219-5BCC-4F1C-B213-2C1F4342BEF7}"/>
              </a:ext>
            </a:extLst>
          </p:cNvPr>
          <p:cNvSpPr>
            <a:spLocks noGrp="1"/>
          </p:cNvSpPr>
          <p:nvPr>
            <p:ph type="sldNum" sz="quarter" idx="4"/>
          </p:nvPr>
        </p:nvSpPr>
        <p:spPr>
          <a:xfrm>
            <a:off x="439428" y="8604448"/>
            <a:ext cx="206369" cy="304800"/>
          </a:xfrm>
          <a:prstGeom prst="rect">
            <a:avLst/>
          </a:prstGeom>
        </p:spPr>
        <p:txBody>
          <a:bodyPr vert="horz" lIns="0" tIns="0" rIns="0" bIns="0" anchor="ctr">
            <a:noAutofit/>
          </a:bodyPr>
          <a:lstStyle>
            <a:lvl1pPr algn="l">
              <a:defRPr sz="900">
                <a:solidFill>
                  <a:schemeClr val="tx2"/>
                </a:solidFill>
              </a:defRPr>
            </a:lvl1pPr>
          </a:lstStyle>
          <a:p>
            <a:fld id="{4BCCB783-365B-40E8-A1C9-91A9348041A5}" type="slidenum">
              <a:rPr lang="fi-FI" smtClean="0"/>
              <a:t>‹#›</a:t>
            </a:fld>
            <a:endParaRPr lang="fi-FI" dirty="0"/>
          </a:p>
        </p:txBody>
      </p:sp>
      <p:pic>
        <p:nvPicPr>
          <p:cNvPr id="8" name="Kuva 7">
            <a:extLst>
              <a:ext uri="{FF2B5EF4-FFF2-40B4-BE49-F238E27FC236}">
                <a16:creationId xmlns:a16="http://schemas.microsoft.com/office/drawing/2014/main" id="{74FCF417-30B6-4F05-9607-5A03685BD2C7}"/>
              </a:ext>
              <a:ext uri="{C183D7F6-B498-43B3-948B-1728B52AA6E4}">
                <adec:decorative xmlns="" xmlns:adec="http://schemas.microsoft.com/office/drawing/2017/decorative" val="1"/>
              </a:ext>
            </a:extLst>
          </p:cNvPr>
          <p:cNvPicPr>
            <a:picLocks noChangeAspect="1"/>
          </p:cNvPicPr>
          <p:nvPr userDrawn="1"/>
        </p:nvPicPr>
        <p:blipFill>
          <a:blip r:embed="rId28" cstate="print">
            <a:alphaModFix/>
            <a:extLst>
              <a:ext uri="{28A0092B-C50C-407E-A947-70E740481C1C}">
                <a14:useLocalDpi xmlns:a14="http://schemas.microsoft.com/office/drawing/2010/main" val="0"/>
              </a:ext>
            </a:extLst>
          </a:blip>
          <a:stretch>
            <a:fillRect/>
          </a:stretch>
        </p:blipFill>
        <p:spPr>
          <a:xfrm>
            <a:off x="5564970" y="8189416"/>
            <a:ext cx="1095689" cy="851429"/>
          </a:xfrm>
          <a:prstGeom prst="rect">
            <a:avLst/>
          </a:prstGeom>
        </p:spPr>
      </p:pic>
    </p:spTree>
    <p:extLst>
      <p:ext uri="{BB962C8B-B14F-4D97-AF65-F5344CB8AC3E}">
        <p14:creationId xmlns:p14="http://schemas.microsoft.com/office/powerpoint/2010/main" val="932884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hdr="0" ftr="0" dt="0"/>
  <p:txStyles>
    <p:titleStyle>
      <a:lvl1pPr algn="l" defTabSz="914305"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360323" indent="-360323" algn="l" defTabSz="914305" rtl="0" eaLnBrk="1" latinLnBrk="0" hangingPunct="1">
        <a:lnSpc>
          <a:spcPct val="90000"/>
        </a:lnSpc>
        <a:spcBef>
          <a:spcPts val="1200"/>
        </a:spcBef>
        <a:buClr>
          <a:schemeClr val="tx2"/>
        </a:buClr>
        <a:buFont typeface="Arial" panose="020B0604020202020204" pitchFamily="34" charset="0"/>
        <a:buChar char="•"/>
        <a:defRPr sz="2601" kern="1200">
          <a:solidFill>
            <a:schemeClr val="tx1"/>
          </a:solidFill>
          <a:latin typeface="+mn-lt"/>
          <a:ea typeface="+mn-ea"/>
          <a:cs typeface="+mn-cs"/>
        </a:defRPr>
      </a:lvl1pPr>
      <a:lvl2pPr marL="715886" indent="-355560" algn="l" defTabSz="914305" rtl="0" eaLnBrk="1" latinLnBrk="0" hangingPunct="1">
        <a:lnSpc>
          <a:spcPct val="90000"/>
        </a:lnSpc>
        <a:spcBef>
          <a:spcPts val="1200"/>
        </a:spcBef>
        <a:buClr>
          <a:schemeClr val="tx2"/>
        </a:buClr>
        <a:buFont typeface="Arial" panose="020B0604020202020204" pitchFamily="34" charset="0"/>
        <a:buChar char="•"/>
        <a:defRPr sz="2201" kern="1200">
          <a:solidFill>
            <a:schemeClr val="tx1"/>
          </a:solidFill>
          <a:latin typeface="+mn-lt"/>
          <a:ea typeface="+mn-ea"/>
          <a:cs typeface="+mn-cs"/>
        </a:defRPr>
      </a:lvl2pPr>
      <a:lvl3pPr marL="1076210" indent="-360323" algn="l" defTabSz="914305"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120" indent="-361912" algn="l" defTabSz="914305"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684" indent="-355560" algn="l" defTabSz="914305"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333"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482"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634"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783"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05" rtl="0" eaLnBrk="1" latinLnBrk="0" hangingPunct="1">
        <a:defRPr sz="1801" kern="1200">
          <a:solidFill>
            <a:schemeClr val="tx1"/>
          </a:solidFill>
          <a:latin typeface="+mn-lt"/>
          <a:ea typeface="+mn-ea"/>
          <a:cs typeface="+mn-cs"/>
        </a:defRPr>
      </a:lvl1pPr>
      <a:lvl2pPr marL="457153" algn="l" defTabSz="914305" rtl="0" eaLnBrk="1" latinLnBrk="0" hangingPunct="1">
        <a:defRPr sz="1801" kern="1200">
          <a:solidFill>
            <a:schemeClr val="tx1"/>
          </a:solidFill>
          <a:latin typeface="+mn-lt"/>
          <a:ea typeface="+mn-ea"/>
          <a:cs typeface="+mn-cs"/>
        </a:defRPr>
      </a:lvl2pPr>
      <a:lvl3pPr marL="914305" algn="l" defTabSz="914305" rtl="0" eaLnBrk="1" latinLnBrk="0" hangingPunct="1">
        <a:defRPr sz="1801" kern="1200">
          <a:solidFill>
            <a:schemeClr val="tx1"/>
          </a:solidFill>
          <a:latin typeface="+mn-lt"/>
          <a:ea typeface="+mn-ea"/>
          <a:cs typeface="+mn-cs"/>
        </a:defRPr>
      </a:lvl3pPr>
      <a:lvl4pPr marL="1371454" algn="l" defTabSz="914305" rtl="0" eaLnBrk="1" latinLnBrk="0" hangingPunct="1">
        <a:defRPr sz="1801" kern="1200">
          <a:solidFill>
            <a:schemeClr val="tx1"/>
          </a:solidFill>
          <a:latin typeface="+mn-lt"/>
          <a:ea typeface="+mn-ea"/>
          <a:cs typeface="+mn-cs"/>
        </a:defRPr>
      </a:lvl4pPr>
      <a:lvl5pPr marL="1828605" algn="l" defTabSz="914305" rtl="0" eaLnBrk="1" latinLnBrk="0" hangingPunct="1">
        <a:defRPr sz="1801" kern="1200">
          <a:solidFill>
            <a:schemeClr val="tx1"/>
          </a:solidFill>
          <a:latin typeface="+mn-lt"/>
          <a:ea typeface="+mn-ea"/>
          <a:cs typeface="+mn-cs"/>
        </a:defRPr>
      </a:lvl5pPr>
      <a:lvl6pPr marL="2285756" algn="l" defTabSz="914305" rtl="0" eaLnBrk="1" latinLnBrk="0" hangingPunct="1">
        <a:defRPr sz="1801" kern="1200">
          <a:solidFill>
            <a:schemeClr val="tx1"/>
          </a:solidFill>
          <a:latin typeface="+mn-lt"/>
          <a:ea typeface="+mn-ea"/>
          <a:cs typeface="+mn-cs"/>
        </a:defRPr>
      </a:lvl6pPr>
      <a:lvl7pPr marL="2742906" algn="l" defTabSz="914305" rtl="0" eaLnBrk="1" latinLnBrk="0" hangingPunct="1">
        <a:defRPr sz="1801" kern="1200">
          <a:solidFill>
            <a:schemeClr val="tx1"/>
          </a:solidFill>
          <a:latin typeface="+mn-lt"/>
          <a:ea typeface="+mn-ea"/>
          <a:cs typeface="+mn-cs"/>
        </a:defRPr>
      </a:lvl7pPr>
      <a:lvl8pPr marL="3200057" algn="l" defTabSz="914305" rtl="0" eaLnBrk="1" latinLnBrk="0" hangingPunct="1">
        <a:defRPr sz="1801" kern="1200">
          <a:solidFill>
            <a:schemeClr val="tx1"/>
          </a:solidFill>
          <a:latin typeface="+mn-lt"/>
          <a:ea typeface="+mn-ea"/>
          <a:cs typeface="+mn-cs"/>
        </a:defRPr>
      </a:lvl8pPr>
      <a:lvl9pPr marL="3657207" algn="l" defTabSz="914305"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anchor="ctr">
            <a:normAutofit/>
          </a:bodyPr>
          <a:lstStyle/>
          <a:p>
            <a:r>
              <a:t>Redigera. Berättelse. klicka på</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a:normAutofit/>
          </a:bodyPr>
          <a:lstStyle/>
          <a:p>
            <a:pPr lvl="0"/>
            <a:r>
              <a:t>Redigera textens grundstil</a:t>
            </a:r>
          </a:p>
          <a:p>
            <a:pPr lvl="1"/>
            <a:r>
              <a:t>andra nivån</a:t>
            </a:r>
          </a:p>
          <a:p>
            <a:pPr lvl="2"/>
            <a:r>
              <a:t>tredje nivån</a:t>
            </a:r>
          </a:p>
          <a:p>
            <a:pPr lvl="3"/>
            <a:r>
              <a:t>fjärde nivån</a:t>
            </a:r>
          </a:p>
          <a:p>
            <a:pPr lvl="4"/>
            <a:r>
              <a:t>femte nivån</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anchor="ctr"/>
          <a:lstStyle>
            <a:lvl1pPr algn="l">
              <a:defRPr sz="900">
                <a:solidFill>
                  <a:schemeClr val="tx1">
                    <a:tint val="75000"/>
                  </a:schemeClr>
                </a:solidFill>
              </a:defRPr>
            </a:lvl1pPr>
          </a:lstStyle>
          <a:p>
            <a:endParaRPr lang="fi-FI" noProof="0"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anchor="ctr"/>
          <a:lstStyle>
            <a:lvl1pPr algn="ctr">
              <a:defRPr sz="900">
                <a:solidFill>
                  <a:schemeClr val="tx1">
                    <a:tint val="75000"/>
                  </a:schemeClr>
                </a:solidFill>
              </a:defRPr>
            </a:lvl1pPr>
          </a:lstStyle>
          <a:p>
            <a:pPr algn="l"/>
            <a:r>
              <a:t>Ämne/rubriktext Arial Regular lorem ipsum Dolores</a:t>
            </a:r>
            <a:endParaRPr lang="fi-FI"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anchor="ctr"/>
          <a:lstStyle>
            <a:lvl1pPr algn="r">
              <a:defRPr sz="900">
                <a:solidFill>
                  <a:schemeClr val="tx1">
                    <a:tint val="75000"/>
                  </a:schemeClr>
                </a:solidFill>
              </a:defRPr>
            </a:lvl1pPr>
          </a:lstStyle>
          <a:p>
            <a:fld id="{4BCCB783-365B-40E8-A1C9-91A9348041A5}" type="slidenum">
              <a:rPr lang="fi-FI" smtClean="0"/>
              <a:t>‹#›</a:t>
            </a:fld>
            <a:endParaRPr lang="fi-FI" dirty="0"/>
          </a:p>
        </p:txBody>
      </p:sp>
    </p:spTree>
    <p:extLst>
      <p:ext uri="{BB962C8B-B14F-4D97-AF65-F5344CB8AC3E}">
        <p14:creationId xmlns:p14="http://schemas.microsoft.com/office/powerpoint/2010/main" val="260615266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a:spLocks noGrp="1"/>
          </p:cNvSpPr>
          <p:nvPr>
            <p:ph type="title" idx="4294967295"/>
          </p:nvPr>
        </p:nvSpPr>
        <p:spPr>
          <a:xfrm>
            <a:off x="0" y="5348288"/>
            <a:ext cx="6858000" cy="1220787"/>
          </a:xfrm>
        </p:spPr>
        <p:txBody>
          <a:bodyPr>
            <a:noAutofit/>
          </a:bodyPr>
          <a:lstStyle/>
          <a:p>
            <a:pPr algn="ctr">
              <a:defRPr b="1">
                <a:solidFill>
                  <a:srgbClr val="15576F"/>
                </a:solidFill>
                <a:latin typeface="+mn-lt"/>
              </a:defRPr>
            </a:pPr>
            <a:r>
              <a:rPr lang="sv-FI" sz="2400" dirty="0"/>
              <a:t>Kan du simma i digitaliseringen?</a:t>
            </a:r>
            <a:r>
              <a:rPr lang="sv-FI" sz="2400" b="1" dirty="0">
                <a:solidFill>
                  <a:srgbClr val="15576F"/>
                </a:solidFill>
                <a:latin typeface="+mn-lt"/>
              </a:rPr>
              <a:t/>
            </a:r>
            <a:br>
              <a:rPr lang="sv-FI" sz="2400" b="1" dirty="0">
                <a:solidFill>
                  <a:srgbClr val="15576F"/>
                </a:solidFill>
                <a:latin typeface="+mn-lt"/>
              </a:rPr>
            </a:br>
            <a:r>
              <a:rPr lang="sv-FI" sz="3200" b="1" dirty="0">
                <a:solidFill>
                  <a:srgbClr val="15576F"/>
                </a:solidFill>
                <a:latin typeface="+mn-lt"/>
              </a:rPr>
              <a:t/>
            </a:r>
            <a:br>
              <a:rPr lang="sv-FI" sz="3200" b="1" dirty="0">
                <a:solidFill>
                  <a:srgbClr val="15576F"/>
                </a:solidFill>
                <a:latin typeface="+mn-lt"/>
              </a:rPr>
            </a:br>
            <a:r>
              <a:rPr lang="sv-FI" sz="3200" b="1" dirty="0">
                <a:solidFill>
                  <a:srgbClr val="15576F"/>
                </a:solidFill>
                <a:latin typeface="+mn-lt"/>
              </a:rPr>
              <a:t>DIGITRÄNINGSKORTEN</a:t>
            </a:r>
          </a:p>
        </p:txBody>
      </p:sp>
      <p:grpSp>
        <p:nvGrpSpPr>
          <p:cNvPr id="2" name="Ryhmä 1"/>
          <p:cNvGrpSpPr/>
          <p:nvPr/>
        </p:nvGrpSpPr>
        <p:grpSpPr>
          <a:xfrm>
            <a:off x="847845" y="0"/>
            <a:ext cx="5162309" cy="8994024"/>
            <a:chOff x="847845" y="0"/>
            <a:chExt cx="5162309" cy="8994024"/>
          </a:xfrm>
        </p:grpSpPr>
        <p:pic>
          <p:nvPicPr>
            <p:cNvPr id="10" name="Picture 6" descr="https://ucd35b3695d0642668745b343ead.previews.dropboxusercontent.com/p/thumb/ABOalpCkL9kgN_4tq_FmkFlL9Om3p4uy-BGN9tuk4JqZNdjDmCPXNLK-Weu12CgN6SrsoJzDNzeywLf22zYufLyoJIdZNLh2-wGHZHDdeWoRGB-HpmX-u49U7753Rwi5Q57M0xzAM4QFrDZ09TKFQYZqzD8bsB7asd5vww07gnKRqu_poKlwT9k3J-BmKvFiajt5Phbi0zmo3A_BxjGacTAnR8h2dOa1ZtPNvk7grdPfIPSPetEip7vW0k09tCcerOOGPbLoXyFeVS5PIhxe1IJVnxo8OcHxhlPPnykrVMrozt-5r6U5rChWdwSZkpBUfDQGzTQMW3V8dYF2qoGuF6d3BPYXeUnhYsiQ3sILhF4rjw/p.png?fv_content=true&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45" y="0"/>
              <a:ext cx="5162309" cy="5162309"/>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541" y="7763254"/>
              <a:ext cx="2286916" cy="1230770"/>
            </a:xfrm>
            <a:prstGeom prst="rect">
              <a:avLst/>
            </a:prstGeom>
          </p:spPr>
        </p:pic>
      </p:grpSp>
    </p:spTree>
    <p:extLst>
      <p:ext uri="{BB962C8B-B14F-4D97-AF65-F5344CB8AC3E}">
        <p14:creationId xmlns:p14="http://schemas.microsoft.com/office/powerpoint/2010/main" val="151936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14"/>
            <a:ext cx="7059277" cy="9149277"/>
            <a:chOff x="0" y="114"/>
            <a:chExt cx="7059277" cy="9149277"/>
          </a:xfrm>
        </p:grpSpPr>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
              <a:ext cx="6858000" cy="9149277"/>
            </a:xfrm>
            <a:prstGeom prst="rect">
              <a:avLst/>
            </a:prstGeom>
          </p:spPr>
        </p:pic>
        <p:sp>
          <p:nvSpPr>
            <p:cNvPr id="7" name="Google Shape;222;p36"/>
            <p:cNvSpPr txBox="1">
              <a:spLocks/>
            </p:cNvSpPr>
            <p:nvPr/>
          </p:nvSpPr>
          <p:spPr>
            <a:xfrm>
              <a:off x="0" y="438959"/>
              <a:ext cx="6858000" cy="1251617"/>
            </a:xfrm>
            <a:prstGeom prst="rect">
              <a:avLst/>
            </a:prstGeom>
          </p:spPr>
          <p:txBody>
            <a:bodyPr spcFirstLastPara="1" vert="horz" wrap="square" lIns="91428" tIns="91428" rIns="91428" bIns="91428"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200"/>
                </a:lnSpc>
                <a:spcBef>
                  <a:spcPts val="0"/>
                </a:spcBef>
                <a:buNone/>
                <a:defRPr b="1">
                  <a:solidFill>
                    <a:schemeClr val="bg1"/>
                  </a:solidFill>
                  <a:latin typeface="Calibri" panose="020F0502020204030204" pitchFamily="34" charset="0"/>
                  <a:cs typeface="Calibri" panose="020F0502020204030204" pitchFamily="34" charset="0"/>
                </a:defRPr>
              </a:pPr>
              <a:r>
                <a:rPr dirty="0"/>
                <a:t>Vi </a:t>
              </a:r>
              <a:r>
                <a:rPr b="1" dirty="0" err="1">
                  <a:solidFill>
                    <a:schemeClr val="bg1"/>
                  </a:solidFill>
                  <a:latin typeface="Calibri" panose="020F0502020204030204" pitchFamily="34" charset="0"/>
                  <a:cs typeface="Calibri" panose="020F0502020204030204" pitchFamily="34" charset="0"/>
                </a:rPr>
                <a:t>diskuterar</a:t>
              </a:r>
              <a:r>
                <a:rPr lang="sv-FI" b="1" dirty="0">
                  <a:solidFill>
                    <a:schemeClr val="bg1"/>
                  </a:solidFill>
                  <a:latin typeface="Calibri" panose="020F0502020204030204" pitchFamily="34" charset="0"/>
                  <a:cs typeface="Calibri" panose="020F0502020204030204" pitchFamily="34" charset="0"/>
                </a:rPr>
                <a:t> om </a:t>
              </a:r>
              <a:r>
                <a:rPr b="1" dirty="0" err="1">
                  <a:solidFill>
                    <a:schemeClr val="bg1"/>
                  </a:solidFill>
                  <a:latin typeface="Calibri" panose="020F0502020204030204" pitchFamily="34" charset="0"/>
                  <a:cs typeface="Calibri" panose="020F0502020204030204" pitchFamily="34" charset="0"/>
                </a:rPr>
                <a:t>oss</a:t>
              </a:r>
              <a:r>
                <a:rPr dirty="0"/>
                <a:t>.</a:t>
              </a:r>
              <a:r>
                <a:rPr lang="fi-FI" b="1" dirty="0">
                  <a:solidFill>
                    <a:schemeClr val="bg1"/>
                  </a:solidFill>
                  <a:latin typeface="Calibri" panose="020F0502020204030204" pitchFamily="34" charset="0"/>
                  <a:cs typeface="Calibri" panose="020F0502020204030204" pitchFamily="34" charset="0"/>
                </a:rPr>
                <a:t/>
              </a:r>
              <a:br>
                <a:rPr lang="fi-FI" b="1" dirty="0">
                  <a:solidFill>
                    <a:schemeClr val="bg1"/>
                  </a:solidFill>
                  <a:latin typeface="Calibri" panose="020F0502020204030204" pitchFamily="34" charset="0"/>
                  <a:cs typeface="Calibri" panose="020F0502020204030204" pitchFamily="34" charset="0"/>
                </a:rPr>
              </a:br>
              <a:r>
                <a:rPr dirty="0"/>
                <a:t> </a:t>
              </a:r>
              <a:r>
                <a:rPr lang="sv-FI" dirty="0"/>
                <a:t>Men</a:t>
              </a:r>
              <a:r>
                <a:rPr dirty="0"/>
                <a:t> </a:t>
              </a:r>
              <a:r>
                <a:rPr dirty="0" err="1"/>
                <a:t>vem</a:t>
              </a:r>
              <a:r>
                <a:rPr dirty="0"/>
                <a:t> </a:t>
              </a:r>
              <a:r>
                <a:rPr dirty="0" err="1"/>
                <a:t>är</a:t>
              </a:r>
              <a:r>
                <a:rPr dirty="0"/>
                <a:t> ”vi”?</a:t>
              </a:r>
              <a:endParaRPr lang="fi-FI" b="1" dirty="0">
                <a:solidFill>
                  <a:schemeClr val="bg1"/>
                </a:solidFill>
                <a:latin typeface="Calibri" panose="020F0502020204030204" pitchFamily="34" charset="0"/>
                <a:cs typeface="Calibri" panose="020F0502020204030204" pitchFamily="34" charset="0"/>
              </a:endParaRPr>
            </a:p>
          </p:txBody>
        </p:sp>
        <p:sp>
          <p:nvSpPr>
            <p:cNvPr id="8" name="Otsikko 1"/>
            <p:cNvSpPr txBox="1">
              <a:spLocks/>
            </p:cNvSpPr>
            <p:nvPr/>
          </p:nvSpPr>
          <p:spPr>
            <a:xfrm>
              <a:off x="104443" y="71567"/>
              <a:ext cx="2624329" cy="264138"/>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8BE7F3"/>
                  </a:solidFill>
                </a:defRPr>
              </a:pPr>
              <a:r>
                <a:rPr dirty="0"/>
                <a:t>EN ORIENTERANDE FRÅGA</a:t>
              </a:r>
              <a:endParaRPr lang="fi-FI" sz="1400" dirty="0">
                <a:solidFill>
                  <a:srgbClr val="8BE7F3"/>
                </a:solidFill>
              </a:endParaRPr>
            </a:p>
          </p:txBody>
        </p:sp>
        <p:sp>
          <p:nvSpPr>
            <p:cNvPr id="13" name="Otsikko 1"/>
            <p:cNvSpPr txBox="1">
              <a:spLocks/>
            </p:cNvSpPr>
            <p:nvPr/>
          </p:nvSpPr>
          <p:spPr>
            <a:xfrm>
              <a:off x="5164014" y="8925801"/>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6A0CC"/>
                  </a:solidFill>
                </a:defRPr>
              </a:pPr>
              <a:r>
                <a:rPr dirty="0"/>
                <a:t>#</a:t>
              </a:r>
              <a:r>
                <a:rPr dirty="0" err="1"/>
                <a:t>digiträningskort</a:t>
              </a:r>
              <a:r>
                <a:rPr dirty="0"/>
                <a:t>, FM, 2021</a:t>
              </a:r>
            </a:p>
          </p:txBody>
        </p:sp>
        <p:sp>
          <p:nvSpPr>
            <p:cNvPr id="6" name="Google Shape;222;p36"/>
            <p:cNvSpPr txBox="1">
              <a:spLocks/>
            </p:cNvSpPr>
            <p:nvPr/>
          </p:nvSpPr>
          <p:spPr>
            <a:xfrm>
              <a:off x="3542" y="1750306"/>
              <a:ext cx="6858000" cy="844034"/>
            </a:xfrm>
            <a:prstGeom prst="rect">
              <a:avLst/>
            </a:prstGeom>
          </p:spPr>
          <p:txBody>
            <a:bodyPr spcFirstLastPara="1" vert="horz" wrap="square" lIns="91428" tIns="91428" rIns="91428" bIns="91428" anchor="ctr" anchorCtr="0">
              <a:no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defRPr sz="2200" b="1">
                  <a:solidFill>
                    <a:schemeClr val="bg1"/>
                  </a:solidFill>
                  <a:latin typeface="Calibri" panose="020F0502020204030204" pitchFamily="34" charset="0"/>
                  <a:cs typeface="Calibri" panose="020F0502020204030204" pitchFamily="34" charset="0"/>
                </a:defRPr>
              </a:pPr>
              <a:r>
                <a:rPr dirty="0" err="1"/>
                <a:t>Vår</a:t>
              </a:r>
              <a:r>
                <a:rPr dirty="0"/>
                <a:t> </a:t>
              </a:r>
              <a:r>
                <a:rPr sz="2200" b="1" dirty="0" err="1">
                  <a:solidFill>
                    <a:schemeClr val="bg1"/>
                  </a:solidFill>
                  <a:latin typeface="Calibri" panose="020F0502020204030204" pitchFamily="34" charset="0"/>
                  <a:cs typeface="Calibri" panose="020F0502020204030204" pitchFamily="34" charset="0"/>
                </a:rPr>
                <a:t>avdelning</a:t>
              </a:r>
              <a:r>
                <a:rPr sz="2200" b="1" dirty="0">
                  <a:solidFill>
                    <a:schemeClr val="bg1"/>
                  </a:solidFill>
                  <a:latin typeface="Calibri" panose="020F0502020204030204" pitchFamily="34" charset="0"/>
                  <a:cs typeface="Calibri" panose="020F0502020204030204" pitchFamily="34" charset="0"/>
                </a:rPr>
                <a:t>, </a:t>
              </a:r>
              <a:r>
                <a:rPr lang="sv-FI" sz="2200" b="1" dirty="0">
                  <a:solidFill>
                    <a:schemeClr val="bg1"/>
                  </a:solidFill>
                  <a:latin typeface="Calibri" panose="020F0502020204030204" pitchFamily="34" charset="0"/>
                  <a:cs typeface="Calibri" panose="020F0502020204030204" pitchFamily="34" charset="0"/>
                </a:rPr>
                <a:t>vår </a:t>
              </a:r>
              <a:r>
                <a:rPr sz="2200" b="1" dirty="0" err="1">
                  <a:solidFill>
                    <a:schemeClr val="bg1"/>
                  </a:solidFill>
                  <a:latin typeface="Calibri" panose="020F0502020204030204" pitchFamily="34" charset="0"/>
                  <a:cs typeface="Calibri" panose="020F0502020204030204" pitchFamily="34" charset="0"/>
                </a:rPr>
                <a:t>enhet</a:t>
              </a:r>
              <a:r>
                <a:rPr sz="2200" b="1" dirty="0">
                  <a:solidFill>
                    <a:schemeClr val="bg1"/>
                  </a:solidFill>
                  <a:latin typeface="Calibri" panose="020F0502020204030204" pitchFamily="34" charset="0"/>
                  <a:cs typeface="Calibri" panose="020F0502020204030204" pitchFamily="34" charset="0"/>
                </a:rPr>
                <a:t>, </a:t>
              </a:r>
              <a:r>
                <a:rPr lang="sv-FI" sz="2200" b="1" dirty="0">
                  <a:solidFill>
                    <a:schemeClr val="bg1"/>
                  </a:solidFill>
                  <a:latin typeface="Calibri" panose="020F0502020204030204" pitchFamily="34" charset="0"/>
                  <a:cs typeface="Calibri" panose="020F0502020204030204" pitchFamily="34" charset="0"/>
                </a:rPr>
                <a:t>vårt </a:t>
              </a:r>
              <a:r>
                <a:rPr sz="2200" b="1" dirty="0">
                  <a:solidFill>
                    <a:schemeClr val="bg1"/>
                  </a:solidFill>
                  <a:latin typeface="Calibri" panose="020F0502020204030204" pitchFamily="34" charset="0"/>
                  <a:cs typeface="Calibri" panose="020F0502020204030204" pitchFamily="34" charset="0"/>
                </a:rPr>
                <a:t>team?</a:t>
              </a:r>
              <a:r>
                <a:rPr lang="fi-FI" sz="2200" b="1" dirty="0">
                  <a:solidFill>
                    <a:schemeClr val="bg1"/>
                  </a:solidFill>
                  <a:latin typeface="Calibri" panose="020F0502020204030204" pitchFamily="34" charset="0"/>
                  <a:cs typeface="Calibri" panose="020F0502020204030204" pitchFamily="34" charset="0"/>
                </a:rPr>
                <a:t/>
              </a:r>
              <a:br>
                <a:rPr lang="fi-FI" sz="2200" b="1" dirty="0">
                  <a:solidFill>
                    <a:schemeClr val="bg1"/>
                  </a:solidFill>
                  <a:latin typeface="Calibri" panose="020F0502020204030204" pitchFamily="34" charset="0"/>
                  <a:cs typeface="Calibri" panose="020F0502020204030204" pitchFamily="34" charset="0"/>
                </a:rPr>
              </a:br>
              <a:r>
                <a:rPr dirty="0"/>
                <a:t> </a:t>
              </a:r>
              <a:r>
                <a:rPr dirty="0" err="1"/>
                <a:t>Vår</a:t>
              </a:r>
              <a:r>
                <a:rPr dirty="0"/>
                <a:t> </a:t>
              </a:r>
              <a:r>
                <a:rPr dirty="0" err="1"/>
                <a:t>organisation</a:t>
              </a:r>
              <a:r>
                <a:rPr dirty="0"/>
                <a:t>? </a:t>
              </a:r>
              <a:r>
                <a:rPr dirty="0" err="1"/>
                <a:t>Något</a:t>
              </a:r>
              <a:r>
                <a:rPr dirty="0"/>
                <a:t> </a:t>
              </a:r>
              <a:r>
                <a:rPr dirty="0" err="1"/>
                <a:t>annat</a:t>
              </a:r>
              <a:r>
                <a:rPr dirty="0"/>
                <a:t>?</a:t>
              </a:r>
            </a:p>
          </p:txBody>
        </p:sp>
      </p:grpSp>
    </p:spTree>
    <p:extLst>
      <p:ext uri="{BB962C8B-B14F-4D97-AF65-F5344CB8AC3E}">
        <p14:creationId xmlns:p14="http://schemas.microsoft.com/office/powerpoint/2010/main" val="2255681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0" y="0"/>
            <a:ext cx="6858000" cy="9144000"/>
            <a:chOff x="0" y="0"/>
            <a:chExt cx="6858000" cy="9144000"/>
          </a:xfrm>
        </p:grpSpPr>
        <p:pic>
          <p:nvPicPr>
            <p:cNvPr id="9"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11" name="Google Shape;222;p36"/>
            <p:cNvSpPr txBox="1">
              <a:spLocks/>
            </p:cNvSpPr>
            <p:nvPr/>
          </p:nvSpPr>
          <p:spPr>
            <a:xfrm>
              <a:off x="1" y="735985"/>
              <a:ext cx="6857999" cy="657922"/>
            </a:xfrm>
            <a:prstGeom prst="rect">
              <a:avLst/>
            </a:prstGeom>
          </p:spPr>
          <p:txBody>
            <a:bodyPr spcFirstLastPara="1" vert="horz" wrap="square" lIns="68571" tIns="68571" rIns="68571" bIns="68571"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900"/>
                </a:spcAft>
                <a:buNone/>
                <a:defRPr sz="2200" b="1">
                  <a:solidFill>
                    <a:schemeClr val="bg1"/>
                  </a:solidFill>
                  <a:latin typeface="Calibri" panose="020F0502020204030204" pitchFamily="34" charset="0"/>
                  <a:cs typeface="Calibri" panose="020F0502020204030204" pitchFamily="34" charset="0"/>
                </a:defRPr>
              </a:pPr>
              <a:r>
                <a:rPr lang="sv-SE" sz="2800" dirty="0" smtClean="0"/>
                <a:t>Utvecklingsområden?</a:t>
              </a:r>
              <a:endParaRPr lang="fi-FI" sz="2800" b="1" i="1" dirty="0">
                <a:solidFill>
                  <a:schemeClr val="bg1"/>
                </a:solidFill>
                <a:latin typeface="Calibri" panose="020F0502020204030204" pitchFamily="34" charset="0"/>
                <a:cs typeface="Calibri" panose="020F0502020204030204" pitchFamily="34" charset="0"/>
              </a:endParaRPr>
            </a:p>
          </p:txBody>
        </p:sp>
        <p:sp>
          <p:nvSpPr>
            <p:cNvPr id="13" name="Otsikko 1"/>
            <p:cNvSpPr txBox="1">
              <a:spLocks/>
            </p:cNvSpPr>
            <p:nvPr/>
          </p:nvSpPr>
          <p:spPr>
            <a:xfrm>
              <a:off x="1360959" y="8871592"/>
              <a:ext cx="3824499" cy="165750"/>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48EAB"/>
                  </a:solidFill>
                </a:defRPr>
              </a:pPr>
              <a:r>
                <a:rPr sz="1100" dirty="0"/>
                <a:t>#</a:t>
              </a:r>
              <a:r>
                <a:rPr sz="1100" dirty="0" err="1"/>
                <a:t>digiträningskort</a:t>
              </a:r>
              <a:r>
                <a:rPr sz="1100" dirty="0"/>
                <a:t>, FM, 2021</a:t>
              </a:r>
              <a:endParaRPr lang="en-US" sz="1100" dirty="0"/>
            </a:p>
          </p:txBody>
        </p:sp>
        <p:sp>
          <p:nvSpPr>
            <p:cNvPr id="15" name="Otsikko 1"/>
            <p:cNvSpPr txBox="1">
              <a:spLocks/>
            </p:cNvSpPr>
            <p:nvPr/>
          </p:nvSpPr>
          <p:spPr>
            <a:xfrm>
              <a:off x="78333" y="53675"/>
              <a:ext cx="3733630" cy="242053"/>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8BE7F3"/>
                  </a:solidFill>
                </a:defRPr>
              </a:pPr>
              <a:r>
                <a:rPr sz="1400" dirty="0"/>
                <a:t>FRÅGA OM ALLA KORT</a:t>
              </a:r>
              <a:endParaRPr lang="en-US" sz="1400" dirty="0"/>
            </a:p>
          </p:txBody>
        </p:sp>
        <p:sp>
          <p:nvSpPr>
            <p:cNvPr id="16" name="Google Shape;222;p36"/>
            <p:cNvSpPr txBox="1">
              <a:spLocks/>
            </p:cNvSpPr>
            <p:nvPr/>
          </p:nvSpPr>
          <p:spPr>
            <a:xfrm>
              <a:off x="0" y="1271247"/>
              <a:ext cx="6858000" cy="814039"/>
            </a:xfrm>
            <a:prstGeom prst="rect">
              <a:avLst/>
            </a:prstGeom>
          </p:spPr>
          <p:txBody>
            <a:bodyPr spcFirstLastPara="1" vert="horz" wrap="square" lIns="68571" tIns="68571" rIns="68571" bIns="68571"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900"/>
                </a:spcAft>
                <a:buNone/>
                <a:defRPr sz="2200" b="1">
                  <a:solidFill>
                    <a:schemeClr val="bg1"/>
                  </a:solidFill>
                  <a:latin typeface="Calibri" panose="020F0502020204030204" pitchFamily="34" charset="0"/>
                  <a:cs typeface="Calibri" panose="020F0502020204030204" pitchFamily="34" charset="0"/>
                </a:defRPr>
              </a:pPr>
              <a:r>
                <a:rPr sz="1650" dirty="0" smtClean="0"/>
                <a:t> </a:t>
              </a:r>
              <a:r>
                <a:rPr sz="2200" dirty="0" err="1"/>
                <a:t>Vem</a:t>
              </a:r>
              <a:r>
                <a:rPr sz="2200" dirty="0"/>
                <a:t>? </a:t>
              </a:r>
              <a:r>
                <a:rPr sz="2200" dirty="0" err="1"/>
                <a:t>Vad</a:t>
              </a:r>
              <a:r>
                <a:rPr sz="2200" dirty="0"/>
                <a:t>? </a:t>
              </a:r>
              <a:r>
                <a:rPr sz="2200" dirty="0" err="1"/>
                <a:t>Tidsplan</a:t>
              </a:r>
              <a:r>
                <a:rPr sz="2200" dirty="0"/>
                <a:t>?</a:t>
              </a:r>
              <a:r>
                <a:rPr lang="fi-FI" sz="2200" dirty="0"/>
                <a:t> </a:t>
              </a:r>
              <a:r>
                <a:rPr lang="fi-FI" sz="2200" dirty="0" err="1"/>
                <a:t>Uppföljning</a:t>
              </a:r>
              <a:r>
                <a:rPr lang="fi-FI" sz="2200" dirty="0"/>
                <a:t>?</a:t>
              </a:r>
              <a:endParaRPr lang="fi-FI" sz="2200" b="1" i="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89358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Dian numeron paikkamerkki 4"/>
          <p:cNvSpPr>
            <a:spLocks noGrp="1"/>
          </p:cNvSpPr>
          <p:nvPr>
            <p:ph type="sldNum" sz="quarter" idx="12"/>
          </p:nvPr>
        </p:nvSpPr>
        <p:spPr/>
        <p:txBody>
          <a:bodyPr/>
          <a:lstStyle/>
          <a:p>
            <a:fld id="{4BCCB783-365B-40E8-A1C9-91A9348041A5}" type="slidenum">
              <a:rPr lang="fi-FI" smtClean="0"/>
              <a:t>12</a:t>
            </a:fld>
            <a:endParaRPr lang="fi-FI" dirty="0"/>
          </a:p>
        </p:txBody>
      </p:sp>
      <p:sp>
        <p:nvSpPr>
          <p:cNvPr id="10" name="Google Shape;222;p36"/>
          <p:cNvSpPr txBox="1">
            <a:spLocks/>
          </p:cNvSpPr>
          <p:nvPr/>
        </p:nvSpPr>
        <p:spPr>
          <a:xfrm>
            <a:off x="0" y="1"/>
            <a:ext cx="6858000" cy="2604302"/>
          </a:xfrm>
          <a:prstGeom prst="rect">
            <a:avLst/>
          </a:prstGeom>
          <a:solidFill>
            <a:srgbClr val="175772">
              <a:alpha val="74902"/>
            </a:srgbClr>
          </a:solidFill>
        </p:spPr>
        <p:txBody>
          <a:bodyPr spcFirstLastPara="1" vert="horz" wrap="square" lIns="91428" tIns="91428" rIns="91428" bIns="91428" anchor="ctr" anchorCtr="0">
            <a:no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defRPr b="1">
                <a:solidFill>
                  <a:schemeClr val="bg1"/>
                </a:solidFill>
                <a:latin typeface="Calibri" panose="020F0502020204030204" pitchFamily="34" charset="0"/>
                <a:cs typeface="Calibri" panose="020F0502020204030204" pitchFamily="34" charset="0"/>
              </a:defRPr>
            </a:pPr>
            <a:r>
              <a:rPr lang="fi-FI" sz="800" b="1" dirty="0">
                <a:solidFill>
                  <a:schemeClr val="bg1"/>
                </a:solidFill>
                <a:latin typeface="Calibri" panose="020F0502020204030204" pitchFamily="34" charset="0"/>
                <a:cs typeface="Calibri" panose="020F0502020204030204" pitchFamily="34" charset="0"/>
              </a:rPr>
              <a:t/>
            </a:r>
            <a:br>
              <a:rPr lang="fi-FI" sz="800" b="1" dirty="0">
                <a:solidFill>
                  <a:schemeClr val="bg1"/>
                </a:solidFill>
                <a:latin typeface="Calibri" panose="020F0502020204030204" pitchFamily="34" charset="0"/>
                <a:cs typeface="Calibri" panose="020F0502020204030204" pitchFamily="34" charset="0"/>
              </a:rPr>
            </a:br>
            <a:r>
              <a:rPr lang="fi-FI" sz="800" b="1" dirty="0">
                <a:solidFill>
                  <a:schemeClr val="bg1"/>
                </a:solidFill>
                <a:latin typeface="Calibri" panose="020F0502020204030204" pitchFamily="34" charset="0"/>
                <a:cs typeface="Calibri" panose="020F0502020204030204" pitchFamily="34" charset="0"/>
              </a:rPr>
              <a:t/>
            </a:r>
            <a:br>
              <a:rPr lang="fi-FI" sz="800" b="1" dirty="0">
                <a:solidFill>
                  <a:schemeClr val="bg1"/>
                </a:solidFill>
                <a:latin typeface="Calibri" panose="020F0502020204030204" pitchFamily="34" charset="0"/>
                <a:cs typeface="Calibri" panose="020F0502020204030204" pitchFamily="34" charset="0"/>
              </a:rPr>
            </a:br>
            <a:r>
              <a:rPr lang="fi-FI" sz="800" b="1" dirty="0">
                <a:solidFill>
                  <a:schemeClr val="bg1"/>
                </a:solidFill>
                <a:latin typeface="Calibri" panose="020F0502020204030204" pitchFamily="34" charset="0"/>
                <a:cs typeface="Calibri" panose="020F0502020204030204" pitchFamily="34" charset="0"/>
              </a:rPr>
              <a:t/>
            </a:r>
            <a:br>
              <a:rPr lang="fi-FI" sz="800" b="1" dirty="0">
                <a:solidFill>
                  <a:schemeClr val="bg1"/>
                </a:solidFill>
                <a:latin typeface="Calibri" panose="020F0502020204030204" pitchFamily="34" charset="0"/>
                <a:cs typeface="Calibri" panose="020F0502020204030204" pitchFamily="34" charset="0"/>
              </a:rPr>
            </a:br>
            <a:r>
              <a:rPr lang="fi-FI" sz="800" b="1" dirty="0">
                <a:solidFill>
                  <a:schemeClr val="bg1"/>
                </a:solidFill>
                <a:latin typeface="Calibri" panose="020F0502020204030204" pitchFamily="34" charset="0"/>
                <a:cs typeface="Calibri" panose="020F0502020204030204" pitchFamily="34" charset="0"/>
              </a:rPr>
              <a:t/>
            </a:r>
            <a:br>
              <a:rPr lang="fi-FI" sz="800" b="1" dirty="0">
                <a:solidFill>
                  <a:schemeClr val="bg1"/>
                </a:solidFill>
                <a:latin typeface="Calibri" panose="020F0502020204030204" pitchFamily="34" charset="0"/>
                <a:cs typeface="Calibri" panose="020F0502020204030204" pitchFamily="34" charset="0"/>
              </a:rPr>
            </a:br>
            <a:r>
              <a:rPr dirty="0" err="1"/>
              <a:t>Hur</a:t>
            </a:r>
            <a:r>
              <a:rPr dirty="0"/>
              <a:t> </a:t>
            </a:r>
            <a:r>
              <a:rPr lang="sv-FI" dirty="0"/>
              <a:t>gagnar</a:t>
            </a:r>
            <a:r>
              <a:rPr dirty="0"/>
              <a:t> </a:t>
            </a:r>
            <a:r>
              <a:rPr dirty="0" err="1"/>
              <a:t>digitaliseringen</a:t>
            </a:r>
            <a:r>
              <a:rPr lang="fi-FI" b="1" dirty="0">
                <a:solidFill>
                  <a:schemeClr val="bg1"/>
                </a:solidFill>
                <a:latin typeface="Calibri" panose="020F0502020204030204" pitchFamily="34" charset="0"/>
                <a:cs typeface="Calibri" panose="020F0502020204030204" pitchFamily="34" charset="0"/>
              </a:rPr>
              <a:t/>
            </a:r>
            <a:br>
              <a:rPr lang="fi-FI" b="1" dirty="0">
                <a:solidFill>
                  <a:schemeClr val="bg1"/>
                </a:solidFill>
                <a:latin typeface="Calibri" panose="020F0502020204030204" pitchFamily="34" charset="0"/>
                <a:cs typeface="Calibri" panose="020F0502020204030204" pitchFamily="34" charset="0"/>
              </a:rPr>
            </a:br>
            <a:r>
              <a:rPr dirty="0"/>
              <a:t> just </a:t>
            </a:r>
            <a:r>
              <a:rPr dirty="0" err="1"/>
              <a:t>vår</a:t>
            </a:r>
            <a:r>
              <a:rPr dirty="0"/>
              <a:t> </a:t>
            </a:r>
            <a:r>
              <a:rPr dirty="0" err="1"/>
              <a:t>organisation</a:t>
            </a:r>
            <a:r>
              <a:rPr sz="2400" dirty="0"/>
              <a:t>?</a:t>
            </a:r>
            <a:endParaRPr lang="fi-FI" sz="24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601"/>
              </a:spcAft>
              <a:buNone/>
              <a:defRPr sz="2200" b="1">
                <a:solidFill>
                  <a:schemeClr val="bg1"/>
                </a:solidFill>
                <a:latin typeface="Calibri" panose="020F0502020204030204" pitchFamily="34" charset="0"/>
                <a:cs typeface="Calibri" panose="020F0502020204030204" pitchFamily="34" charset="0"/>
              </a:defRPr>
            </a:pPr>
            <a:r>
              <a:rPr dirty="0" err="1"/>
              <a:t>Vad</a:t>
            </a:r>
            <a:r>
              <a:rPr dirty="0"/>
              <a:t> </a:t>
            </a:r>
            <a:r>
              <a:rPr dirty="0" err="1"/>
              <a:t>kan</a:t>
            </a:r>
            <a:r>
              <a:rPr dirty="0"/>
              <a:t> vi </a:t>
            </a:r>
            <a:r>
              <a:rPr dirty="0" err="1"/>
              <a:t>göra</a:t>
            </a:r>
            <a:r>
              <a:rPr dirty="0"/>
              <a:t> </a:t>
            </a:r>
            <a:r>
              <a:rPr dirty="0" err="1"/>
              <a:t>på</a:t>
            </a:r>
            <a:r>
              <a:rPr dirty="0"/>
              <a:t> </a:t>
            </a:r>
            <a:r>
              <a:rPr dirty="0" err="1"/>
              <a:t>ett</a:t>
            </a:r>
            <a:r>
              <a:rPr dirty="0"/>
              <a:t> </a:t>
            </a:r>
            <a:r>
              <a:rPr dirty="0" err="1"/>
              <a:t>nytt</a:t>
            </a:r>
            <a:r>
              <a:rPr dirty="0"/>
              <a:t> </a:t>
            </a:r>
            <a:r>
              <a:rPr dirty="0" err="1"/>
              <a:t>sätt</a:t>
            </a:r>
            <a:r>
              <a:rPr dirty="0"/>
              <a:t>?</a:t>
            </a:r>
            <a:r>
              <a:rPr lang="fi-FI" sz="2200" b="1" dirty="0">
                <a:solidFill>
                  <a:schemeClr val="bg1"/>
                </a:solidFill>
                <a:latin typeface="Calibri" panose="020F0502020204030204" pitchFamily="34" charset="0"/>
                <a:cs typeface="Calibri" panose="020F0502020204030204" pitchFamily="34" charset="0"/>
              </a:rPr>
              <a:t/>
            </a:r>
            <a:br>
              <a:rPr lang="fi-FI" sz="2200" b="1" dirty="0">
                <a:solidFill>
                  <a:schemeClr val="bg1"/>
                </a:solidFill>
                <a:latin typeface="Calibri" panose="020F0502020204030204" pitchFamily="34" charset="0"/>
                <a:cs typeface="Calibri" panose="020F0502020204030204" pitchFamily="34" charset="0"/>
              </a:rPr>
            </a:br>
            <a:r>
              <a:rPr dirty="0"/>
              <a:t> </a:t>
            </a:r>
            <a:r>
              <a:rPr dirty="0" err="1"/>
              <a:t>Hur</a:t>
            </a:r>
            <a:r>
              <a:rPr dirty="0"/>
              <a:t> </a:t>
            </a:r>
            <a:r>
              <a:rPr dirty="0" err="1"/>
              <a:t>syns</a:t>
            </a:r>
            <a:r>
              <a:rPr dirty="0"/>
              <a:t> </a:t>
            </a:r>
            <a:r>
              <a:rPr dirty="0" err="1"/>
              <a:t>nyttan</a:t>
            </a:r>
            <a:r>
              <a:rPr dirty="0"/>
              <a:t> </a:t>
            </a:r>
            <a:r>
              <a:rPr dirty="0" err="1"/>
              <a:t>redan</a:t>
            </a:r>
            <a:r>
              <a:rPr dirty="0"/>
              <a:t> nu? </a:t>
            </a:r>
            <a:r>
              <a:rPr sz="2200" b="1" dirty="0">
                <a:solidFill>
                  <a:schemeClr val="bg1"/>
                </a:solidFill>
                <a:latin typeface="Calibri" panose="020F0502020204030204" pitchFamily="34" charset="0"/>
                <a:cs typeface="Calibri" panose="020F0502020204030204" pitchFamily="34" charset="0"/>
              </a:rPr>
              <a:t>Finns det </a:t>
            </a:r>
            <a:r>
              <a:rPr lang="sv-FI" sz="2200" b="1" dirty="0">
                <a:solidFill>
                  <a:schemeClr val="bg1"/>
                </a:solidFill>
                <a:latin typeface="Calibri" panose="020F0502020204030204" pitchFamily="34" charset="0"/>
                <a:cs typeface="Calibri" panose="020F0502020204030204" pitchFamily="34" charset="0"/>
              </a:rPr>
              <a:t>nackdelar</a:t>
            </a:r>
            <a:r>
              <a:rPr sz="2200" b="1" dirty="0">
                <a:solidFill>
                  <a:schemeClr val="bg1"/>
                </a:solidFill>
                <a:latin typeface="Calibri" panose="020F0502020204030204" pitchFamily="34" charset="0"/>
                <a:cs typeface="Calibri" panose="020F0502020204030204" pitchFamily="34" charset="0"/>
              </a:rPr>
              <a:t>?</a:t>
            </a:r>
            <a:r>
              <a:rPr lang="fi-FI" sz="2200" b="1" dirty="0">
                <a:solidFill>
                  <a:schemeClr val="bg1"/>
                </a:solidFill>
                <a:latin typeface="Calibri" panose="020F0502020204030204" pitchFamily="34" charset="0"/>
                <a:cs typeface="Calibri" panose="020F0502020204030204" pitchFamily="34" charset="0"/>
              </a:rPr>
              <a:t/>
            </a:r>
            <a:br>
              <a:rPr lang="fi-FI" sz="2200" b="1" dirty="0">
                <a:solidFill>
                  <a:schemeClr val="bg1"/>
                </a:solidFill>
                <a:latin typeface="Calibri" panose="020F0502020204030204" pitchFamily="34" charset="0"/>
                <a:cs typeface="Calibri" panose="020F0502020204030204" pitchFamily="34" charset="0"/>
              </a:rPr>
            </a:br>
            <a:r>
              <a:rPr sz="2200" b="1" dirty="0">
                <a:solidFill>
                  <a:schemeClr val="bg1"/>
                </a:solidFill>
                <a:latin typeface="Calibri" panose="020F0502020204030204" pitchFamily="34" charset="0"/>
                <a:cs typeface="Calibri" panose="020F0502020204030204" pitchFamily="34" charset="0"/>
              </a:rPr>
              <a:t> </a:t>
            </a:r>
            <a:r>
              <a:rPr sz="2200" b="1" dirty="0" err="1">
                <a:solidFill>
                  <a:schemeClr val="bg1"/>
                </a:solidFill>
                <a:latin typeface="Calibri" panose="020F0502020204030204" pitchFamily="34" charset="0"/>
                <a:cs typeface="Calibri" panose="020F0502020204030204" pitchFamily="34" charset="0"/>
              </a:rPr>
              <a:t>Va</a:t>
            </a:r>
            <a:r>
              <a:rPr lang="fi-FI" sz="2200" b="1" dirty="0">
                <a:solidFill>
                  <a:schemeClr val="bg1"/>
                </a:solidFill>
                <a:latin typeface="Calibri" panose="020F0502020204030204" pitchFamily="34" charset="0"/>
                <a:cs typeface="Calibri" panose="020F0502020204030204" pitchFamily="34" charset="0"/>
              </a:rPr>
              <a:t>d</a:t>
            </a:r>
            <a:r>
              <a:rPr sz="2200" b="1" dirty="0">
                <a:solidFill>
                  <a:schemeClr val="bg1"/>
                </a:solidFill>
                <a:latin typeface="Calibri" panose="020F0502020204030204" pitchFamily="34" charset="0"/>
                <a:cs typeface="Calibri" panose="020F0502020204030204" pitchFamily="34" charset="0"/>
              </a:rPr>
              <a:t> </a:t>
            </a:r>
            <a:r>
              <a:rPr sz="2200" b="1" dirty="0" err="1">
                <a:solidFill>
                  <a:schemeClr val="bg1"/>
                </a:solidFill>
                <a:latin typeface="Calibri" panose="020F0502020204030204" pitchFamily="34" charset="0"/>
                <a:cs typeface="Calibri" panose="020F0502020204030204" pitchFamily="34" charset="0"/>
              </a:rPr>
              <a:t>kan</a:t>
            </a:r>
            <a:r>
              <a:rPr sz="2200" b="1" dirty="0">
                <a:solidFill>
                  <a:schemeClr val="bg1"/>
                </a:solidFill>
                <a:latin typeface="Calibri" panose="020F0502020204030204" pitchFamily="34" charset="0"/>
                <a:cs typeface="Calibri" panose="020F0502020204030204" pitchFamily="34" charset="0"/>
              </a:rPr>
              <a:t> vi </a:t>
            </a:r>
            <a:r>
              <a:rPr lang="fi-FI" sz="2200" b="1" dirty="0" err="1">
                <a:solidFill>
                  <a:schemeClr val="bg1"/>
                </a:solidFill>
                <a:latin typeface="Calibri" panose="020F0502020204030204" pitchFamily="34" charset="0"/>
                <a:cs typeface="Calibri" panose="020F0502020204030204" pitchFamily="34" charset="0"/>
              </a:rPr>
              <a:t>slopa</a:t>
            </a:r>
            <a:r>
              <a:rPr sz="2200" b="1" dirty="0">
                <a:solidFill>
                  <a:schemeClr val="bg1"/>
                </a:solidFill>
                <a:latin typeface="Calibri" panose="020F0502020204030204" pitchFamily="34" charset="0"/>
                <a:cs typeface="Calibri" panose="020F0502020204030204" pitchFamily="34" charset="0"/>
              </a:rPr>
              <a:t>?</a:t>
            </a:r>
          </a:p>
        </p:txBody>
      </p:sp>
      <p:sp>
        <p:nvSpPr>
          <p:cNvPr id="12" name="Otsikko 1"/>
          <p:cNvSpPr txBox="1">
            <a:spLocks/>
          </p:cNvSpPr>
          <p:nvPr/>
        </p:nvSpPr>
        <p:spPr>
          <a:xfrm>
            <a:off x="105936" y="75800"/>
            <a:ext cx="3431424" cy="284290"/>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8BE7F3"/>
                </a:solidFill>
              </a:defRPr>
            </a:pPr>
            <a:r>
              <a:t>STRATEGI OCH VERKSAMHETSPLANERING (1)</a:t>
            </a:r>
          </a:p>
        </p:txBody>
      </p:sp>
      <p:sp>
        <p:nvSpPr>
          <p:cNvPr id="14" name="Otsikko 1"/>
          <p:cNvSpPr txBox="1">
            <a:spLocks/>
          </p:cNvSpPr>
          <p:nvPr/>
        </p:nvSpPr>
        <p:spPr>
          <a:xfrm>
            <a:off x="5108090" y="8920823"/>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5AEFFA"/>
                </a:solidFill>
              </a:defRPr>
            </a:pPr>
            <a:r>
              <a:t>#digiträningskort, FM, 2021</a:t>
            </a:r>
          </a:p>
        </p:txBody>
      </p:sp>
    </p:spTree>
    <p:extLst>
      <p:ext uri="{BB962C8B-B14F-4D97-AF65-F5344CB8AC3E}">
        <p14:creationId xmlns:p14="http://schemas.microsoft.com/office/powerpoint/2010/main" val="2160384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0"/>
            <a:ext cx="6858000" cy="9144000"/>
            <a:chOff x="1" y="0"/>
            <a:chExt cx="6858000" cy="9144000"/>
          </a:xfrm>
        </p:grpSpPr>
        <p:pic>
          <p:nvPicPr>
            <p:cNvPr id="8" name="Google Shape;80;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 y="0"/>
              <a:ext cx="6858000" cy="9144000"/>
            </a:xfrm>
            <a:prstGeom prst="rect">
              <a:avLst/>
            </a:prstGeom>
            <a:noFill/>
            <a:ln>
              <a:noFill/>
            </a:ln>
          </p:spPr>
        </p:pic>
        <p:sp>
          <p:nvSpPr>
            <p:cNvPr id="23" name="Otsikko 1"/>
            <p:cNvSpPr txBox="1">
              <a:spLocks/>
            </p:cNvSpPr>
            <p:nvPr/>
          </p:nvSpPr>
          <p:spPr>
            <a:xfrm>
              <a:off x="22955" y="6716224"/>
              <a:ext cx="3389322" cy="454010"/>
            </a:xfrm>
            <a:prstGeom prst="rect">
              <a:avLst/>
            </a:prstGeom>
            <a:solidFill>
              <a:srgbClr val="214A60">
                <a:alpha val="58824"/>
              </a:srgbClr>
            </a:solidFill>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4DCBE2"/>
                  </a:solidFill>
                </a:defRPr>
              </a:pPr>
              <a:r>
                <a:t>STRATEGI OCH VERKSAMHETSPLANERING (2)</a:t>
              </a:r>
            </a:p>
          </p:txBody>
        </p:sp>
        <p:sp>
          <p:nvSpPr>
            <p:cNvPr id="25" name="Otsikko 1"/>
            <p:cNvSpPr txBox="1">
              <a:spLocks/>
            </p:cNvSpPr>
            <p:nvPr/>
          </p:nvSpPr>
          <p:spPr>
            <a:xfrm>
              <a:off x="1246520" y="88148"/>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9597A3"/>
                  </a:solidFill>
                </a:defRPr>
              </a:pPr>
              <a:r>
                <a:t>#digiträningskort, FM, 2021</a:t>
              </a:r>
            </a:p>
          </p:txBody>
        </p:sp>
      </p:grpSp>
      <p:sp>
        <p:nvSpPr>
          <p:cNvPr id="9" name="Google Shape;81;p17"/>
          <p:cNvSpPr txBox="1">
            <a:spLocks noGrp="1"/>
          </p:cNvSpPr>
          <p:nvPr>
            <p:ph type="body" idx="1"/>
          </p:nvPr>
        </p:nvSpPr>
        <p:spPr>
          <a:xfrm>
            <a:off x="1" y="7028452"/>
            <a:ext cx="6857999" cy="2092850"/>
          </a:xfrm>
          <a:prstGeom prst="rect">
            <a:avLst/>
          </a:prstGeom>
          <a:solidFill>
            <a:srgbClr val="076EA1">
              <a:alpha val="50000"/>
            </a:srgbClr>
          </a:solidFill>
          <a:effectLst>
            <a:outerShdw blurRad="50800" dist="50800" dir="5400000" algn="ctr" rotWithShape="0">
              <a:srgbClr val="000000">
                <a:alpha val="60000"/>
              </a:srgbClr>
            </a:outerShdw>
          </a:effectLst>
        </p:spPr>
        <p:txBody>
          <a:bodyPr wrap="square">
            <a:spAutoFit/>
          </a:bodyPr>
          <a:lstStyle/>
          <a:p>
            <a:pPr marL="0" indent="0" algn="ctr" defTabSz="609519">
              <a:lnSpc>
                <a:spcPct val="100000"/>
              </a:lnSpc>
              <a:spcBef>
                <a:spcPts val="1200"/>
              </a:spcBef>
              <a:buClr>
                <a:srgbClr val="000000"/>
              </a:buClr>
              <a:buNone/>
              <a:defRPr b="1">
                <a:solidFill>
                  <a:schemeClr val="bg1"/>
                </a:solidFill>
              </a:defRPr>
            </a:pPr>
            <a:r>
              <a:rPr sz="2600"/>
              <a:t>Hur syns digitaliseringen i vår verksamhetsstrategi?</a:t>
            </a:r>
            <a:r>
              <a:rPr lang="fi-FI" sz="2800" b="1" dirty="0">
                <a:solidFill>
                  <a:schemeClr val="bg1"/>
                </a:solidFill>
              </a:rPr>
              <a:t/>
            </a:r>
            <a:br>
              <a:rPr lang="fi-FI" sz="2800" b="1" dirty="0">
                <a:solidFill>
                  <a:schemeClr val="bg1"/>
                </a:solidFill>
              </a:rPr>
            </a:br>
            <a:r>
              <a:rPr lang="fi-FI" sz="1100" b="1" dirty="0">
                <a:solidFill>
                  <a:schemeClr val="bg1"/>
                </a:solidFill>
              </a:rPr>
              <a:t/>
            </a:r>
            <a:br>
              <a:rPr lang="fi-FI" sz="1100" b="1" dirty="0">
                <a:solidFill>
                  <a:schemeClr val="bg1"/>
                </a:solidFill>
              </a:rPr>
            </a:br>
            <a:r>
              <a:t> </a:t>
            </a:r>
            <a:r>
              <a:rPr sz="2200"/>
              <a:t>Vilka andra planer har vi på</a:t>
            </a:r>
            <a:r>
              <a:rPr lang="fi-FI" sz="2200" b="1" dirty="0">
                <a:solidFill>
                  <a:schemeClr val="bg1"/>
                </a:solidFill>
              </a:rPr>
              <a:t/>
            </a:r>
            <a:br>
              <a:rPr lang="fi-FI" sz="2200" b="1" dirty="0">
                <a:solidFill>
                  <a:schemeClr val="bg1"/>
                </a:solidFill>
              </a:rPr>
            </a:br>
            <a:r>
              <a:rPr sz="2200"/>
              <a:t> att utnyttja digitaliseringen?</a:t>
            </a:r>
            <a:r>
              <a:rPr lang="fi-FI" sz="2000" b="1" dirty="0">
                <a:solidFill>
                  <a:schemeClr val="bg1"/>
                </a:solidFill>
              </a:rPr>
              <a:t/>
            </a:r>
            <a:br>
              <a:rPr lang="fi-FI" sz="2000" b="1" dirty="0">
                <a:solidFill>
                  <a:schemeClr val="bg1"/>
                </a:solidFill>
              </a:rPr>
            </a:br>
            <a:endParaRPr lang="fi-FI" sz="700" b="1" dirty="0">
              <a:solidFill>
                <a:schemeClr val="bg1"/>
              </a:solidFill>
            </a:endParaRPr>
          </a:p>
        </p:txBody>
      </p:sp>
    </p:spTree>
    <p:extLst>
      <p:ext uri="{BB962C8B-B14F-4D97-AF65-F5344CB8AC3E}">
        <p14:creationId xmlns:p14="http://schemas.microsoft.com/office/powerpoint/2010/main" val="519145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0"/>
            <a:ext cx="6858000" cy="9144000"/>
            <a:chOff x="1" y="0"/>
            <a:chExt cx="6858000" cy="9144000"/>
          </a:xfrm>
        </p:grpSpPr>
        <p:pic>
          <p:nvPicPr>
            <p:cNvPr id="15" name="Google Shape;133;p24"/>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1" y="0"/>
              <a:ext cx="6858000" cy="9144000"/>
            </a:xfrm>
            <a:prstGeom prst="rect">
              <a:avLst/>
            </a:prstGeom>
            <a:noFill/>
            <a:ln>
              <a:noFill/>
            </a:ln>
          </p:spPr>
        </p:pic>
        <p:sp>
          <p:nvSpPr>
            <p:cNvPr id="26" name="Otsikko 1"/>
            <p:cNvSpPr txBox="1">
              <a:spLocks/>
            </p:cNvSpPr>
            <p:nvPr/>
          </p:nvSpPr>
          <p:spPr>
            <a:xfrm>
              <a:off x="100630" y="35224"/>
              <a:ext cx="3702889" cy="362538"/>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794C2B"/>
                  </a:solidFill>
                </a:defRPr>
              </a:pPr>
              <a:r>
                <a:t>STRATEGI OCH VERKSAMHETSPLANERING (3)</a:t>
              </a:r>
            </a:p>
          </p:txBody>
        </p:sp>
        <p:sp>
          <p:nvSpPr>
            <p:cNvPr id="28" name="Otsikko 1"/>
            <p:cNvSpPr txBox="1">
              <a:spLocks/>
            </p:cNvSpPr>
            <p:nvPr/>
          </p:nvSpPr>
          <p:spPr>
            <a:xfrm>
              <a:off x="100630" y="8905287"/>
              <a:ext cx="2674188" cy="238713"/>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67793"/>
                  </a:solidFill>
                </a:defRPr>
              </a:pPr>
              <a:r>
                <a:t>#digiträningskort, FM, 2021</a:t>
              </a:r>
            </a:p>
          </p:txBody>
        </p:sp>
      </p:grpSp>
      <p:sp>
        <p:nvSpPr>
          <p:cNvPr id="21" name="Google Shape;134;p24"/>
          <p:cNvSpPr txBox="1">
            <a:spLocks noGrp="1"/>
          </p:cNvSpPr>
          <p:nvPr>
            <p:ph type="body" idx="1"/>
          </p:nvPr>
        </p:nvSpPr>
        <p:spPr>
          <a:xfrm>
            <a:off x="32424" y="669073"/>
            <a:ext cx="6808359" cy="1751071"/>
          </a:xfrm>
          <a:prstGeom prst="rect">
            <a:avLst/>
          </a:prstGeom>
        </p:spPr>
        <p:txBody>
          <a:bodyPr spcFirstLastPara="1" vert="horz" wrap="square" lIns="91428" tIns="91428" rIns="91428" bIns="91428" anchor="ctr" anchorCtr="0">
            <a:normAutofit/>
          </a:bodyPr>
          <a:lstStyle/>
          <a:p>
            <a:pPr marL="0" indent="0" algn="ctr">
              <a:spcAft>
                <a:spcPts val="1200"/>
              </a:spcAft>
              <a:buNone/>
              <a:defRPr sz="2600" b="1">
                <a:solidFill>
                  <a:schemeClr val="dk1"/>
                </a:solidFill>
                <a:latin typeface="Calibri" panose="020F0502020204030204" pitchFamily="34" charset="0"/>
                <a:cs typeface="Calibri" panose="020F0502020204030204" pitchFamily="34" charset="0"/>
              </a:defRPr>
            </a:pPr>
            <a:r>
              <a:rPr dirty="0"/>
              <a:t>Har vi processer </a:t>
            </a:r>
            <a:r>
              <a:rPr dirty="0" err="1"/>
              <a:t>som</a:t>
            </a:r>
            <a:r>
              <a:rPr dirty="0"/>
              <a:t> </a:t>
            </a:r>
            <a:r>
              <a:rPr dirty="0" err="1"/>
              <a:t>ännu</a:t>
            </a:r>
            <a:r>
              <a:rPr dirty="0"/>
              <a:t> </a:t>
            </a:r>
            <a:r>
              <a:rPr dirty="0" err="1"/>
              <a:t>inte</a:t>
            </a:r>
            <a:r>
              <a:rPr dirty="0"/>
              <a:t> </a:t>
            </a:r>
            <a:r>
              <a:rPr dirty="0" err="1"/>
              <a:t>är</a:t>
            </a:r>
            <a:r>
              <a:rPr dirty="0"/>
              <a:t> </a:t>
            </a:r>
            <a:r>
              <a:rPr dirty="0" err="1"/>
              <a:t>digitala</a:t>
            </a:r>
            <a:r>
              <a:rPr dirty="0"/>
              <a:t>?</a:t>
            </a:r>
            <a:r>
              <a:rPr lang="fi-FI" sz="2600" b="1" dirty="0">
                <a:solidFill>
                  <a:schemeClr val="dk1"/>
                </a:solidFill>
                <a:latin typeface="Calibri" panose="020F0502020204030204" pitchFamily="34" charset="0"/>
                <a:cs typeface="Calibri" panose="020F0502020204030204" pitchFamily="34" charset="0"/>
              </a:rPr>
              <a:t/>
            </a:r>
            <a:br>
              <a:rPr lang="fi-FI" sz="2600" b="1" dirty="0">
                <a:solidFill>
                  <a:schemeClr val="dk1"/>
                </a:solidFill>
                <a:latin typeface="Calibri" panose="020F0502020204030204" pitchFamily="34" charset="0"/>
                <a:cs typeface="Calibri" panose="020F0502020204030204" pitchFamily="34" charset="0"/>
              </a:rPr>
            </a:br>
            <a:endParaRPr lang="fi-FI" sz="1600" b="1" dirty="0">
              <a:solidFill>
                <a:schemeClr val="dk1"/>
              </a:solidFill>
              <a:latin typeface="Calibri" panose="020F0502020204030204" pitchFamily="34" charset="0"/>
              <a:cs typeface="Calibri" panose="020F0502020204030204" pitchFamily="34" charset="0"/>
            </a:endParaRPr>
          </a:p>
          <a:p>
            <a:pPr marL="0" indent="0" algn="ctr">
              <a:spcAft>
                <a:spcPts val="1200"/>
              </a:spcAft>
              <a:buNone/>
              <a:defRPr sz="2200" b="1">
                <a:solidFill>
                  <a:schemeClr val="dk1"/>
                </a:solidFill>
                <a:latin typeface="Calibri" panose="020F0502020204030204" pitchFamily="34" charset="0"/>
                <a:cs typeface="Calibri" panose="020F0502020204030204" pitchFamily="34" charset="0"/>
              </a:defRPr>
            </a:pPr>
            <a:r>
              <a:rPr dirty="0" err="1"/>
              <a:t>Hur</a:t>
            </a:r>
            <a:r>
              <a:rPr dirty="0"/>
              <a:t> </a:t>
            </a:r>
            <a:r>
              <a:rPr dirty="0" err="1"/>
              <a:t>kan</a:t>
            </a:r>
            <a:r>
              <a:rPr dirty="0"/>
              <a:t> vi </a:t>
            </a:r>
            <a:r>
              <a:rPr sz="2200" b="1" dirty="0" err="1">
                <a:solidFill>
                  <a:schemeClr val="dk1"/>
                </a:solidFill>
                <a:latin typeface="Calibri" panose="020F0502020204030204" pitchFamily="34" charset="0"/>
                <a:cs typeface="Calibri" panose="020F0502020204030204" pitchFamily="34" charset="0"/>
              </a:rPr>
              <a:t>stärka</a:t>
            </a:r>
            <a:r>
              <a:rPr sz="2200" b="1" dirty="0">
                <a:solidFill>
                  <a:schemeClr val="dk1"/>
                </a:solidFill>
                <a:latin typeface="Calibri" panose="020F0502020204030204" pitchFamily="34" charset="0"/>
                <a:cs typeface="Calibri" panose="020F0502020204030204" pitchFamily="34" charset="0"/>
              </a:rPr>
              <a:t> </a:t>
            </a:r>
            <a:r>
              <a:rPr lang="sv-FI" sz="2200" b="1" dirty="0">
                <a:solidFill>
                  <a:schemeClr val="dk1"/>
                </a:solidFill>
                <a:latin typeface="Calibri" panose="020F0502020204030204" pitchFamily="34" charset="0"/>
                <a:cs typeface="Calibri" panose="020F0502020204030204" pitchFamily="34" charset="0"/>
              </a:rPr>
              <a:t>utförandet</a:t>
            </a:r>
            <a:r>
              <a:rPr sz="2200" b="1" dirty="0">
                <a:solidFill>
                  <a:schemeClr val="dk1"/>
                </a:solidFill>
                <a:latin typeface="Calibri" panose="020F0502020204030204" pitchFamily="34" charset="0"/>
                <a:cs typeface="Calibri" panose="020F0502020204030204" pitchFamily="34" charset="0"/>
              </a:rPr>
              <a:t> av </a:t>
            </a:r>
            <a:r>
              <a:rPr sz="2200" b="1" dirty="0" err="1">
                <a:solidFill>
                  <a:schemeClr val="dk1"/>
                </a:solidFill>
                <a:latin typeface="Calibri" panose="020F0502020204030204" pitchFamily="34" charset="0"/>
                <a:cs typeface="Calibri" panose="020F0502020204030204" pitchFamily="34" charset="0"/>
              </a:rPr>
              <a:t>våra</a:t>
            </a:r>
            <a:r>
              <a:rPr sz="2200" b="1" dirty="0">
                <a:solidFill>
                  <a:schemeClr val="dk1"/>
                </a:solidFill>
                <a:latin typeface="Calibri" panose="020F0502020204030204" pitchFamily="34" charset="0"/>
                <a:cs typeface="Calibri" panose="020F0502020204030204" pitchFamily="34" charset="0"/>
              </a:rPr>
              <a:t> </a:t>
            </a:r>
            <a:r>
              <a:rPr dirty="0" err="1"/>
              <a:t>kärnuppgifter</a:t>
            </a:r>
            <a:r>
              <a:rPr lang="fi" sz="2200" b="1" dirty="0">
                <a:solidFill>
                  <a:schemeClr val="dk1"/>
                </a:solidFill>
                <a:latin typeface="Calibri" panose="020F0502020204030204" pitchFamily="34" charset="0"/>
                <a:cs typeface="Calibri" panose="020F0502020204030204" pitchFamily="34" charset="0"/>
              </a:rPr>
              <a:t/>
            </a:r>
            <a:br>
              <a:rPr lang="fi" sz="2200" b="1" dirty="0">
                <a:solidFill>
                  <a:schemeClr val="dk1"/>
                </a:solidFill>
                <a:latin typeface="Calibri" panose="020F0502020204030204" pitchFamily="34" charset="0"/>
                <a:cs typeface="Calibri" panose="020F0502020204030204" pitchFamily="34" charset="0"/>
              </a:rPr>
            </a:br>
            <a:r>
              <a:rPr dirty="0"/>
              <a:t> med </a:t>
            </a:r>
            <a:r>
              <a:rPr dirty="0" err="1"/>
              <a:t>hjälp</a:t>
            </a:r>
            <a:r>
              <a:rPr dirty="0"/>
              <a:t> av </a:t>
            </a:r>
            <a:r>
              <a:rPr dirty="0" err="1"/>
              <a:t>digitala</a:t>
            </a:r>
            <a:r>
              <a:rPr dirty="0"/>
              <a:t> </a:t>
            </a:r>
            <a:r>
              <a:rPr dirty="0" err="1"/>
              <a:t>lösningar</a:t>
            </a:r>
            <a:r>
              <a:rPr dirty="0"/>
              <a:t>?</a:t>
            </a:r>
            <a:endParaRP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293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1"/>
            <a:ext cx="6858000" cy="9144000"/>
            <a:chOff x="1" y="1"/>
            <a:chExt cx="6858000" cy="9144000"/>
          </a:xfrm>
        </p:grpSpPr>
        <p:pic>
          <p:nvPicPr>
            <p:cNvPr id="21"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1" y="1"/>
              <a:ext cx="6858000" cy="9144000"/>
            </a:xfrm>
            <a:prstGeom prst="rect">
              <a:avLst/>
            </a:prstGeom>
            <a:noFill/>
            <a:ln>
              <a:noFill/>
            </a:ln>
          </p:spPr>
        </p:pic>
        <p:sp>
          <p:nvSpPr>
            <p:cNvPr id="26" name="Otsikko 1"/>
            <p:cNvSpPr txBox="1">
              <a:spLocks/>
            </p:cNvSpPr>
            <p:nvPr/>
          </p:nvSpPr>
          <p:spPr>
            <a:xfrm>
              <a:off x="100627" y="68972"/>
              <a:ext cx="3696006"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A4ADD4"/>
                  </a:solidFill>
                </a:defRPr>
              </a:pPr>
              <a:r>
                <a:t>STRATEGI OCH VERKSAMHETSPLANERING (4)</a:t>
              </a:r>
            </a:p>
          </p:txBody>
        </p:sp>
        <p:sp>
          <p:nvSpPr>
            <p:cNvPr id="29" name="Otsikko 1"/>
            <p:cNvSpPr txBox="1">
              <a:spLocks/>
            </p:cNvSpPr>
            <p:nvPr/>
          </p:nvSpPr>
          <p:spPr>
            <a:xfrm>
              <a:off x="100624" y="8921569"/>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E0BB88"/>
                  </a:solidFill>
                </a:defRPr>
              </a:pPr>
              <a:r>
                <a:t>#digiträningskort, FM, 2021</a:t>
              </a:r>
            </a:p>
          </p:txBody>
        </p:sp>
      </p:grpSp>
      <p:sp>
        <p:nvSpPr>
          <p:cNvPr id="22" name="Google Shape;88;p18"/>
          <p:cNvSpPr txBox="1">
            <a:spLocks noGrp="1"/>
          </p:cNvSpPr>
          <p:nvPr>
            <p:ph type="body" idx="1"/>
          </p:nvPr>
        </p:nvSpPr>
        <p:spPr>
          <a:xfrm>
            <a:off x="15608" y="400844"/>
            <a:ext cx="6842392" cy="1592719"/>
          </a:xfrm>
          <a:prstGeom prst="rect">
            <a:avLst/>
          </a:prstGeom>
          <a:noFill/>
          <a:ln>
            <a:noFill/>
          </a:ln>
        </p:spPr>
        <p:txBody>
          <a:bodyPr spcFirstLastPara="1" vert="horz" wrap="square" lIns="91428" tIns="91428" rIns="91428" bIns="91428" anchor="ctr" anchorCtr="0">
            <a:spAutoFit/>
          </a:bodyPr>
          <a:lstStyle/>
          <a:p>
            <a:pPr marL="0" indent="0" algn="ctr" defTabSz="457153">
              <a:lnSpc>
                <a:spcPct val="100000"/>
              </a:lnSpc>
              <a:spcBef>
                <a:spcPts val="601"/>
              </a:spcBef>
              <a:buClr>
                <a:srgbClr val="000000"/>
              </a:buClr>
              <a:buNone/>
              <a:defRPr b="1"/>
            </a:pPr>
            <a:r>
              <a:rPr lang="sv-FI" sz="2600" dirty="0"/>
              <a:t>Kan vi i</a:t>
            </a:r>
            <a:r>
              <a:rPr sz="2600" dirty="0" err="1"/>
              <a:t>dentifiera</a:t>
            </a:r>
            <a:r>
              <a:rPr sz="2600" dirty="0"/>
              <a:t> </a:t>
            </a:r>
            <a:r>
              <a:rPr sz="2600" dirty="0" err="1"/>
              <a:t>allvarliga</a:t>
            </a:r>
            <a:r>
              <a:rPr sz="2600" dirty="0"/>
              <a:t> hinder</a:t>
            </a:r>
            <a:r>
              <a:rPr lang="fi-FI" sz="2600" b="1" dirty="0"/>
              <a:t/>
            </a:r>
            <a:br>
              <a:rPr lang="fi-FI" sz="2600" b="1" dirty="0"/>
            </a:br>
            <a:r>
              <a:rPr sz="2600" dirty="0"/>
              <a:t> för </a:t>
            </a:r>
            <a:r>
              <a:rPr sz="2600" dirty="0" err="1"/>
              <a:t>att</a:t>
            </a:r>
            <a:r>
              <a:rPr sz="2600" dirty="0"/>
              <a:t> </a:t>
            </a:r>
            <a:r>
              <a:rPr sz="2600" dirty="0" err="1"/>
              <a:t>främja</a:t>
            </a:r>
            <a:r>
              <a:rPr sz="2600" dirty="0"/>
              <a:t> </a:t>
            </a:r>
            <a:r>
              <a:rPr sz="2600" dirty="0" err="1"/>
              <a:t>digitaliseringen</a:t>
            </a:r>
            <a:r>
              <a:rPr sz="2600" dirty="0"/>
              <a:t>?</a:t>
            </a:r>
            <a:r>
              <a:rPr lang="fi-FI" sz="2800" b="1" dirty="0"/>
              <a:t/>
            </a:r>
            <a:br>
              <a:rPr lang="fi-FI" sz="2800" b="1" dirty="0"/>
            </a:br>
            <a:r>
              <a:rPr lang="fi-FI" sz="1050" b="1" dirty="0"/>
              <a:t/>
            </a:r>
            <a:br>
              <a:rPr lang="fi-FI" sz="1050" b="1" dirty="0"/>
            </a:br>
            <a:r>
              <a:rPr dirty="0"/>
              <a:t> </a:t>
            </a:r>
            <a:r>
              <a:rPr sz="2200" dirty="0" err="1"/>
              <a:t>Vad</a:t>
            </a:r>
            <a:r>
              <a:rPr sz="2200" dirty="0"/>
              <a:t> </a:t>
            </a:r>
            <a:r>
              <a:rPr sz="2200" dirty="0" err="1"/>
              <a:t>kan</a:t>
            </a:r>
            <a:r>
              <a:rPr sz="2200" dirty="0"/>
              <a:t> vi </a:t>
            </a:r>
            <a:r>
              <a:rPr sz="2200" dirty="0" err="1"/>
              <a:t>göra</a:t>
            </a:r>
            <a:r>
              <a:rPr sz="2200" dirty="0"/>
              <a:t> för </a:t>
            </a:r>
            <a:r>
              <a:rPr sz="2200" dirty="0" err="1"/>
              <a:t>att</a:t>
            </a:r>
            <a:r>
              <a:rPr sz="2200" dirty="0"/>
              <a:t> </a:t>
            </a:r>
            <a:r>
              <a:rPr sz="2200" dirty="0" err="1"/>
              <a:t>undanröja</a:t>
            </a:r>
            <a:r>
              <a:rPr sz="2200" dirty="0"/>
              <a:t> dessa (max</a:t>
            </a:r>
            <a:r>
              <a:rPr lang="sv-FI" sz="2200" dirty="0"/>
              <a:t>.</a:t>
            </a:r>
            <a:r>
              <a:rPr sz="2200" dirty="0"/>
              <a:t> 3)?</a:t>
            </a:r>
          </a:p>
        </p:txBody>
      </p:sp>
    </p:spTree>
    <p:extLst>
      <p:ext uri="{BB962C8B-B14F-4D97-AF65-F5344CB8AC3E}">
        <p14:creationId xmlns:p14="http://schemas.microsoft.com/office/powerpoint/2010/main" val="3912316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26" name="Otsikko 1"/>
            <p:cNvSpPr txBox="1">
              <a:spLocks/>
            </p:cNvSpPr>
            <p:nvPr/>
          </p:nvSpPr>
          <p:spPr>
            <a:xfrm>
              <a:off x="96170" y="80624"/>
              <a:ext cx="3704437"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908882"/>
                  </a:solidFill>
                </a:defRPr>
              </a:pPr>
              <a:r>
                <a:t>STRATEGI OCH VERKSAMHETSPLANERING (5)</a:t>
              </a:r>
            </a:p>
          </p:txBody>
        </p:sp>
        <p:sp>
          <p:nvSpPr>
            <p:cNvPr id="29" name="Otsikko 1"/>
            <p:cNvSpPr txBox="1">
              <a:spLocks/>
            </p:cNvSpPr>
            <p:nvPr/>
          </p:nvSpPr>
          <p:spPr>
            <a:xfrm>
              <a:off x="4962737" y="8964965"/>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5CBFCE"/>
                  </a:solidFill>
                </a:defRPr>
              </a:pPr>
              <a:r>
                <a:t>#digiträningskort, FM, 2021</a:t>
              </a:r>
            </a:p>
          </p:txBody>
        </p:sp>
      </p:grpSp>
      <p:sp>
        <p:nvSpPr>
          <p:cNvPr id="22" name="Google Shape;88;p18"/>
          <p:cNvSpPr txBox="1">
            <a:spLocks noGrp="1"/>
          </p:cNvSpPr>
          <p:nvPr>
            <p:ph type="body" idx="1"/>
          </p:nvPr>
        </p:nvSpPr>
        <p:spPr>
          <a:xfrm>
            <a:off x="0" y="-13069"/>
            <a:ext cx="6858000" cy="1846635"/>
          </a:xfrm>
          <a:prstGeom prst="rect">
            <a:avLst/>
          </a:prstGeom>
          <a:solidFill>
            <a:srgbClr val="207297">
              <a:alpha val="30196"/>
            </a:srgbClr>
          </a:solidFill>
          <a:ln>
            <a:noFill/>
          </a:ln>
        </p:spPr>
        <p:txBody>
          <a:bodyPr spcFirstLastPara="1" vert="horz" wrap="square" lIns="91428" tIns="91428" rIns="91428" bIns="91428" anchor="ctr" anchorCtr="0">
            <a:spAutoFit/>
          </a:bodyPr>
          <a:lstStyle/>
          <a:p>
            <a:pPr marL="0" indent="0" algn="ctr" defTabSz="457153">
              <a:lnSpc>
                <a:spcPct val="100000"/>
              </a:lnSpc>
              <a:spcBef>
                <a:spcPts val="601"/>
              </a:spcBef>
              <a:buClr>
                <a:srgbClr val="000000"/>
              </a:buClr>
              <a:buNone/>
              <a:defRPr sz="2600" b="1">
                <a:solidFill>
                  <a:schemeClr val="bg1"/>
                </a:solidFill>
              </a:defRPr>
            </a:pPr>
            <a:r>
              <a:rPr lang="fi-FI" sz="500" b="1" dirty="0">
                <a:solidFill>
                  <a:schemeClr val="bg1"/>
                </a:solidFill>
              </a:rPr>
              <a:t/>
            </a:r>
            <a:br>
              <a:rPr lang="fi-FI" sz="500" b="1" dirty="0">
                <a:solidFill>
                  <a:schemeClr val="bg1"/>
                </a:solidFill>
              </a:rPr>
            </a:br>
            <a:r>
              <a:rPr lang="fi-FI" sz="500" b="1" dirty="0">
                <a:solidFill>
                  <a:schemeClr val="bg1"/>
                </a:solidFill>
              </a:rPr>
              <a:t/>
            </a:r>
            <a:br>
              <a:rPr lang="fi-FI" sz="500" b="1" dirty="0">
                <a:solidFill>
                  <a:schemeClr val="bg1"/>
                </a:solidFill>
              </a:rPr>
            </a:br>
            <a:r>
              <a:rPr lang="fi-FI" sz="500" b="1" dirty="0">
                <a:solidFill>
                  <a:schemeClr val="bg1"/>
                </a:solidFill>
              </a:rPr>
              <a:t/>
            </a:r>
            <a:br>
              <a:rPr lang="fi-FI" sz="500" b="1" dirty="0">
                <a:solidFill>
                  <a:schemeClr val="bg1"/>
                </a:solidFill>
              </a:rPr>
            </a:br>
            <a:r>
              <a:rPr lang="fi-FI" sz="500" b="1" dirty="0">
                <a:solidFill>
                  <a:schemeClr val="bg1"/>
                </a:solidFill>
              </a:rPr>
              <a:t/>
            </a:r>
            <a:br>
              <a:rPr lang="fi-FI" sz="500" b="1" dirty="0">
                <a:solidFill>
                  <a:schemeClr val="bg1"/>
                </a:solidFill>
              </a:rPr>
            </a:br>
            <a:r>
              <a:rPr lang="fi-FI" sz="500" b="1" dirty="0">
                <a:solidFill>
                  <a:schemeClr val="bg1"/>
                </a:solidFill>
              </a:rPr>
              <a:t/>
            </a:r>
            <a:br>
              <a:rPr lang="fi-FI" sz="500" b="1" dirty="0">
                <a:solidFill>
                  <a:schemeClr val="bg1"/>
                </a:solidFill>
              </a:rPr>
            </a:br>
            <a:r>
              <a:t>Hur kommer den tekniska utvecklingen</a:t>
            </a:r>
            <a:r>
              <a:rPr lang="fi-FI" sz="2600" b="1" dirty="0">
                <a:solidFill>
                  <a:schemeClr val="bg1"/>
                </a:solidFill>
              </a:rPr>
              <a:t/>
            </a:r>
            <a:br>
              <a:rPr lang="fi-FI" sz="2600" b="1" dirty="0">
                <a:solidFill>
                  <a:schemeClr val="bg1"/>
                </a:solidFill>
              </a:rPr>
            </a:br>
            <a:r>
              <a:t> att förändra vår verksamhet</a:t>
            </a:r>
            <a:r>
              <a:rPr lang="fi-FI" sz="2600" b="1" dirty="0">
                <a:solidFill>
                  <a:schemeClr val="bg1"/>
                </a:solidFill>
              </a:rPr>
              <a:t/>
            </a:r>
            <a:br>
              <a:rPr lang="fi-FI" sz="2600" b="1" dirty="0">
                <a:solidFill>
                  <a:schemeClr val="bg1"/>
                </a:solidFill>
              </a:rPr>
            </a:br>
            <a:r>
              <a:t> under de närmaste åren?</a:t>
            </a:r>
          </a:p>
        </p:txBody>
      </p:sp>
    </p:spTree>
    <p:extLst>
      <p:ext uri="{BB962C8B-B14F-4D97-AF65-F5344CB8AC3E}">
        <p14:creationId xmlns:p14="http://schemas.microsoft.com/office/powerpoint/2010/main" val="4072121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Google Shape;266;p42"/>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26" name="Otsikko 1"/>
            <p:cNvSpPr txBox="1">
              <a:spLocks/>
            </p:cNvSpPr>
            <p:nvPr/>
          </p:nvSpPr>
          <p:spPr>
            <a:xfrm>
              <a:off x="95542" y="81895"/>
              <a:ext cx="3700462"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908882"/>
                  </a:solidFill>
                </a:defRPr>
              </a:pPr>
              <a:r>
                <a:t>STRATEGI OCH VERKSAMHETSPLANERING (6)</a:t>
              </a:r>
            </a:p>
          </p:txBody>
        </p:sp>
        <p:sp>
          <p:nvSpPr>
            <p:cNvPr id="28" name="Otsikko 1"/>
            <p:cNvSpPr txBox="1">
              <a:spLocks/>
            </p:cNvSpPr>
            <p:nvPr/>
          </p:nvSpPr>
          <p:spPr>
            <a:xfrm>
              <a:off x="84388" y="8926778"/>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988B7D"/>
                  </a:solidFill>
                </a:defRPr>
              </a:pPr>
              <a:r>
                <a:t>#digiträningskort, FM, 2021</a:t>
              </a:r>
            </a:p>
          </p:txBody>
        </p:sp>
      </p:grpSp>
      <p:sp>
        <p:nvSpPr>
          <p:cNvPr id="24" name="Google Shape;267;p42"/>
          <p:cNvSpPr txBox="1">
            <a:spLocks noGrp="1"/>
          </p:cNvSpPr>
          <p:nvPr>
            <p:ph type="body" idx="1"/>
          </p:nvPr>
        </p:nvSpPr>
        <p:spPr>
          <a:xfrm>
            <a:off x="13509" y="627314"/>
            <a:ext cx="6844491" cy="1062268"/>
          </a:xfrm>
          <a:prstGeom prst="rect">
            <a:avLst/>
          </a:prstGeom>
        </p:spPr>
        <p:txBody>
          <a:bodyPr spcFirstLastPara="1" vert="horz" wrap="square" lIns="91428" tIns="91428" rIns="91428" bIns="91428" anchor="ctr" anchorCtr="0">
            <a:normAutofit fontScale="25000" lnSpcReduction="20000"/>
          </a:bodyPr>
          <a:lstStyle/>
          <a:p>
            <a:pPr marL="0" indent="0" algn="ctr">
              <a:lnSpc>
                <a:spcPts val="3200"/>
              </a:lnSpc>
              <a:spcAft>
                <a:spcPts val="1200"/>
              </a:spcAft>
              <a:buNone/>
              <a:defRPr sz="10400" b="1">
                <a:solidFill>
                  <a:schemeClr val="bg1"/>
                </a:solidFill>
                <a:latin typeface="Calibri" panose="020F0502020204030204" pitchFamily="34" charset="0"/>
                <a:cs typeface="Calibri" panose="020F0502020204030204" pitchFamily="34" charset="0"/>
              </a:defRPr>
            </a:pPr>
            <a:r>
              <a:t>Följer vi aktivt</a:t>
            </a:r>
            <a:r>
              <a:rPr lang="fi-FI" sz="10400" b="1" dirty="0">
                <a:solidFill>
                  <a:schemeClr val="bg1"/>
                </a:solidFill>
                <a:latin typeface="Calibri" panose="020F0502020204030204" pitchFamily="34" charset="0"/>
                <a:cs typeface="Calibri" panose="020F0502020204030204" pitchFamily="34" charset="0"/>
              </a:rPr>
              <a:t/>
            </a:r>
            <a:br>
              <a:rPr lang="fi-FI" sz="10400" b="1" dirty="0">
                <a:solidFill>
                  <a:schemeClr val="bg1"/>
                </a:solidFill>
                <a:latin typeface="Calibri" panose="020F0502020204030204" pitchFamily="34" charset="0"/>
                <a:cs typeface="Calibri" panose="020F0502020204030204" pitchFamily="34" charset="0"/>
              </a:rPr>
            </a:br>
            <a:r>
              <a:t> den tekniska och digitala utvecklingen?</a:t>
            </a:r>
            <a:endParaRPr lang="fi-FI" sz="8800" b="1" dirty="0">
              <a:solidFill>
                <a:schemeClr val="bg1"/>
              </a:solidFill>
              <a:latin typeface="Calibri" panose="020F0502020204030204" pitchFamily="34" charset="0"/>
              <a:cs typeface="Calibri" panose="020F0502020204030204" pitchFamily="34" charset="0"/>
            </a:endParaRPr>
          </a:p>
        </p:txBody>
      </p:sp>
      <p:sp>
        <p:nvSpPr>
          <p:cNvPr id="6" name="Google Shape;267;p42"/>
          <p:cNvSpPr txBox="1">
            <a:spLocks/>
          </p:cNvSpPr>
          <p:nvPr/>
        </p:nvSpPr>
        <p:spPr>
          <a:xfrm>
            <a:off x="6414" y="1375140"/>
            <a:ext cx="6844491" cy="1062268"/>
          </a:xfrm>
          <a:prstGeom prst="rect">
            <a:avLst/>
          </a:prstGeom>
        </p:spPr>
        <p:txBody>
          <a:bodyPr spcFirstLastPara="1" vert="horz" wrap="square" lIns="91428" tIns="91428" rIns="91428" bIns="91428" anchor="ctr" anchorCtr="0">
            <a:normAutofit/>
          </a:bodyPr>
          <a:lstStyle>
            <a:lvl1pPr marL="609519" lvl="0" indent="-457138"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n-lt"/>
                <a:ea typeface="+mn-ea"/>
                <a:cs typeface="+mn-cs"/>
              </a:defRPr>
            </a:lvl1pPr>
            <a:lvl2pPr marL="1219039" lvl="1" indent="-423279" algn="l" defTabSz="6858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828557" lvl="2" indent="-423279" algn="l" defTabSz="685800" rtl="0" eaLnBrk="1" latinLnBrk="0" hangingPunct="1">
              <a:lnSpc>
                <a:spcPct val="90000"/>
              </a:lnSpc>
              <a:spcBef>
                <a:spcPts val="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2438078" lvl="3"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3047601" lvl="4"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3657117" lvl="5"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4266636" lvl="6"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4876154" lvl="7"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5485676" lvl="8"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lnSpc>
                <a:spcPts val="3200"/>
              </a:lnSpc>
              <a:spcAft>
                <a:spcPts val="1200"/>
              </a:spcAft>
              <a:buFont typeface="Arial" panose="020B0604020202020204" pitchFamily="34" charset="0"/>
              <a:buNone/>
              <a:defRPr sz="2200" b="1">
                <a:solidFill>
                  <a:schemeClr val="bg1"/>
                </a:solidFill>
                <a:latin typeface="Calibri" panose="020F0502020204030204" pitchFamily="34" charset="0"/>
                <a:cs typeface="Calibri" panose="020F0502020204030204" pitchFamily="34" charset="0"/>
              </a:defRPr>
            </a:pPr>
            <a:r>
              <a:t>Vem? Hur?</a:t>
            </a:r>
            <a:endParaRPr lang="fi-FI" sz="2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0526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7" name="Otsikko 1"/>
            <p:cNvSpPr txBox="1">
              <a:spLocks/>
            </p:cNvSpPr>
            <p:nvPr/>
          </p:nvSpPr>
          <p:spPr>
            <a:xfrm>
              <a:off x="78600" y="58786"/>
              <a:ext cx="3711058"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468690"/>
                  </a:solidFill>
                </a:defRPr>
              </a:pPr>
              <a:r>
                <a:t>STRATEGI OCH VERKSAMHETSPLANERING (7)</a:t>
              </a:r>
            </a:p>
          </p:txBody>
        </p:sp>
        <p:sp>
          <p:nvSpPr>
            <p:cNvPr id="28" name="Otsikko 1"/>
            <p:cNvSpPr txBox="1">
              <a:spLocks/>
            </p:cNvSpPr>
            <p:nvPr/>
          </p:nvSpPr>
          <p:spPr>
            <a:xfrm>
              <a:off x="78597" y="8892408"/>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298698"/>
                  </a:solidFill>
                </a:defRPr>
              </a:pPr>
              <a:r>
                <a:t>#digiträningskort, FM, 2021</a:t>
              </a:r>
            </a:p>
          </p:txBody>
        </p:sp>
      </p:grpSp>
      <p:sp>
        <p:nvSpPr>
          <p:cNvPr id="23" name="Google Shape;222;p36"/>
          <p:cNvSpPr txBox="1">
            <a:spLocks noGrp="1"/>
          </p:cNvSpPr>
          <p:nvPr>
            <p:ph type="body" idx="1"/>
          </p:nvPr>
        </p:nvSpPr>
        <p:spPr>
          <a:xfrm>
            <a:off x="502" y="281848"/>
            <a:ext cx="6857498" cy="1633452"/>
          </a:xfrm>
          <a:prstGeom prst="rect">
            <a:avLst/>
          </a:prstGeom>
        </p:spPr>
        <p:txBody>
          <a:bodyPr spcFirstLastPara="1" vert="horz" wrap="square" lIns="91428" tIns="91428" rIns="91428" bIns="91428" anchor="ctr" anchorCtr="0">
            <a:normAutofit/>
          </a:bodyPr>
          <a:lstStyle/>
          <a:p>
            <a:pPr marL="0" indent="0" algn="ctr">
              <a:spcAft>
                <a:spcPts val="1200"/>
              </a:spcAft>
              <a:buNone/>
              <a:defRPr sz="2600" b="1">
                <a:solidFill>
                  <a:schemeClr val="bg1"/>
                </a:solidFill>
                <a:latin typeface="Calibri" panose="020F0502020204030204" pitchFamily="34" charset="0"/>
                <a:cs typeface="Calibri" panose="020F0502020204030204" pitchFamily="34" charset="0"/>
              </a:defRPr>
            </a:pPr>
            <a:r>
              <a:rPr sz="2600" b="1" dirty="0" err="1">
                <a:solidFill>
                  <a:schemeClr val="bg1"/>
                </a:solidFill>
                <a:latin typeface="Calibri" panose="020F0502020204030204" pitchFamily="34" charset="0"/>
                <a:cs typeface="Calibri" panose="020F0502020204030204" pitchFamily="34" charset="0"/>
              </a:rPr>
              <a:t>Hur</a:t>
            </a:r>
            <a:r>
              <a:rPr sz="2600" b="1" dirty="0">
                <a:solidFill>
                  <a:schemeClr val="bg1"/>
                </a:solidFill>
                <a:latin typeface="Calibri" panose="020F0502020204030204" pitchFamily="34" charset="0"/>
                <a:cs typeface="Calibri" panose="020F0502020204030204" pitchFamily="34" charset="0"/>
              </a:rPr>
              <a:t> </a:t>
            </a:r>
            <a:r>
              <a:rPr lang="sv-FI" sz="2600" b="1" dirty="0">
                <a:solidFill>
                  <a:schemeClr val="bg1"/>
                </a:solidFill>
                <a:latin typeface="Calibri" panose="020F0502020204030204" pitchFamily="34" charset="0"/>
                <a:cs typeface="Calibri" panose="020F0502020204030204" pitchFamily="34" charset="0"/>
              </a:rPr>
              <a:t>införskaffar</a:t>
            </a:r>
            <a:r>
              <a:rPr sz="2600" b="1" dirty="0">
                <a:solidFill>
                  <a:schemeClr val="bg1"/>
                </a:solidFill>
                <a:latin typeface="Calibri" panose="020F0502020204030204" pitchFamily="34" charset="0"/>
                <a:cs typeface="Calibri" panose="020F0502020204030204" pitchFamily="34" charset="0"/>
              </a:rPr>
              <a:t> och </a:t>
            </a:r>
            <a:r>
              <a:rPr dirty="0" err="1"/>
              <a:t>utnyttjar</a:t>
            </a:r>
            <a:r>
              <a:rPr lang="fi-FI" dirty="0"/>
              <a:t> </a:t>
            </a:r>
            <a:r>
              <a:rPr dirty="0"/>
              <a:t>vi </a:t>
            </a:r>
            <a:r>
              <a:rPr dirty="0" err="1"/>
              <a:t>vårt</a:t>
            </a:r>
            <a:r>
              <a:rPr dirty="0"/>
              <a:t> </a:t>
            </a:r>
            <a:r>
              <a:rPr lang="fi-FI" dirty="0"/>
              <a:t/>
            </a:r>
            <a:br>
              <a:rPr lang="fi-FI" dirty="0"/>
            </a:br>
            <a:r>
              <a:rPr dirty="0" err="1"/>
              <a:t>kunnande</a:t>
            </a:r>
            <a:r>
              <a:rPr dirty="0"/>
              <a:t> om </a:t>
            </a:r>
            <a:r>
              <a:rPr dirty="0" err="1"/>
              <a:t>framväxande</a:t>
            </a:r>
            <a:r>
              <a:rPr dirty="0"/>
              <a:t> </a:t>
            </a:r>
            <a:r>
              <a:rPr dirty="0" err="1"/>
              <a:t>teknologier</a:t>
            </a:r>
            <a:r>
              <a:rPr dirty="0"/>
              <a:t>?</a:t>
            </a:r>
            <a:endParaRPr lang="fi-FI" sz="2600"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057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755" y="0"/>
            <a:ext cx="6857245" cy="9144000"/>
            <a:chOff x="755" y="0"/>
            <a:chExt cx="6857245" cy="9144000"/>
          </a:xfrm>
        </p:grpSpPr>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 y="0"/>
              <a:ext cx="6857245" cy="9144000"/>
            </a:xfrm>
            <a:prstGeom prst="rect">
              <a:avLst/>
            </a:prstGeom>
          </p:spPr>
        </p:pic>
        <p:sp>
          <p:nvSpPr>
            <p:cNvPr id="27" name="Otsikko 1"/>
            <p:cNvSpPr txBox="1">
              <a:spLocks/>
            </p:cNvSpPr>
            <p:nvPr/>
          </p:nvSpPr>
          <p:spPr>
            <a:xfrm>
              <a:off x="82296" y="47205"/>
              <a:ext cx="3710363"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E2F6F5"/>
                  </a:solidFill>
                </a:defRPr>
              </a:pPr>
              <a:r>
                <a:t>LEDARSKAP OCH LEDNING (8)</a:t>
              </a:r>
            </a:p>
          </p:txBody>
        </p:sp>
        <p:sp>
          <p:nvSpPr>
            <p:cNvPr id="28" name="Otsikko 1"/>
            <p:cNvSpPr txBox="1">
              <a:spLocks/>
            </p:cNvSpPr>
            <p:nvPr/>
          </p:nvSpPr>
          <p:spPr>
            <a:xfrm>
              <a:off x="1196280" y="8961205"/>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298698"/>
                  </a:solidFill>
                </a:defRPr>
              </a:pPr>
              <a:r>
                <a:t>#digiträningskort, FM, 2021</a:t>
              </a:r>
            </a:p>
          </p:txBody>
        </p:sp>
      </p:grpSp>
      <p:sp>
        <p:nvSpPr>
          <p:cNvPr id="22" name="Google Shape;134;p24"/>
          <p:cNvSpPr txBox="1">
            <a:spLocks noGrp="1"/>
          </p:cNvSpPr>
          <p:nvPr>
            <p:ph type="body" idx="1"/>
          </p:nvPr>
        </p:nvSpPr>
        <p:spPr>
          <a:xfrm>
            <a:off x="0" y="455823"/>
            <a:ext cx="6858000" cy="1242756"/>
          </a:xfrm>
          <a:prstGeom prst="rect">
            <a:avLst/>
          </a:prstGeom>
          <a:noFill/>
        </p:spPr>
        <p:txBody>
          <a:bodyPr spcFirstLastPara="1" vert="horz" wrap="square" lIns="91428" tIns="91428" rIns="91428" bIns="91428" anchor="ctr" anchorCtr="0">
            <a:normAutofit/>
          </a:bodyPr>
          <a:lstStyle/>
          <a:p>
            <a:pPr marL="0" indent="0" algn="ctr">
              <a:lnSpc>
                <a:spcPts val="3200"/>
              </a:lnSpc>
              <a:buNone/>
              <a:defRPr sz="2600" b="1">
                <a:solidFill>
                  <a:schemeClr val="dk1"/>
                </a:solidFill>
                <a:latin typeface="Calibri" panose="020F0502020204030204" pitchFamily="34" charset="0"/>
                <a:cs typeface="Calibri" panose="020F0502020204030204" pitchFamily="34" charset="0"/>
              </a:defRPr>
            </a:pPr>
            <a:r>
              <a:t>Vilka roller har vi i</a:t>
            </a:r>
            <a:r>
              <a:rPr lang="fi-FI" sz="2600" b="1" dirty="0">
                <a:solidFill>
                  <a:schemeClr val="dk1"/>
                </a:solidFill>
                <a:latin typeface="Calibri" panose="020F0502020204030204" pitchFamily="34" charset="0"/>
                <a:cs typeface="Calibri" panose="020F0502020204030204" pitchFamily="34" charset="0"/>
              </a:rPr>
              <a:t/>
            </a:r>
            <a:br>
              <a:rPr lang="fi-FI" sz="2600" b="1" dirty="0">
                <a:solidFill>
                  <a:schemeClr val="dk1"/>
                </a:solidFill>
                <a:latin typeface="Calibri" panose="020F0502020204030204" pitchFamily="34" charset="0"/>
                <a:cs typeface="Calibri" panose="020F0502020204030204" pitchFamily="34" charset="0"/>
              </a:rPr>
            </a:br>
            <a:r>
              <a:t> främjandet av digitaliseringen?</a:t>
            </a:r>
            <a:endParaRPr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438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7023A9B1-8986-4C7C-A006-DD8B52431761}" type="slidenum">
              <a:rPr lang="fi-FI" smtClean="0"/>
              <a:t>2</a:t>
            </a:fld>
            <a:endParaRPr lang="fi-FI"/>
          </a:p>
        </p:txBody>
      </p:sp>
      <p:grpSp>
        <p:nvGrpSpPr>
          <p:cNvPr id="7" name="Ryhmä 6"/>
          <p:cNvGrpSpPr/>
          <p:nvPr/>
        </p:nvGrpSpPr>
        <p:grpSpPr>
          <a:xfrm>
            <a:off x="2" y="-1410"/>
            <a:ext cx="6857998" cy="9145409"/>
            <a:chOff x="2" y="-1410"/>
            <a:chExt cx="6857998" cy="9145409"/>
          </a:xfrm>
        </p:grpSpPr>
        <p:pic>
          <p:nvPicPr>
            <p:cNvPr id="3" name="Picture 2" descr="https://uccff2d2c8ec37a5b3e8c0fda10a.previews.dropboxusercontent.com/p/thumb/ABPwlP74b13fn-S3BPdt_Mm3uEWdwIKc2gRGbUjOyhUaXs0y1J84lxGi1NQgRpsIaI8GawRhAK6UzfFEmF8-naNgF3ZJxolLnI09CWIdyMh6AodGOxtfCgcEnsrDOsxwKkKI1LHT7sBJDEOk_y-u7pnPdH2TZwPhXfU7olG_MjadmbPamFMksaMfvCri5XOVN3Nh6YjkDDUsdPiQF1IXN3fbNHmeAy4yFlIVMW4GRGWOkr-PHVIUAZUVGNv0SPVv8N1m4jQ-WERiv-Oc14mEYhm19mY0mEYo89PjtinMg6vsi9zpVmsri9Qo6b_fVX5sOCwvfgr_b3w6F7-LjlybjM6P6wZcGvQCceWFrCMAf8SncQ/p.jpeg?fv_content=true&amp;size_mod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410"/>
              <a:ext cx="6857998" cy="9145409"/>
            </a:xfrm>
            <a:prstGeom prst="rect">
              <a:avLst/>
            </a:prstGeom>
            <a:noFill/>
            <a:extLst>
              <a:ext uri="{909E8E84-426E-40DD-AFC4-6F175D3DCCD1}">
                <a14:hiddenFill xmlns:a14="http://schemas.microsoft.com/office/drawing/2010/main">
                  <a:solidFill>
                    <a:srgbClr val="FFFFFF"/>
                  </a:solidFill>
                </a14:hiddenFill>
              </a:ext>
            </a:extLst>
          </p:spPr>
        </p:pic>
        <p:sp>
          <p:nvSpPr>
            <p:cNvPr id="4" name="Pyöristetty suorakulmio 3"/>
            <p:cNvSpPr/>
            <p:nvPr/>
          </p:nvSpPr>
          <p:spPr>
            <a:xfrm>
              <a:off x="393539" y="776749"/>
              <a:ext cx="6088284" cy="7846390"/>
            </a:xfrm>
            <a:prstGeom prst="roundRect">
              <a:avLst>
                <a:gd name="adj" fmla="val 46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i-FI" sz="1801"/>
            </a:p>
          </p:txBody>
        </p:sp>
      </p:grpSp>
      <p:sp>
        <p:nvSpPr>
          <p:cNvPr id="5" name="Tekstiruutu 4"/>
          <p:cNvSpPr txBox="1"/>
          <p:nvPr/>
        </p:nvSpPr>
        <p:spPr>
          <a:xfrm>
            <a:off x="682906" y="1059469"/>
            <a:ext cx="5578998" cy="7694414"/>
          </a:xfrm>
          <a:prstGeom prst="rect">
            <a:avLst/>
          </a:prstGeom>
          <a:noFill/>
        </p:spPr>
        <p:txBody>
          <a:bodyPr wrap="square" lIns="0" tIns="0" rIns="0" bIns="0">
            <a:spAutoFit/>
          </a:bodyPr>
          <a:lstStyle/>
          <a:p>
            <a:pPr algn="ctr">
              <a:defRPr b="1">
                <a:solidFill>
                  <a:srgbClr val="1C6A8B"/>
                </a:solidFill>
              </a:defRPr>
            </a:pPr>
            <a:r>
              <a:rPr lang="sv-FI" dirty="0"/>
              <a:t>Chef, ledare, utvecklare, HR-expert inom</a:t>
            </a:r>
            <a:r>
              <a:rPr lang="sv-FI" b="1" dirty="0">
                <a:solidFill>
                  <a:srgbClr val="1C6A8B"/>
                </a:solidFill>
              </a:rPr>
              <a:t/>
            </a:r>
            <a:br>
              <a:rPr lang="sv-FI" b="1" dirty="0">
                <a:solidFill>
                  <a:srgbClr val="1C6A8B"/>
                </a:solidFill>
              </a:rPr>
            </a:br>
            <a:r>
              <a:rPr lang="sv-FI" dirty="0"/>
              <a:t> den offentliga förvaltningen, ta i bruk</a:t>
            </a:r>
            <a:r>
              <a:rPr lang="sv-FI" b="1" dirty="0">
                <a:solidFill>
                  <a:srgbClr val="1C6A8B"/>
                </a:solidFill>
              </a:rPr>
              <a:t/>
            </a:r>
            <a:br>
              <a:rPr lang="sv-FI" b="1" dirty="0">
                <a:solidFill>
                  <a:srgbClr val="1C6A8B"/>
                </a:solidFill>
              </a:rPr>
            </a:br>
            <a:r>
              <a:rPr lang="sv-FI" dirty="0"/>
              <a:t> detta verktyg för handledande ledarskap!</a:t>
            </a:r>
          </a:p>
          <a:p>
            <a:endParaRPr lang="sv-FI" dirty="0">
              <a:solidFill>
                <a:srgbClr val="1C6A8B"/>
              </a:solidFill>
            </a:endParaRPr>
          </a:p>
          <a:p>
            <a:pPr>
              <a:defRPr>
                <a:solidFill>
                  <a:srgbClr val="1C6A8B"/>
                </a:solidFill>
              </a:defRPr>
            </a:pPr>
            <a:r>
              <a:rPr lang="sv-FI" dirty="0"/>
              <a:t>Vi talar </a:t>
            </a:r>
            <a:r>
              <a:rPr lang="sv-FI" dirty="0">
                <a:solidFill>
                  <a:srgbClr val="1C6A8B"/>
                </a:solidFill>
              </a:rPr>
              <a:t>tillsammans om digitalisering: Hur påverkar den vår verksamhet? Hurdant kunnande krävs av oss? Hur ska den beaktas i ledarskapet? Endast med hjälp av en gemensam diskussion kan vi öka den digitala kompetensen som är kritisk för alla organisationer.</a:t>
            </a:r>
          </a:p>
          <a:p>
            <a:endParaRPr lang="sv-FI" dirty="0">
              <a:solidFill>
                <a:srgbClr val="1C6A8B"/>
              </a:solidFill>
            </a:endParaRPr>
          </a:p>
          <a:p>
            <a:pPr>
              <a:defRPr>
                <a:solidFill>
                  <a:srgbClr val="1C6A8B"/>
                </a:solidFill>
              </a:defRPr>
            </a:pPr>
            <a:r>
              <a:rPr lang="sv-FI" dirty="0">
                <a:solidFill>
                  <a:srgbClr val="1C6A8B"/>
                </a:solidFill>
              </a:rPr>
              <a:t>Digiträningskorten inleder en diskussion på ett enkelt och involverande sätt. Fokus ligger på att styra verksamheten inom den offentliga förvaltningen på det sätt som digitaliseringen förutsätter. Visdomen finns i varje organisations gemensamma reflektion, för det finns inget rätt svar att ge utifrån.</a:t>
            </a:r>
          </a:p>
          <a:p>
            <a:endParaRPr lang="sv-FI" dirty="0">
              <a:solidFill>
                <a:srgbClr val="1C6A8B"/>
              </a:solidFill>
            </a:endParaRPr>
          </a:p>
          <a:p>
            <a:pPr>
              <a:defRPr>
                <a:solidFill>
                  <a:srgbClr val="1C6A8B"/>
                </a:solidFill>
              </a:defRPr>
            </a:pPr>
            <a:r>
              <a:rPr lang="sv-FI" dirty="0">
                <a:solidFill>
                  <a:srgbClr val="1C6A8B"/>
                </a:solidFill>
              </a:rPr>
              <a:t>Korten kan och bör användas fritt, så som det anses vara förnuftigt inom den egna arbetsgemenskapen. Man kan använda bara en del av dem, lägga till egna frågor om digitaliseringen eller ta med sig utvalda kort till exempel till möten med chefer eller ledningsgrupper.</a:t>
            </a:r>
          </a:p>
          <a:p>
            <a:endParaRPr lang="sv-FI" dirty="0">
              <a:solidFill>
                <a:srgbClr val="1C6A8B"/>
              </a:solidFill>
            </a:endParaRPr>
          </a:p>
          <a:p>
            <a:pPr>
              <a:defRPr>
                <a:solidFill>
                  <a:srgbClr val="1C6A8B"/>
                </a:solidFill>
              </a:defRPr>
            </a:pPr>
            <a:r>
              <a:rPr lang="sv-FI" dirty="0">
                <a:solidFill>
                  <a:srgbClr val="1C6A8B"/>
                </a:solidFill>
              </a:rPr>
              <a:t>Vi söker efter svar till kortens frågor med nyfikenhet och öppet sinne! Tillsammans</a:t>
            </a:r>
            <a:r>
              <a:rPr lang="sv-FI" dirty="0"/>
              <a:t>.</a:t>
            </a:r>
          </a:p>
          <a:p>
            <a:pPr algn="r">
              <a:defRPr sz="1600">
                <a:solidFill>
                  <a:srgbClr val="1C6A8B"/>
                </a:solidFill>
              </a:defRPr>
            </a:pPr>
            <a:r>
              <a:rPr lang="sv-FI" dirty="0">
                <a:solidFill>
                  <a:srgbClr val="1C6A8B"/>
                </a:solidFill>
              </a:rPr>
              <a:t/>
            </a:r>
            <a:br>
              <a:rPr lang="sv-FI" dirty="0">
                <a:solidFill>
                  <a:srgbClr val="1C6A8B"/>
                </a:solidFill>
              </a:rPr>
            </a:br>
            <a:r>
              <a:rPr lang="sv-FI" dirty="0"/>
              <a:t>Finansministeriet, 2021</a:t>
            </a:r>
            <a:endParaRPr lang="sv-FI" sz="1600" dirty="0">
              <a:solidFill>
                <a:srgbClr val="1C6A8B"/>
              </a:solidFill>
            </a:endParaRPr>
          </a:p>
        </p:txBody>
      </p:sp>
      <p:sp>
        <p:nvSpPr>
          <p:cNvPr id="8" name="Tekstiruutu 7"/>
          <p:cNvSpPr txBox="1"/>
          <p:nvPr/>
        </p:nvSpPr>
        <p:spPr>
          <a:xfrm>
            <a:off x="393539" y="358561"/>
            <a:ext cx="3687807" cy="369332"/>
          </a:xfrm>
          <a:prstGeom prst="rect">
            <a:avLst/>
          </a:prstGeom>
          <a:noFill/>
        </p:spPr>
        <p:txBody>
          <a:bodyPr wrap="square">
            <a:spAutoFit/>
          </a:bodyPr>
          <a:lstStyle/>
          <a:p>
            <a:pPr>
              <a:defRPr b="1">
                <a:solidFill>
                  <a:schemeClr val="bg1"/>
                </a:solidFill>
              </a:defRPr>
            </a:pPr>
            <a:r>
              <a:rPr lang="fi-FI" dirty="0" err="1"/>
              <a:t>Sammandrag</a:t>
            </a:r>
            <a:endParaRPr lang="fi-FI" b="1" dirty="0">
              <a:solidFill>
                <a:schemeClr val="bg1"/>
              </a:solidFill>
            </a:endParaRPr>
          </a:p>
        </p:txBody>
      </p:sp>
    </p:spTree>
    <p:extLst>
      <p:ext uri="{BB962C8B-B14F-4D97-AF65-F5344CB8AC3E}">
        <p14:creationId xmlns:p14="http://schemas.microsoft.com/office/powerpoint/2010/main" val="2526671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3" y="0"/>
            <a:ext cx="6857997" cy="9144000"/>
            <a:chOff x="3" y="0"/>
            <a:chExt cx="6857997" cy="9144000"/>
          </a:xfrm>
        </p:grpSpPr>
        <p:pic>
          <p:nvPicPr>
            <p:cNvPr id="21" name="Google Shape;94;p19"/>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1752" y="0"/>
              <a:ext cx="6856248" cy="9143997"/>
            </a:xfrm>
            <a:prstGeom prst="rect">
              <a:avLst/>
            </a:prstGeom>
            <a:noFill/>
            <a:ln>
              <a:noFill/>
            </a:ln>
          </p:spPr>
        </p:pic>
        <p:sp>
          <p:nvSpPr>
            <p:cNvPr id="28" name="Otsikko 1"/>
            <p:cNvSpPr txBox="1">
              <a:spLocks/>
            </p:cNvSpPr>
            <p:nvPr/>
          </p:nvSpPr>
          <p:spPr>
            <a:xfrm>
              <a:off x="82302" y="81469"/>
              <a:ext cx="3703577"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519976"/>
                  </a:solidFill>
                </a:defRPr>
              </a:pPr>
              <a:r>
                <a:t>LEDARSKAP OCH LEDNING (9)</a:t>
              </a:r>
            </a:p>
          </p:txBody>
        </p:sp>
        <p:sp>
          <p:nvSpPr>
            <p:cNvPr id="29" name="Otsikko 1"/>
            <p:cNvSpPr txBox="1">
              <a:spLocks/>
            </p:cNvSpPr>
            <p:nvPr/>
          </p:nvSpPr>
          <p:spPr>
            <a:xfrm>
              <a:off x="3" y="8964965"/>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469775"/>
                  </a:solidFill>
                </a:defRPr>
              </a:pPr>
              <a:r>
                <a:t>#digiträningskort, FM, 2021</a:t>
              </a:r>
            </a:p>
          </p:txBody>
        </p:sp>
      </p:grpSp>
      <p:sp>
        <p:nvSpPr>
          <p:cNvPr id="25" name="Google Shape;95;p19"/>
          <p:cNvSpPr txBox="1">
            <a:spLocks/>
          </p:cNvSpPr>
          <p:nvPr/>
        </p:nvSpPr>
        <p:spPr>
          <a:xfrm>
            <a:off x="0" y="552891"/>
            <a:ext cx="6858000" cy="1105786"/>
          </a:xfrm>
          <a:prstGeom prst="rect">
            <a:avLst/>
          </a:prstGeom>
          <a:noFill/>
          <a:ln>
            <a:noFill/>
          </a:ln>
        </p:spPr>
        <p:txBody>
          <a:bodyPr spcFirstLastPara="1" wrap="square" lIns="91428" tIns="91428" rIns="91428" bIns="91428"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ts val="3200"/>
              </a:lnSpc>
              <a:buClr>
                <a:srgbClr val="595959"/>
              </a:buClr>
              <a:buNone/>
              <a:defRPr sz="2600" b="1" kern="0">
                <a:solidFill>
                  <a:srgbClr val="000000"/>
                </a:solidFill>
                <a:latin typeface="Calibri" panose="020F0502020204030204" pitchFamily="34" charset="0"/>
                <a:cs typeface="Calibri" panose="020F0502020204030204" pitchFamily="34" charset="0"/>
              </a:defRPr>
            </a:pPr>
            <a:r>
              <a:rPr lang="sv-FI" dirty="0"/>
              <a:t>Hur ska </a:t>
            </a:r>
            <a:r>
              <a:rPr lang="sv-FI" sz="2600" b="1" kern="0" dirty="0">
                <a:solidFill>
                  <a:srgbClr val="000000"/>
                </a:solidFill>
                <a:latin typeface="Calibri" panose="020F0502020204030204" pitchFamily="34" charset="0"/>
                <a:cs typeface="Calibri" panose="020F0502020204030204" pitchFamily="34" charset="0"/>
              </a:rPr>
              <a:t>vi som organisationens ledning </a:t>
            </a:r>
          </a:p>
          <a:p>
            <a:pPr marL="0" indent="0" algn="ctr">
              <a:lnSpc>
                <a:spcPts val="3200"/>
              </a:lnSpc>
              <a:buClr>
                <a:srgbClr val="595959"/>
              </a:buClr>
              <a:buNone/>
              <a:defRPr sz="2600" b="1" kern="0">
                <a:solidFill>
                  <a:srgbClr val="000000"/>
                </a:solidFill>
                <a:latin typeface="Calibri" panose="020F0502020204030204" pitchFamily="34" charset="0"/>
                <a:cs typeface="Calibri" panose="020F0502020204030204" pitchFamily="34" charset="0"/>
              </a:defRPr>
            </a:pPr>
            <a:r>
              <a:rPr lang="sv-FI" sz="2600" b="1" kern="0" dirty="0">
                <a:solidFill>
                  <a:srgbClr val="000000"/>
                </a:solidFill>
                <a:latin typeface="Calibri" panose="020F0502020204030204" pitchFamily="34" charset="0"/>
                <a:cs typeface="Calibri" panose="020F0502020204030204" pitchFamily="34" charset="0"/>
              </a:rPr>
              <a:t>satsa </a:t>
            </a:r>
            <a:r>
              <a:rPr lang="sv-FI" dirty="0"/>
              <a:t>på digital förändring?</a:t>
            </a:r>
            <a:endParaRPr lang="sv-FI" sz="2200" kern="0" dirty="0">
              <a:solidFill>
                <a:srgbClr val="595959"/>
              </a:solidFill>
              <a:latin typeface="Calibri" panose="020F0502020204030204" pitchFamily="34" charset="0"/>
              <a:cs typeface="Calibri" panose="020F0502020204030204" pitchFamily="34" charset="0"/>
            </a:endParaRPr>
          </a:p>
        </p:txBody>
      </p:sp>
      <p:sp>
        <p:nvSpPr>
          <p:cNvPr id="6" name="Google Shape;95;p19"/>
          <p:cNvSpPr txBox="1">
            <a:spLocks/>
          </p:cNvSpPr>
          <p:nvPr/>
        </p:nvSpPr>
        <p:spPr>
          <a:xfrm>
            <a:off x="3538" y="1545262"/>
            <a:ext cx="6858000" cy="868323"/>
          </a:xfrm>
          <a:prstGeom prst="rect">
            <a:avLst/>
          </a:prstGeom>
          <a:noFill/>
          <a:ln>
            <a:noFill/>
          </a:ln>
        </p:spPr>
        <p:txBody>
          <a:bodyPr spcFirstLastPara="1" wrap="square" lIns="91428" tIns="91428" rIns="91428" bIns="91428"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ts val="3200"/>
              </a:lnSpc>
              <a:buClr>
                <a:srgbClr val="595959"/>
              </a:buClr>
              <a:buNone/>
              <a:defRPr sz="2200" b="1" kern="0">
                <a:solidFill>
                  <a:srgbClr val="000000"/>
                </a:solidFill>
                <a:latin typeface="Calibri" panose="020F0502020204030204" pitchFamily="34" charset="0"/>
                <a:cs typeface="Calibri" panose="020F0502020204030204" pitchFamily="34" charset="0"/>
              </a:defRPr>
            </a:pPr>
            <a:r>
              <a:rPr lang="sv-FI" dirty="0"/>
              <a:t>Hur kan vi engagera </a:t>
            </a:r>
            <a:r>
              <a:rPr lang="sv-FI" sz="2200" b="1" kern="0" dirty="0">
                <a:solidFill>
                  <a:srgbClr val="000000"/>
                </a:solidFill>
                <a:latin typeface="Calibri" panose="020F0502020204030204" pitchFamily="34" charset="0"/>
                <a:cs typeface="Calibri" panose="020F0502020204030204" pitchFamily="34" charset="0"/>
              </a:rPr>
              <a:t>personer i olika roller?</a:t>
            </a:r>
          </a:p>
        </p:txBody>
      </p:sp>
    </p:spTree>
    <p:extLst>
      <p:ext uri="{BB962C8B-B14F-4D97-AF65-F5344CB8AC3E}">
        <p14:creationId xmlns:p14="http://schemas.microsoft.com/office/powerpoint/2010/main" val="3990042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4"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6" name="Otsikko 1"/>
            <p:cNvSpPr txBox="1">
              <a:spLocks/>
            </p:cNvSpPr>
            <p:nvPr/>
          </p:nvSpPr>
          <p:spPr>
            <a:xfrm>
              <a:off x="85021" y="69897"/>
              <a:ext cx="3704437"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2B5B6F"/>
                  </a:solidFill>
                </a:defRPr>
              </a:pPr>
              <a:r>
                <a:t>LEDARSKAP OCH LEDNING (10)</a:t>
              </a:r>
            </a:p>
          </p:txBody>
        </p:sp>
        <p:sp>
          <p:nvSpPr>
            <p:cNvPr id="7" name="Otsikko 1"/>
            <p:cNvSpPr txBox="1">
              <a:spLocks/>
            </p:cNvSpPr>
            <p:nvPr/>
          </p:nvSpPr>
          <p:spPr>
            <a:xfrm>
              <a:off x="85018" y="8952929"/>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2B5B6F"/>
                  </a:solidFill>
                </a:defRPr>
              </a:pPr>
              <a:r>
                <a:t>#digiträningskort, FM, 2021</a:t>
              </a:r>
            </a:p>
          </p:txBody>
        </p:sp>
      </p:grpSp>
      <p:sp>
        <p:nvSpPr>
          <p:cNvPr id="5" name="Google Shape;88;p18"/>
          <p:cNvSpPr txBox="1">
            <a:spLocks noGrp="1"/>
          </p:cNvSpPr>
          <p:nvPr>
            <p:ph type="body" idx="1"/>
          </p:nvPr>
        </p:nvSpPr>
        <p:spPr>
          <a:xfrm>
            <a:off x="3" y="601819"/>
            <a:ext cx="6857997" cy="1107971"/>
          </a:xfrm>
          <a:prstGeom prst="rect">
            <a:avLst/>
          </a:prstGeom>
          <a:noFill/>
          <a:ln>
            <a:noFill/>
          </a:ln>
        </p:spPr>
        <p:txBody>
          <a:bodyPr spcFirstLastPara="1" vert="horz" wrap="square" lIns="91428" tIns="91428" rIns="91428" bIns="91428" anchor="ctr" anchorCtr="0">
            <a:spAutoFit/>
          </a:bodyPr>
          <a:lstStyle/>
          <a:p>
            <a:pPr marL="0" indent="0" algn="ctr" defTabSz="457153">
              <a:lnSpc>
                <a:spcPct val="100000"/>
              </a:lnSpc>
              <a:buClr>
                <a:srgbClr val="000000"/>
              </a:buClr>
              <a:buNone/>
              <a:defRPr b="1">
                <a:solidFill>
                  <a:schemeClr val="bg1"/>
                </a:solidFill>
              </a:defRPr>
            </a:pPr>
            <a:r>
              <a:rPr lang="sv-FI" sz="2600" dirty="0"/>
              <a:t>Har vi tillräckligt med </a:t>
            </a:r>
            <a:r>
              <a:rPr lang="sv-FI" sz="2600" b="1" dirty="0">
                <a:solidFill>
                  <a:schemeClr val="bg1"/>
                </a:solidFill>
              </a:rPr>
              <a:t>”framtidsstöd”?</a:t>
            </a:r>
            <a:r>
              <a:rPr lang="sv-FI" sz="2800" b="1" dirty="0">
                <a:solidFill>
                  <a:schemeClr val="bg1"/>
                </a:solidFill>
              </a:rPr>
              <a:t/>
            </a:r>
            <a:br>
              <a:rPr lang="sv-FI" sz="2800" b="1" dirty="0">
                <a:solidFill>
                  <a:schemeClr val="bg1"/>
                </a:solidFill>
              </a:rPr>
            </a:br>
            <a:r>
              <a:rPr lang="sv-FI" sz="1200" b="1" dirty="0">
                <a:solidFill>
                  <a:schemeClr val="bg1"/>
                </a:solidFill>
              </a:rPr>
              <a:t/>
            </a:r>
            <a:br>
              <a:rPr lang="sv-FI" sz="1200" b="1" dirty="0">
                <a:solidFill>
                  <a:schemeClr val="bg1"/>
                </a:solidFill>
              </a:rPr>
            </a:br>
            <a:r>
              <a:rPr lang="sv-FI" dirty="0"/>
              <a:t> </a:t>
            </a:r>
            <a:r>
              <a:rPr lang="sv-FI" sz="2200" b="1" dirty="0">
                <a:solidFill>
                  <a:schemeClr val="bg1"/>
                </a:solidFill>
              </a:rPr>
              <a:t>Hur ambitiösa är vi?</a:t>
            </a:r>
          </a:p>
        </p:txBody>
      </p:sp>
    </p:spTree>
    <p:extLst>
      <p:ext uri="{BB962C8B-B14F-4D97-AF65-F5344CB8AC3E}">
        <p14:creationId xmlns:p14="http://schemas.microsoft.com/office/powerpoint/2010/main" val="2076596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5" name="Sisällön paikkamerkki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p:spPr>
        </p:pic>
        <p:sp>
          <p:nvSpPr>
            <p:cNvPr id="5" name="Otsikko 1"/>
            <p:cNvSpPr txBox="1">
              <a:spLocks/>
            </p:cNvSpPr>
            <p:nvPr/>
          </p:nvSpPr>
          <p:spPr>
            <a:xfrm>
              <a:off x="85751" y="70360"/>
              <a:ext cx="3711714"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74A57"/>
                  </a:solidFill>
                </a:defRPr>
              </a:pPr>
              <a:r>
                <a:t>LEDARSKAP OCH LEDNING (11)</a:t>
              </a:r>
            </a:p>
          </p:txBody>
        </p:sp>
        <p:sp>
          <p:nvSpPr>
            <p:cNvPr id="6" name="Otsikko 1"/>
            <p:cNvSpPr txBox="1">
              <a:spLocks/>
            </p:cNvSpPr>
            <p:nvPr/>
          </p:nvSpPr>
          <p:spPr>
            <a:xfrm>
              <a:off x="152264" y="8914712"/>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0C9DB7"/>
                  </a:solidFill>
                </a:defRPr>
              </a:pPr>
              <a:r>
                <a:t>#digiträningskort, FM, 2021</a:t>
              </a:r>
            </a:p>
          </p:txBody>
        </p:sp>
      </p:grpSp>
      <p:sp>
        <p:nvSpPr>
          <p:cNvPr id="25" name="Google Shape;95;p19"/>
          <p:cNvSpPr txBox="1">
            <a:spLocks/>
          </p:cNvSpPr>
          <p:nvPr/>
        </p:nvSpPr>
        <p:spPr>
          <a:xfrm>
            <a:off x="3448" y="387280"/>
            <a:ext cx="6854552" cy="1530149"/>
          </a:xfrm>
          <a:prstGeom prst="rect">
            <a:avLst/>
          </a:prstGeom>
          <a:noFill/>
          <a:ln>
            <a:noFill/>
          </a:ln>
        </p:spPr>
        <p:txBody>
          <a:bodyPr spcFirstLastPara="1" wrap="square" lIns="91428" tIns="91428" rIns="91428" bIns="91428"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ts val="3200"/>
              </a:lnSpc>
              <a:buClr>
                <a:srgbClr val="595959"/>
              </a:buClr>
              <a:buNone/>
              <a:defRPr sz="2600" b="1" kern="0">
                <a:solidFill>
                  <a:srgbClr val="000000"/>
                </a:solidFill>
                <a:latin typeface="Calibri" panose="020F0502020204030204" pitchFamily="34" charset="0"/>
                <a:cs typeface="Calibri" panose="020F0502020204030204" pitchFamily="34" charset="0"/>
              </a:defRPr>
            </a:pPr>
            <a:r>
              <a:rPr lang="sv-FI" dirty="0"/>
              <a:t>I hur stor utsträckning har fördelarna </a:t>
            </a:r>
            <a:br>
              <a:rPr lang="sv-FI" dirty="0"/>
            </a:br>
            <a:r>
              <a:rPr lang="sv-FI" dirty="0"/>
              <a:t>med digitaliseringen beaktats</a:t>
            </a:r>
            <a:r>
              <a:rPr lang="sv-FI" sz="2600" b="1" kern="0" dirty="0">
                <a:solidFill>
                  <a:srgbClr val="000000"/>
                </a:solidFill>
                <a:latin typeface="Calibri" panose="020F0502020204030204" pitchFamily="34" charset="0"/>
                <a:cs typeface="Calibri" panose="020F0502020204030204" pitchFamily="34" charset="0"/>
              </a:rPr>
              <a:t/>
            </a:r>
            <a:br>
              <a:rPr lang="sv-FI" sz="2600" b="1" kern="0" dirty="0">
                <a:solidFill>
                  <a:srgbClr val="000000"/>
                </a:solidFill>
                <a:latin typeface="Calibri" panose="020F0502020204030204" pitchFamily="34" charset="0"/>
                <a:cs typeface="Calibri" panose="020F0502020204030204" pitchFamily="34" charset="0"/>
              </a:rPr>
            </a:br>
            <a:r>
              <a:rPr lang="sv-FI" dirty="0"/>
              <a:t> i vår verksamhet?</a:t>
            </a:r>
            <a:endParaRPr lang="sv-FI" sz="2600" kern="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1793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Google Shape;119;p22"/>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5" name="Otsikko 1"/>
            <p:cNvSpPr txBox="1">
              <a:spLocks/>
            </p:cNvSpPr>
            <p:nvPr/>
          </p:nvSpPr>
          <p:spPr>
            <a:xfrm>
              <a:off x="2954624" y="8912798"/>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A7E85"/>
                  </a:solidFill>
                </a:defRPr>
              </a:pPr>
              <a:r>
                <a:t>#digiträningskort, FM, 2021</a:t>
              </a:r>
            </a:p>
          </p:txBody>
        </p:sp>
        <p:sp>
          <p:nvSpPr>
            <p:cNvPr id="6" name="Otsikko 1"/>
            <p:cNvSpPr txBox="1">
              <a:spLocks/>
            </p:cNvSpPr>
            <p:nvPr/>
          </p:nvSpPr>
          <p:spPr>
            <a:xfrm>
              <a:off x="82037" y="58783"/>
              <a:ext cx="3711527"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pPr>
              <a:r>
                <a:rPr>
                  <a:solidFill>
                    <a:srgbClr val="174A57"/>
                  </a:solidFill>
                </a:rPr>
                <a:t>LEDARSKAP OCH</a:t>
              </a:r>
              <a:r>
                <a:t> </a:t>
              </a:r>
              <a:r>
                <a:rPr>
                  <a:solidFill>
                    <a:srgbClr val="0F5D61"/>
                  </a:solidFill>
                </a:rPr>
                <a:t>LEDNING (12)</a:t>
              </a:r>
            </a:p>
          </p:txBody>
        </p:sp>
      </p:grpSp>
      <p:sp>
        <p:nvSpPr>
          <p:cNvPr id="7" name="Google Shape;95;p19"/>
          <p:cNvSpPr txBox="1">
            <a:spLocks/>
          </p:cNvSpPr>
          <p:nvPr/>
        </p:nvSpPr>
        <p:spPr>
          <a:xfrm>
            <a:off x="3448" y="629762"/>
            <a:ext cx="6854552" cy="922597"/>
          </a:xfrm>
          <a:prstGeom prst="rect">
            <a:avLst/>
          </a:prstGeom>
          <a:noFill/>
          <a:ln>
            <a:noFill/>
          </a:ln>
        </p:spPr>
        <p:txBody>
          <a:bodyPr spcFirstLastPara="1" wrap="square" lIns="91428" tIns="91428" rIns="91428" bIns="91428"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ts val="3200"/>
              </a:lnSpc>
              <a:buClr>
                <a:srgbClr val="595959"/>
              </a:buClr>
              <a:buNone/>
              <a:defRPr sz="2600" b="1" kern="0">
                <a:solidFill>
                  <a:srgbClr val="000000"/>
                </a:solidFill>
                <a:latin typeface="Calibri" panose="020F0502020204030204" pitchFamily="34" charset="0"/>
                <a:cs typeface="Calibri" panose="020F0502020204030204" pitchFamily="34" charset="0"/>
              </a:defRPr>
            </a:pPr>
            <a:r>
              <a:rPr lang="sv-FI" dirty="0"/>
              <a:t>Leder vi digitaliseringen </a:t>
            </a:r>
            <a:br>
              <a:rPr lang="sv-FI" dirty="0"/>
            </a:br>
            <a:r>
              <a:rPr lang="sv-FI" sz="2600" b="1" kern="0" dirty="0">
                <a:solidFill>
                  <a:srgbClr val="000000"/>
                </a:solidFill>
                <a:latin typeface="Calibri" panose="020F0502020204030204" pitchFamily="34" charset="0"/>
                <a:cs typeface="Calibri" panose="020F0502020204030204" pitchFamily="34" charset="0"/>
              </a:rPr>
              <a:t>utifrån informationen</a:t>
            </a:r>
            <a:r>
              <a:rPr lang="sv-FI" dirty="0"/>
              <a:t>?</a:t>
            </a:r>
            <a:endParaRPr lang="sv-FI" sz="2600" kern="0" dirty="0">
              <a:solidFill>
                <a:srgbClr val="595959"/>
              </a:solidFill>
              <a:latin typeface="Calibri" panose="020F0502020204030204" pitchFamily="34" charset="0"/>
              <a:cs typeface="Calibri" panose="020F0502020204030204" pitchFamily="34" charset="0"/>
            </a:endParaRPr>
          </a:p>
        </p:txBody>
      </p:sp>
      <p:sp>
        <p:nvSpPr>
          <p:cNvPr id="8" name="Google Shape;95;p19"/>
          <p:cNvSpPr txBox="1">
            <a:spLocks/>
          </p:cNvSpPr>
          <p:nvPr/>
        </p:nvSpPr>
        <p:spPr>
          <a:xfrm>
            <a:off x="0" y="1722474"/>
            <a:ext cx="6858000" cy="854499"/>
          </a:xfrm>
          <a:prstGeom prst="rect">
            <a:avLst/>
          </a:prstGeom>
          <a:noFill/>
          <a:ln>
            <a:noFill/>
          </a:ln>
        </p:spPr>
        <p:txBody>
          <a:bodyPr spcFirstLastPara="1" wrap="square" lIns="91428" tIns="91428" rIns="91428" bIns="91428"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ts val="2400"/>
              </a:lnSpc>
              <a:buClr>
                <a:srgbClr val="595959"/>
              </a:buClr>
              <a:buNone/>
              <a:defRPr sz="2200" b="1" kern="0">
                <a:solidFill>
                  <a:srgbClr val="000000"/>
                </a:solidFill>
                <a:latin typeface="Calibri" panose="020F0502020204030204" pitchFamily="34" charset="0"/>
                <a:cs typeface="Calibri" panose="020F0502020204030204" pitchFamily="34" charset="0"/>
              </a:defRPr>
            </a:pPr>
            <a:r>
              <a:rPr lang="sv-FI" sz="2200" b="1" kern="0" dirty="0">
                <a:solidFill>
                  <a:srgbClr val="000000"/>
                </a:solidFill>
                <a:latin typeface="Calibri" panose="020F0502020204030204" pitchFamily="34" charset="0"/>
                <a:cs typeface="Calibri" panose="020F0502020204030204" pitchFamily="34" charset="0"/>
              </a:rPr>
              <a:t>Vilka erfarenheter har vi</a:t>
            </a:r>
            <a:br>
              <a:rPr lang="sv-FI" sz="2200" b="1" kern="0" dirty="0">
                <a:solidFill>
                  <a:srgbClr val="000000"/>
                </a:solidFill>
                <a:latin typeface="Calibri" panose="020F0502020204030204" pitchFamily="34" charset="0"/>
                <a:cs typeface="Calibri" panose="020F0502020204030204" pitchFamily="34" charset="0"/>
              </a:rPr>
            </a:br>
            <a:r>
              <a:rPr lang="sv-FI" sz="2200" b="1" kern="0" dirty="0">
                <a:solidFill>
                  <a:srgbClr val="000000"/>
                </a:solidFill>
                <a:latin typeface="Calibri" panose="020F0502020204030204" pitchFamily="34" charset="0"/>
                <a:cs typeface="Calibri" panose="020F0502020204030204" pitchFamily="34" charset="0"/>
              </a:rPr>
              <a:t> av att u</a:t>
            </a:r>
            <a:r>
              <a:rPr lang="sv-FI" dirty="0"/>
              <a:t>tnyttja informationen?</a:t>
            </a:r>
          </a:p>
        </p:txBody>
      </p:sp>
    </p:spTree>
    <p:extLst>
      <p:ext uri="{BB962C8B-B14F-4D97-AF65-F5344CB8AC3E}">
        <p14:creationId xmlns:p14="http://schemas.microsoft.com/office/powerpoint/2010/main" val="2598168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3996"/>
            <a:chOff x="0" y="1"/>
            <a:chExt cx="6858000" cy="9143996"/>
          </a:xfrm>
        </p:grpSpPr>
        <p:pic>
          <p:nvPicPr>
            <p:cNvPr id="15" name="Google Shape;110;p2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1"/>
              <a:ext cx="6858000" cy="9143996"/>
            </a:xfrm>
            <a:prstGeom prst="rect">
              <a:avLst/>
            </a:prstGeom>
            <a:noFill/>
            <a:ln>
              <a:noFill/>
            </a:ln>
          </p:spPr>
        </p:pic>
        <p:sp>
          <p:nvSpPr>
            <p:cNvPr id="5" name="Otsikko 1"/>
            <p:cNvSpPr txBox="1">
              <a:spLocks/>
            </p:cNvSpPr>
            <p:nvPr/>
          </p:nvSpPr>
          <p:spPr>
            <a:xfrm>
              <a:off x="1206856" y="8930240"/>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15955"/>
                  </a:solidFill>
                </a:defRPr>
              </a:pPr>
              <a:r>
                <a:t>#digiträningskort, FM, 2021</a:t>
              </a:r>
            </a:p>
          </p:txBody>
        </p:sp>
        <p:sp>
          <p:nvSpPr>
            <p:cNvPr id="6" name="Otsikko 1"/>
            <p:cNvSpPr txBox="1">
              <a:spLocks/>
            </p:cNvSpPr>
            <p:nvPr/>
          </p:nvSpPr>
          <p:spPr>
            <a:xfrm>
              <a:off x="78266" y="70356"/>
              <a:ext cx="3726140"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2C6964"/>
                  </a:solidFill>
                </a:defRPr>
              </a:pPr>
              <a:r>
                <a:t>LEDARSKAP OCH LEDNING (13)</a:t>
              </a:r>
            </a:p>
          </p:txBody>
        </p:sp>
      </p:grpSp>
      <p:sp>
        <p:nvSpPr>
          <p:cNvPr id="22" name="Google Shape;112;p21"/>
          <p:cNvSpPr txBox="1">
            <a:spLocks noGrp="1"/>
          </p:cNvSpPr>
          <p:nvPr>
            <p:ph type="body" idx="1"/>
          </p:nvPr>
        </p:nvSpPr>
        <p:spPr>
          <a:xfrm>
            <a:off x="0" y="412615"/>
            <a:ext cx="6858000" cy="1431752"/>
          </a:xfrm>
          <a:prstGeom prst="rect">
            <a:avLst/>
          </a:prstGeom>
        </p:spPr>
        <p:txBody>
          <a:bodyPr spcFirstLastPara="1" vert="horz" wrap="square" lIns="91428" tIns="91428" rIns="91428" bIns="91428" anchor="ctr" anchorCtr="0">
            <a:normAutofit/>
          </a:bodyPr>
          <a:lstStyle/>
          <a:p>
            <a:pPr marL="0" indent="0" algn="ctr">
              <a:lnSpc>
                <a:spcPts val="3200"/>
              </a:lnSpc>
              <a:spcAft>
                <a:spcPts val="1200"/>
              </a:spcAft>
              <a:buNone/>
              <a:defRPr sz="2600" b="1">
                <a:solidFill>
                  <a:schemeClr val="bg1"/>
                </a:solidFill>
                <a:latin typeface="Calibri" panose="020F0502020204030204" pitchFamily="34" charset="0"/>
                <a:cs typeface="Calibri" panose="020F0502020204030204" pitchFamily="34" charset="0"/>
              </a:defRPr>
            </a:pPr>
            <a:r>
              <a:rPr dirty="0"/>
              <a:t>Vem </a:t>
            </a:r>
            <a:r>
              <a:rPr dirty="0" err="1"/>
              <a:t>har</a:t>
            </a:r>
            <a:r>
              <a:rPr dirty="0"/>
              <a:t> </a:t>
            </a:r>
            <a:r>
              <a:rPr dirty="0" err="1"/>
              <a:t>ansvar</a:t>
            </a:r>
            <a:r>
              <a:rPr dirty="0"/>
              <a:t> för</a:t>
            </a:r>
            <a:r>
              <a:rPr lang="fi-FI" sz="2600" b="1" dirty="0">
                <a:solidFill>
                  <a:schemeClr val="bg1"/>
                </a:solidFill>
                <a:latin typeface="Calibri" panose="020F0502020204030204" pitchFamily="34" charset="0"/>
                <a:cs typeface="Calibri" panose="020F0502020204030204" pitchFamily="34" charset="0"/>
              </a:rPr>
              <a:t/>
            </a:r>
            <a:br>
              <a:rPr lang="fi-FI" sz="2600" b="1" dirty="0">
                <a:solidFill>
                  <a:schemeClr val="bg1"/>
                </a:solidFill>
                <a:latin typeface="Calibri" panose="020F0502020204030204" pitchFamily="34" charset="0"/>
                <a:cs typeface="Calibri" panose="020F0502020204030204" pitchFamily="34" charset="0"/>
              </a:rPr>
            </a:br>
            <a:r>
              <a:rPr dirty="0"/>
              <a:t> </a:t>
            </a:r>
            <a:r>
              <a:rPr dirty="0" err="1"/>
              <a:t>att</a:t>
            </a:r>
            <a:r>
              <a:rPr dirty="0"/>
              <a:t> </a:t>
            </a:r>
            <a:r>
              <a:rPr dirty="0" err="1"/>
              <a:t>främja</a:t>
            </a:r>
            <a:r>
              <a:rPr dirty="0"/>
              <a:t> </a:t>
            </a:r>
            <a:r>
              <a:rPr dirty="0" err="1"/>
              <a:t>digitaliseringen</a:t>
            </a:r>
            <a:r>
              <a:rPr dirty="0"/>
              <a:t>?</a:t>
            </a:r>
          </a:p>
        </p:txBody>
      </p:sp>
    </p:spTree>
    <p:extLst>
      <p:ext uri="{BB962C8B-B14F-4D97-AF65-F5344CB8AC3E}">
        <p14:creationId xmlns:p14="http://schemas.microsoft.com/office/powerpoint/2010/main" val="1705868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3" name="Sisällön paikkamerkki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Otsikko 1"/>
            <p:cNvSpPr txBox="1">
              <a:spLocks/>
            </p:cNvSpPr>
            <p:nvPr/>
          </p:nvSpPr>
          <p:spPr>
            <a:xfrm>
              <a:off x="84919" y="81937"/>
              <a:ext cx="3706594"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74A57"/>
                  </a:solidFill>
                </a:defRPr>
              </a:pPr>
              <a:r>
                <a:t>LEDARSKAP OCH LEDNING (14)</a:t>
              </a:r>
            </a:p>
          </p:txBody>
        </p:sp>
        <p:sp>
          <p:nvSpPr>
            <p:cNvPr id="6" name="Otsikko 1"/>
            <p:cNvSpPr txBox="1">
              <a:spLocks/>
            </p:cNvSpPr>
            <p:nvPr/>
          </p:nvSpPr>
          <p:spPr>
            <a:xfrm>
              <a:off x="3695411" y="8910062"/>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575A5"/>
                  </a:solidFill>
                </a:defRPr>
              </a:pPr>
              <a:r>
                <a:t>#digiträningskort, FM, 2021</a:t>
              </a:r>
            </a:p>
          </p:txBody>
        </p:sp>
      </p:grpSp>
      <p:sp>
        <p:nvSpPr>
          <p:cNvPr id="22" name="Google Shape;112;p21"/>
          <p:cNvSpPr txBox="1">
            <a:spLocks noGrp="1"/>
          </p:cNvSpPr>
          <p:nvPr>
            <p:ph type="body" idx="1"/>
          </p:nvPr>
        </p:nvSpPr>
        <p:spPr>
          <a:xfrm>
            <a:off x="11863" y="620057"/>
            <a:ext cx="6846137" cy="1301017"/>
          </a:xfrm>
          <a:prstGeom prst="rect">
            <a:avLst/>
          </a:prstGeom>
        </p:spPr>
        <p:txBody>
          <a:bodyPr spcFirstLastPara="1" vert="horz" wrap="square" lIns="91428" tIns="91428" rIns="91428" bIns="91428" anchor="ctr" anchorCtr="0">
            <a:noAutofit/>
          </a:bodyPr>
          <a:lstStyle/>
          <a:p>
            <a:pPr marL="0" indent="0" algn="ctr">
              <a:lnSpc>
                <a:spcPts val="3200"/>
              </a:lnSpc>
              <a:spcAft>
                <a:spcPts val="1200"/>
              </a:spcAft>
              <a:buNone/>
              <a:defRPr sz="2600" b="1">
                <a:solidFill>
                  <a:schemeClr val="bg1"/>
                </a:solidFill>
                <a:latin typeface="Calibri" panose="020F0502020204030204" pitchFamily="34" charset="0"/>
                <a:cs typeface="Calibri" panose="020F0502020204030204" pitchFamily="34" charset="0"/>
              </a:defRPr>
            </a:pPr>
            <a:r>
              <a:rPr dirty="0" err="1"/>
              <a:t>Hur</a:t>
            </a:r>
            <a:r>
              <a:rPr dirty="0"/>
              <a:t> </a:t>
            </a:r>
            <a:r>
              <a:rPr dirty="0" err="1"/>
              <a:t>utnyttjar</a:t>
            </a:r>
            <a:r>
              <a:rPr lang="fi-FI" dirty="0"/>
              <a:t> </a:t>
            </a:r>
            <a:r>
              <a:rPr dirty="0"/>
              <a:t>vi </a:t>
            </a:r>
            <a:r>
              <a:rPr dirty="0" err="1"/>
              <a:t>dataanalys</a:t>
            </a:r>
            <a:r>
              <a:rPr dirty="0"/>
              <a:t> </a:t>
            </a:r>
            <a:r>
              <a:rPr lang="fi-FI" dirty="0"/>
              <a:t/>
            </a:r>
            <a:br>
              <a:rPr lang="fi-FI" dirty="0"/>
            </a:br>
            <a:r>
              <a:rPr dirty="0" err="1"/>
              <a:t>i</a:t>
            </a:r>
            <a:r>
              <a:rPr lang="fi-FI" dirty="0"/>
              <a:t> </a:t>
            </a:r>
            <a:r>
              <a:rPr dirty="0"/>
              <a:t> </a:t>
            </a:r>
            <a:r>
              <a:rPr dirty="0" err="1"/>
              <a:t>vårt</a:t>
            </a:r>
            <a:r>
              <a:rPr dirty="0"/>
              <a:t> </a:t>
            </a:r>
            <a:r>
              <a:rPr dirty="0" err="1"/>
              <a:t>ledarskap</a:t>
            </a:r>
            <a:r>
              <a:rPr dirty="0"/>
              <a:t>?</a:t>
            </a:r>
          </a:p>
        </p:txBody>
      </p:sp>
    </p:spTree>
    <p:extLst>
      <p:ext uri="{BB962C8B-B14F-4D97-AF65-F5344CB8AC3E}">
        <p14:creationId xmlns:p14="http://schemas.microsoft.com/office/powerpoint/2010/main" val="2711225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2" name="Google Shape;198;p33"/>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3996"/>
            </a:xfrm>
            <a:prstGeom prst="rect">
              <a:avLst/>
            </a:prstGeom>
            <a:noFill/>
            <a:ln>
              <a:noFill/>
            </a:ln>
          </p:spPr>
        </p:pic>
        <p:sp>
          <p:nvSpPr>
            <p:cNvPr id="5" name="Otsikko 1"/>
            <p:cNvSpPr txBox="1">
              <a:spLocks/>
            </p:cNvSpPr>
            <p:nvPr/>
          </p:nvSpPr>
          <p:spPr>
            <a:xfrm>
              <a:off x="84919" y="90135"/>
              <a:ext cx="2624329"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74A57"/>
                  </a:solidFill>
                </a:defRPr>
              </a:pPr>
              <a:r>
                <a:t>PARTNERSKAP OCH RESURSER (15)</a:t>
              </a:r>
            </a:p>
          </p:txBody>
        </p:sp>
        <p:sp>
          <p:nvSpPr>
            <p:cNvPr id="6" name="Otsikko 1"/>
            <p:cNvSpPr txBox="1">
              <a:spLocks/>
            </p:cNvSpPr>
            <p:nvPr/>
          </p:nvSpPr>
          <p:spPr>
            <a:xfrm>
              <a:off x="171291" y="8964965"/>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B7A87"/>
                  </a:solidFill>
                </a:defRPr>
              </a:pPr>
              <a:r>
                <a:t>#digiträningskort, FM, 2021</a:t>
              </a:r>
            </a:p>
          </p:txBody>
        </p:sp>
      </p:grpSp>
      <p:sp>
        <p:nvSpPr>
          <p:cNvPr id="25" name="Google Shape;199;p33"/>
          <p:cNvSpPr txBox="1">
            <a:spLocks noGrp="1"/>
          </p:cNvSpPr>
          <p:nvPr>
            <p:ph type="body" idx="1"/>
          </p:nvPr>
        </p:nvSpPr>
        <p:spPr>
          <a:xfrm>
            <a:off x="2626" y="507446"/>
            <a:ext cx="6855374" cy="1183599"/>
          </a:xfrm>
          <a:prstGeom prst="rect">
            <a:avLst/>
          </a:prstGeom>
          <a:noFill/>
        </p:spPr>
        <p:txBody>
          <a:bodyPr spcFirstLastPara="1" vert="horz" wrap="square" lIns="91428" tIns="91428" rIns="91428" bIns="91428" anchor="ctr" anchorCtr="0">
            <a:noAutofit/>
          </a:bodyPr>
          <a:lstStyle/>
          <a:p>
            <a:pPr marL="0" indent="0" algn="ctr">
              <a:lnSpc>
                <a:spcPts val="3200"/>
              </a:lnSpc>
              <a:spcBef>
                <a:spcPts val="601"/>
              </a:spcBef>
              <a:spcAft>
                <a:spcPts val="601"/>
              </a:spcAft>
              <a:buNone/>
              <a:defRPr sz="2600" b="1">
                <a:solidFill>
                  <a:schemeClr val="dk1"/>
                </a:solidFill>
                <a:latin typeface="Calibri" panose="020F0502020204030204" pitchFamily="34" charset="0"/>
                <a:cs typeface="Calibri" panose="020F0502020204030204" pitchFamily="34" charset="0"/>
              </a:defRPr>
            </a:pPr>
            <a:r>
              <a:rPr sz="2600" dirty="0" err="1"/>
              <a:t>Vilka</a:t>
            </a:r>
            <a:r>
              <a:rPr sz="2600" dirty="0"/>
              <a:t> </a:t>
            </a:r>
            <a:r>
              <a:rPr sz="2600" dirty="0" err="1"/>
              <a:t>är</a:t>
            </a:r>
            <a:r>
              <a:rPr sz="2600" dirty="0"/>
              <a:t> </a:t>
            </a:r>
            <a:r>
              <a:rPr sz="2600" dirty="0" err="1"/>
              <a:t>våra</a:t>
            </a:r>
            <a:r>
              <a:rPr sz="2600" dirty="0"/>
              <a:t> </a:t>
            </a:r>
            <a:r>
              <a:rPr sz="2600" b="1" dirty="0" err="1">
                <a:solidFill>
                  <a:schemeClr val="dk1"/>
                </a:solidFill>
                <a:latin typeface="Calibri" panose="020F0502020204030204" pitchFamily="34" charset="0"/>
                <a:cs typeface="Calibri" panose="020F0502020204030204" pitchFamily="34" charset="0"/>
              </a:rPr>
              <a:t>viktigaste</a:t>
            </a:r>
            <a:r>
              <a:rPr sz="2600" b="1" dirty="0">
                <a:solidFill>
                  <a:schemeClr val="dk1"/>
                </a:solidFill>
                <a:latin typeface="Calibri" panose="020F0502020204030204" pitchFamily="34" charset="0"/>
                <a:cs typeface="Calibri" panose="020F0502020204030204" pitchFamily="34" charset="0"/>
              </a:rPr>
              <a:t> </a:t>
            </a:r>
            <a:r>
              <a:rPr lang="sv-FI" sz="2600" b="1" dirty="0" err="1">
                <a:solidFill>
                  <a:schemeClr val="dk1"/>
                </a:solidFill>
                <a:latin typeface="Calibri" panose="020F0502020204030204" pitchFamily="34" charset="0"/>
                <a:cs typeface="Calibri" panose="020F0502020204030204" pitchFamily="34" charset="0"/>
              </a:rPr>
              <a:t>samarbets</a:t>
            </a:r>
            <a:r>
              <a:rPr sz="2600" b="1" dirty="0">
                <a:solidFill>
                  <a:schemeClr val="dk1"/>
                </a:solidFill>
                <a:latin typeface="Calibri" panose="020F0502020204030204" pitchFamily="34" charset="0"/>
                <a:cs typeface="Calibri" panose="020F0502020204030204" pitchFamily="34" charset="0"/>
              </a:rPr>
              <a:t>partner</a:t>
            </a:r>
            <a:r>
              <a:rPr lang="sv-FI" sz="2600" b="1" dirty="0">
                <a:solidFill>
                  <a:schemeClr val="dk1"/>
                </a:solidFill>
                <a:latin typeface="Calibri" panose="020F0502020204030204" pitchFamily="34" charset="0"/>
                <a:cs typeface="Calibri" panose="020F0502020204030204" pitchFamily="34" charset="0"/>
              </a:rPr>
              <a:t>s</a:t>
            </a:r>
            <a:r>
              <a:rPr sz="2600" b="1" dirty="0">
                <a:solidFill>
                  <a:schemeClr val="dk1"/>
                </a:solidFill>
                <a:latin typeface="Calibri" panose="020F0502020204030204" pitchFamily="34" charset="0"/>
                <a:cs typeface="Calibri" panose="020F0502020204030204" pitchFamily="34" charset="0"/>
              </a:rPr>
              <a:t> </a:t>
            </a:r>
            <a:r>
              <a:rPr lang="fi-FI" sz="2600" b="1" dirty="0">
                <a:solidFill>
                  <a:schemeClr val="dk1"/>
                </a:solidFill>
                <a:latin typeface="Calibri" panose="020F0502020204030204" pitchFamily="34" charset="0"/>
                <a:cs typeface="Calibri" panose="020F0502020204030204" pitchFamily="34" charset="0"/>
              </a:rPr>
              <a:t/>
            </a:r>
            <a:br>
              <a:rPr lang="fi-FI" sz="2600" b="1" dirty="0">
                <a:solidFill>
                  <a:schemeClr val="dk1"/>
                </a:solidFill>
                <a:latin typeface="Calibri" panose="020F0502020204030204" pitchFamily="34" charset="0"/>
                <a:cs typeface="Calibri" panose="020F0502020204030204" pitchFamily="34" charset="0"/>
              </a:rPr>
            </a:br>
            <a:r>
              <a:rPr sz="2600" dirty="0"/>
              <a:t>med </a:t>
            </a:r>
            <a:r>
              <a:rPr sz="2600" dirty="0" err="1"/>
              <a:t>tanke</a:t>
            </a:r>
            <a:r>
              <a:rPr sz="2600" dirty="0"/>
              <a:t> </a:t>
            </a:r>
            <a:r>
              <a:rPr sz="2600" dirty="0" err="1"/>
              <a:t>på</a:t>
            </a:r>
            <a:r>
              <a:rPr sz="2600" dirty="0"/>
              <a:t> </a:t>
            </a:r>
            <a:r>
              <a:rPr sz="2600" dirty="0" err="1"/>
              <a:t>digitaliseringen</a:t>
            </a:r>
            <a:r>
              <a:rPr sz="2600" dirty="0"/>
              <a:t>?</a:t>
            </a:r>
          </a:p>
        </p:txBody>
      </p:sp>
    </p:spTree>
    <p:extLst>
      <p:ext uri="{BB962C8B-B14F-4D97-AF65-F5344CB8AC3E}">
        <p14:creationId xmlns:p14="http://schemas.microsoft.com/office/powerpoint/2010/main" val="503672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0" y="0"/>
            <a:ext cx="6858000" cy="9146976"/>
            <a:chOff x="0" y="0"/>
            <a:chExt cx="6858000" cy="9146976"/>
          </a:xfrm>
        </p:grpSpPr>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Otsikko 1"/>
            <p:cNvSpPr txBox="1">
              <a:spLocks/>
            </p:cNvSpPr>
            <p:nvPr/>
          </p:nvSpPr>
          <p:spPr>
            <a:xfrm>
              <a:off x="84328" y="93091"/>
              <a:ext cx="3717928"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74A57"/>
                  </a:solidFill>
                </a:defRPr>
              </a:pPr>
              <a:r>
                <a:t>PARTNERSKAP OCH RESURSER (16)</a:t>
              </a:r>
            </a:p>
          </p:txBody>
        </p:sp>
        <p:sp>
          <p:nvSpPr>
            <p:cNvPr id="6" name="Otsikko 1"/>
            <p:cNvSpPr txBox="1">
              <a:spLocks/>
            </p:cNvSpPr>
            <p:nvPr/>
          </p:nvSpPr>
          <p:spPr>
            <a:xfrm>
              <a:off x="154785" y="8967941"/>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479D28"/>
                  </a:solidFill>
                </a:defRPr>
              </a:pPr>
              <a:r>
                <a:t>#digiträningskort, FM, 2021</a:t>
              </a:r>
            </a:p>
          </p:txBody>
        </p:sp>
      </p:grpSp>
      <p:sp>
        <p:nvSpPr>
          <p:cNvPr id="21" name="Google Shape;192;p32"/>
          <p:cNvSpPr txBox="1">
            <a:spLocks noGrp="1"/>
          </p:cNvSpPr>
          <p:nvPr>
            <p:ph type="body" idx="1"/>
          </p:nvPr>
        </p:nvSpPr>
        <p:spPr>
          <a:xfrm>
            <a:off x="2027" y="602616"/>
            <a:ext cx="6855973" cy="1243445"/>
          </a:xfrm>
          <a:prstGeom prst="rect">
            <a:avLst/>
          </a:prstGeom>
          <a:noFill/>
        </p:spPr>
        <p:txBody>
          <a:bodyPr spcFirstLastPara="1" vert="horz" wrap="square" lIns="91428" tIns="91428" rIns="91428" bIns="91428" anchor="ctr" anchorCtr="0">
            <a:noAutofit/>
          </a:bodyPr>
          <a:lstStyle/>
          <a:p>
            <a:pPr marL="0" indent="0" algn="ctr">
              <a:spcBef>
                <a:spcPts val="1200"/>
              </a:spcBef>
              <a:spcAft>
                <a:spcPts val="1200"/>
              </a:spcAft>
              <a:buNone/>
              <a:defRPr sz="2600" b="1">
                <a:solidFill>
                  <a:schemeClr val="bg1"/>
                </a:solidFill>
                <a:latin typeface="Calibri" panose="020F0502020204030204" pitchFamily="34" charset="0"/>
                <a:cs typeface="Calibri" panose="020F0502020204030204" pitchFamily="34" charset="0"/>
              </a:defRPr>
            </a:pPr>
            <a:r>
              <a:rPr sz="2600" b="1" dirty="0" err="1">
                <a:solidFill>
                  <a:schemeClr val="bg1"/>
                </a:solidFill>
                <a:latin typeface="Calibri" panose="020F0502020204030204" pitchFamily="34" charset="0"/>
                <a:cs typeface="Calibri" panose="020F0502020204030204" pitchFamily="34" charset="0"/>
              </a:rPr>
              <a:t>Skapar</a:t>
            </a:r>
            <a:r>
              <a:rPr sz="2600" b="1" dirty="0">
                <a:solidFill>
                  <a:schemeClr val="bg1"/>
                </a:solidFill>
                <a:latin typeface="Calibri" panose="020F0502020204030204" pitchFamily="34" charset="0"/>
                <a:cs typeface="Calibri" panose="020F0502020204030204" pitchFamily="34" charset="0"/>
              </a:rPr>
              <a:t> vi </a:t>
            </a:r>
            <a:r>
              <a:rPr lang="sv-FI" sz="2600" b="1" dirty="0">
                <a:solidFill>
                  <a:schemeClr val="bg1"/>
                </a:solidFill>
                <a:latin typeface="Calibri" panose="020F0502020204030204" pitchFamily="34" charset="0"/>
                <a:cs typeface="Calibri" panose="020F0502020204030204" pitchFamily="34" charset="0"/>
              </a:rPr>
              <a:t>samarbeten</a:t>
            </a:r>
            <a:r>
              <a:rPr sz="2600" b="1" dirty="0">
                <a:solidFill>
                  <a:schemeClr val="bg1"/>
                </a:solidFill>
                <a:latin typeface="Calibri" panose="020F0502020204030204" pitchFamily="34" charset="0"/>
                <a:cs typeface="Calibri" panose="020F0502020204030204" pitchFamily="34" charset="0"/>
              </a:rPr>
              <a:t> </a:t>
            </a:r>
            <a:r>
              <a:rPr lang="fi-FI" dirty="0">
                <a:solidFill>
                  <a:schemeClr val="bg1"/>
                </a:solidFill>
              </a:rPr>
              <a:t/>
            </a:r>
            <a:br>
              <a:rPr lang="fi-FI" dirty="0">
                <a:solidFill>
                  <a:schemeClr val="bg1"/>
                </a:solidFill>
              </a:rPr>
            </a:br>
            <a:r>
              <a:rPr lang="sv-FI" dirty="0">
                <a:solidFill>
                  <a:schemeClr val="bg1"/>
                </a:solidFill>
              </a:rPr>
              <a:t>som hjälper oss att </a:t>
            </a:r>
            <a:r>
              <a:rPr dirty="0" err="1">
                <a:solidFill>
                  <a:schemeClr val="bg1"/>
                </a:solidFill>
              </a:rPr>
              <a:t>erbjuda</a:t>
            </a:r>
            <a:r>
              <a:rPr lang="fi-FI" dirty="0">
                <a:solidFill>
                  <a:schemeClr val="bg1"/>
                </a:solidFill>
              </a:rPr>
              <a:t> </a:t>
            </a:r>
            <a:br>
              <a:rPr lang="fi-FI" dirty="0">
                <a:solidFill>
                  <a:schemeClr val="bg1"/>
                </a:solidFill>
              </a:rPr>
            </a:br>
            <a:r>
              <a:rPr dirty="0" err="1">
                <a:solidFill>
                  <a:schemeClr val="bg1"/>
                </a:solidFill>
              </a:rPr>
              <a:t>våra</a:t>
            </a:r>
            <a:r>
              <a:rPr dirty="0">
                <a:solidFill>
                  <a:schemeClr val="bg1"/>
                </a:solidFill>
              </a:rPr>
              <a:t> </a:t>
            </a:r>
            <a:r>
              <a:rPr dirty="0" err="1">
                <a:solidFill>
                  <a:schemeClr val="bg1"/>
                </a:solidFill>
              </a:rPr>
              <a:t>kunder</a:t>
            </a:r>
            <a:r>
              <a:rPr dirty="0">
                <a:solidFill>
                  <a:schemeClr val="bg1"/>
                </a:solidFill>
              </a:rPr>
              <a:t> den </a:t>
            </a:r>
            <a:r>
              <a:rPr dirty="0" err="1">
                <a:solidFill>
                  <a:schemeClr val="bg1"/>
                </a:solidFill>
              </a:rPr>
              <a:t>bästa</a:t>
            </a:r>
            <a:r>
              <a:rPr dirty="0">
                <a:solidFill>
                  <a:schemeClr val="bg1"/>
                </a:solidFill>
              </a:rPr>
              <a:t> </a:t>
            </a:r>
            <a:r>
              <a:rPr dirty="0" err="1">
                <a:solidFill>
                  <a:schemeClr val="bg1"/>
                </a:solidFill>
              </a:rPr>
              <a:t>servicen</a:t>
            </a:r>
            <a:r>
              <a:rPr dirty="0">
                <a:solidFill>
                  <a:schemeClr val="bg1"/>
                </a:solidFill>
              </a:rPr>
              <a:t>?</a:t>
            </a:r>
            <a:endParaRPr sz="2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123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Google Shape;170;p29"/>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5" name="Otsikko 1"/>
            <p:cNvSpPr txBox="1">
              <a:spLocks/>
            </p:cNvSpPr>
            <p:nvPr/>
          </p:nvSpPr>
          <p:spPr>
            <a:xfrm>
              <a:off x="84087" y="93513"/>
              <a:ext cx="3706439"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74A57"/>
                  </a:solidFill>
                </a:defRPr>
              </a:pPr>
              <a:r>
                <a:t>PARTNERSKAP OCH RESURSER (17)</a:t>
              </a:r>
            </a:p>
          </p:txBody>
        </p:sp>
        <p:sp>
          <p:nvSpPr>
            <p:cNvPr id="6" name="Otsikko 1"/>
            <p:cNvSpPr txBox="1">
              <a:spLocks/>
            </p:cNvSpPr>
            <p:nvPr/>
          </p:nvSpPr>
          <p:spPr>
            <a:xfrm>
              <a:off x="1485633" y="8886816"/>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30919A"/>
                  </a:solidFill>
                </a:defRPr>
              </a:pPr>
              <a:r>
                <a:t>#digiträningskort, FM, 2021</a:t>
              </a:r>
            </a:p>
          </p:txBody>
        </p:sp>
      </p:grpSp>
      <p:sp>
        <p:nvSpPr>
          <p:cNvPr id="21" name="Google Shape;171;p29"/>
          <p:cNvSpPr txBox="1">
            <a:spLocks noGrp="1"/>
          </p:cNvSpPr>
          <p:nvPr>
            <p:ph type="body" idx="1"/>
          </p:nvPr>
        </p:nvSpPr>
        <p:spPr>
          <a:xfrm>
            <a:off x="8322" y="549996"/>
            <a:ext cx="6849678" cy="1300523"/>
          </a:xfrm>
          <a:prstGeom prst="rect">
            <a:avLst/>
          </a:prstGeom>
        </p:spPr>
        <p:txBody>
          <a:bodyPr spcFirstLastPara="1" vert="horz" wrap="square" lIns="91428" tIns="91428" rIns="91428" bIns="91428" anchor="ctr" anchorCtr="0">
            <a:noAutofit/>
          </a:bodyPr>
          <a:lstStyle/>
          <a:p>
            <a:pPr marL="0" indent="0" algn="ctr">
              <a:lnSpc>
                <a:spcPts val="3120"/>
              </a:lnSpc>
              <a:spcBef>
                <a:spcPts val="600"/>
              </a:spcBef>
              <a:spcAft>
                <a:spcPts val="1200"/>
              </a:spcAft>
              <a:buNone/>
              <a:defRPr sz="2600" b="1">
                <a:solidFill>
                  <a:schemeClr val="dk1"/>
                </a:solidFill>
                <a:latin typeface="Calibri" panose="020F0502020204030204" pitchFamily="34" charset="0"/>
                <a:cs typeface="Calibri" panose="020F0502020204030204" pitchFamily="34" charset="0"/>
              </a:defRPr>
            </a:pPr>
            <a:r>
              <a:rPr lang="sv-FI" dirty="0"/>
              <a:t>Har vi </a:t>
            </a:r>
            <a:r>
              <a:rPr lang="sv-FI" sz="2600" b="1" dirty="0">
                <a:solidFill>
                  <a:schemeClr val="dk1"/>
                </a:solidFill>
                <a:latin typeface="Calibri" panose="020F0502020204030204" pitchFamily="34" charset="0"/>
                <a:cs typeface="Calibri" panose="020F0502020204030204" pitchFamily="34" charset="0"/>
              </a:rPr>
              <a:t>nyfikenhet och lust </a:t>
            </a:r>
            <a:br>
              <a:rPr lang="sv-FI" sz="2600" b="1" dirty="0">
                <a:solidFill>
                  <a:schemeClr val="dk1"/>
                </a:solidFill>
                <a:latin typeface="Calibri" panose="020F0502020204030204" pitchFamily="34" charset="0"/>
                <a:cs typeface="Calibri" panose="020F0502020204030204" pitchFamily="34" charset="0"/>
              </a:rPr>
            </a:br>
            <a:r>
              <a:rPr lang="sv-FI" sz="2600" b="1" dirty="0">
                <a:solidFill>
                  <a:schemeClr val="dk1"/>
                </a:solidFill>
                <a:latin typeface="Calibri" panose="020F0502020204030204" pitchFamily="34" charset="0"/>
                <a:cs typeface="Calibri" panose="020F0502020204030204" pitchFamily="34" charset="0"/>
              </a:rPr>
              <a:t>att pröva på ny teknologi?</a:t>
            </a:r>
          </a:p>
        </p:txBody>
      </p:sp>
    </p:spTree>
    <p:extLst>
      <p:ext uri="{BB962C8B-B14F-4D97-AF65-F5344CB8AC3E}">
        <p14:creationId xmlns:p14="http://schemas.microsoft.com/office/powerpoint/2010/main" val="3931374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945234" cy="9144000"/>
            <a:chOff x="0" y="0"/>
            <a:chExt cx="6945234" cy="9144000"/>
          </a:xfrm>
        </p:grpSpPr>
        <p:pic>
          <p:nvPicPr>
            <p:cNvPr id="22" name="Google Shape;177;p30"/>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5" name="Otsikko 1"/>
            <p:cNvSpPr txBox="1">
              <a:spLocks/>
            </p:cNvSpPr>
            <p:nvPr/>
          </p:nvSpPr>
          <p:spPr>
            <a:xfrm>
              <a:off x="84919" y="93512"/>
              <a:ext cx="3714343"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74A57"/>
                  </a:solidFill>
                </a:defRPr>
              </a:pPr>
              <a:r>
                <a:t>PARTNERSKAP OCH RESURSER (18)</a:t>
              </a:r>
            </a:p>
          </p:txBody>
        </p:sp>
        <p:sp>
          <p:nvSpPr>
            <p:cNvPr id="6" name="Otsikko 1"/>
            <p:cNvSpPr txBox="1">
              <a:spLocks/>
            </p:cNvSpPr>
            <p:nvPr/>
          </p:nvSpPr>
          <p:spPr>
            <a:xfrm>
              <a:off x="5049971" y="8919582"/>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06939C"/>
                  </a:solidFill>
                </a:defRPr>
              </a:pPr>
              <a:r>
                <a:t>#digiträningskort, FM, 2021</a:t>
              </a:r>
            </a:p>
          </p:txBody>
        </p:sp>
      </p:grpSp>
      <p:sp>
        <p:nvSpPr>
          <p:cNvPr id="23" name="Google Shape;178;p30"/>
          <p:cNvSpPr txBox="1">
            <a:spLocks noGrp="1"/>
          </p:cNvSpPr>
          <p:nvPr>
            <p:ph type="body" idx="1"/>
          </p:nvPr>
        </p:nvSpPr>
        <p:spPr>
          <a:xfrm>
            <a:off x="15146" y="598225"/>
            <a:ext cx="6842854" cy="1244859"/>
          </a:xfrm>
          <a:prstGeom prst="rect">
            <a:avLst/>
          </a:prstGeom>
          <a:noFill/>
        </p:spPr>
        <p:txBody>
          <a:bodyPr spcFirstLastPara="1" vert="horz" wrap="square" lIns="91428" tIns="91428" rIns="91428" bIns="91428" anchor="ctr" anchorCtr="0">
            <a:normAutofit/>
          </a:bodyPr>
          <a:lstStyle/>
          <a:p>
            <a:pPr marL="0" indent="0" algn="ctr">
              <a:lnSpc>
                <a:spcPts val="3200"/>
              </a:lnSpc>
              <a:buNone/>
              <a:defRPr sz="2600" b="1">
                <a:solidFill>
                  <a:schemeClr val="bg1"/>
                </a:solidFill>
                <a:latin typeface="Calibri" panose="020F0502020204030204" pitchFamily="34" charset="0"/>
                <a:cs typeface="Calibri" panose="020F0502020204030204" pitchFamily="34" charset="0"/>
              </a:defRPr>
            </a:pPr>
            <a:r>
              <a:rPr lang="sv-FI" dirty="0"/>
              <a:t>Om vi hade resurser,</a:t>
            </a:r>
            <a:r>
              <a:rPr lang="sv-FI" sz="2600" b="1" dirty="0">
                <a:solidFill>
                  <a:schemeClr val="bg1"/>
                </a:solidFill>
                <a:latin typeface="Calibri" panose="020F0502020204030204" pitchFamily="34" charset="0"/>
                <a:cs typeface="Calibri" panose="020F0502020204030204" pitchFamily="34" charset="0"/>
              </a:rPr>
              <a:t/>
            </a:r>
            <a:br>
              <a:rPr lang="sv-FI" sz="2600" b="1" dirty="0">
                <a:solidFill>
                  <a:schemeClr val="bg1"/>
                </a:solidFill>
                <a:latin typeface="Calibri" panose="020F0502020204030204" pitchFamily="34" charset="0"/>
                <a:cs typeface="Calibri" panose="020F0502020204030204" pitchFamily="34" charset="0"/>
              </a:rPr>
            </a:br>
            <a:r>
              <a:rPr lang="sv-FI" dirty="0"/>
              <a:t> </a:t>
            </a:r>
            <a:r>
              <a:rPr lang="sv-FI" sz="2600" b="1" dirty="0">
                <a:solidFill>
                  <a:schemeClr val="bg1"/>
                </a:solidFill>
                <a:latin typeface="Calibri" panose="020F0502020204030204" pitchFamily="34" charset="0"/>
                <a:cs typeface="Calibri" panose="020F0502020204030204" pitchFamily="34" charset="0"/>
              </a:rPr>
              <a:t>hurdana experiment kunde vi göra?</a:t>
            </a:r>
          </a:p>
        </p:txBody>
      </p:sp>
    </p:spTree>
    <p:extLst>
      <p:ext uri="{BB962C8B-B14F-4D97-AF65-F5344CB8AC3E}">
        <p14:creationId xmlns:p14="http://schemas.microsoft.com/office/powerpoint/2010/main" val="3487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5" cy="9144000"/>
            <a:chOff x="0" y="1"/>
            <a:chExt cx="6858005" cy="9144000"/>
          </a:xfrm>
        </p:grpSpPr>
        <p:sp>
          <p:nvSpPr>
            <p:cNvPr id="6" name="Pyöristetty suorakulmio 5"/>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i-FI" sz="1801" dirty="0"/>
            </a:p>
          </p:txBody>
        </p:sp>
        <p:sp>
          <p:nvSpPr>
            <p:cNvPr id="8" name="Sisällön paikkamerkki 2"/>
            <p:cNvSpPr txBox="1">
              <a:spLocks/>
            </p:cNvSpPr>
            <p:nvPr/>
          </p:nvSpPr>
          <p:spPr>
            <a:xfrm>
              <a:off x="196770" y="2644670"/>
              <a:ext cx="6496492" cy="6187095"/>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defRPr sz="1800">
                  <a:solidFill>
                    <a:srgbClr val="15576F"/>
                  </a:solidFill>
                </a:defRPr>
              </a:pPr>
              <a:r>
                <a:rPr lang="sv-FI" sz="1800" dirty="0">
                  <a:solidFill>
                    <a:srgbClr val="15576F"/>
                  </a:solidFill>
                </a:rPr>
                <a:t>Du kan använda korten på det sätt som anses förnuftigt inom arbetsgemenskapen. Använd bara en del av dem, lägg till egna frågor om digitaliseringen eller ta med dig korten t.ex. till möten med chefer och ledningsgrupper.</a:t>
              </a:r>
            </a:p>
            <a:p>
              <a:pPr>
                <a:spcAft>
                  <a:spcPts val="601"/>
                </a:spcAft>
                <a:defRPr sz="1800">
                  <a:solidFill>
                    <a:srgbClr val="15576F"/>
                  </a:solidFill>
                </a:defRPr>
              </a:pPr>
              <a:r>
                <a:rPr lang="sv-FI" sz="1800" dirty="0">
                  <a:solidFill>
                    <a:srgbClr val="15576F"/>
                  </a:solidFill>
                </a:rPr>
                <a:t>Det finns inga rätta svar på de frågor som ställs på korten.</a:t>
              </a:r>
            </a:p>
            <a:p>
              <a:pPr>
                <a:spcAft>
                  <a:spcPts val="601"/>
                </a:spcAft>
                <a:defRPr sz="1800">
                  <a:solidFill>
                    <a:srgbClr val="15576F"/>
                  </a:solidFill>
                </a:defRPr>
              </a:pPr>
              <a:r>
                <a:rPr lang="sv-FI" sz="1800" dirty="0">
                  <a:solidFill>
                    <a:srgbClr val="15576F"/>
                  </a:solidFill>
                </a:rPr>
                <a:t>Det viktigaste är att diskutera digitaliseringen tillsammans. Sök efter svar tillsammans, nyfiket och med öppet sinne. Digitaliseringen är mer än bara en dator eller en program-vara. Människor kan också mycket mer än vad de i allmänhet tror. Med hjälp av korten kan ni beskriva era gemensamma färdigheter på ett positivt sätt.</a:t>
              </a:r>
            </a:p>
            <a:p>
              <a:pPr>
                <a:spcAft>
                  <a:spcPts val="601"/>
                </a:spcAft>
                <a:defRPr sz="1800">
                  <a:solidFill>
                    <a:srgbClr val="15576F"/>
                  </a:solidFill>
                </a:defRPr>
              </a:pPr>
              <a:r>
                <a:rPr lang="sv-FI" sz="1800" dirty="0">
                  <a:solidFill>
                    <a:srgbClr val="15576F"/>
                  </a:solidFill>
                </a:rPr>
                <a:t>Kortpacken innehåller 54 kort (37 temagrupperade frågekort och 17 andra kort).</a:t>
              </a:r>
            </a:p>
            <a:p>
              <a:pPr>
                <a:spcAft>
                  <a:spcPts val="601"/>
                </a:spcAft>
                <a:defRPr sz="1800">
                  <a:solidFill>
                    <a:srgbClr val="15576F"/>
                  </a:solidFill>
                </a:defRPr>
              </a:pPr>
              <a:r>
                <a:rPr lang="sv-FI" sz="1800" dirty="0">
                  <a:solidFill>
                    <a:srgbClr val="15576F"/>
                  </a:solidFill>
                </a:rPr>
                <a:t>Frågorna har numrerats som hjälp för den som behöver det. Korten behöver alltså inte gås igenom i nummerordning.</a:t>
              </a:r>
            </a:p>
            <a:p>
              <a:pPr>
                <a:spcAft>
                  <a:spcPts val="601"/>
                </a:spcAft>
                <a:defRPr sz="1800">
                  <a:solidFill>
                    <a:srgbClr val="15576F"/>
                  </a:solidFill>
                </a:defRPr>
              </a:pPr>
              <a:r>
                <a:rPr lang="sv-FI" dirty="0"/>
                <a:t>Mer information: valtiolla.fi/</a:t>
              </a:r>
              <a:r>
                <a:rPr lang="sv-FI" dirty="0" err="1"/>
                <a:t>digiosaaminen</a:t>
              </a:r>
              <a:r>
                <a:rPr lang="sv-FI" dirty="0"/>
                <a:t> (på finska)</a:t>
              </a:r>
              <a:r>
                <a:rPr lang="sv-FI" sz="1800" dirty="0">
                  <a:solidFill>
                    <a:srgbClr val="15576F"/>
                  </a:solidFill>
                </a:rPr>
                <a:t/>
              </a:r>
              <a:br>
                <a:rPr lang="sv-FI" sz="1800" dirty="0">
                  <a:solidFill>
                    <a:srgbClr val="15576F"/>
                  </a:solidFill>
                </a:rPr>
              </a:br>
              <a:endParaRPr lang="sv-FI" sz="1800" dirty="0">
                <a:solidFill>
                  <a:srgbClr val="15576F"/>
                </a:solidFill>
              </a:endParaRPr>
            </a:p>
            <a:p>
              <a:pPr marL="152396" indent="0">
                <a:spcAft>
                  <a:spcPts val="601"/>
                </a:spcAft>
                <a:buNone/>
                <a:defRPr sz="1800"/>
              </a:pPr>
              <a:r>
                <a:rPr lang="sv-FI" sz="1800" dirty="0">
                  <a:solidFill>
                    <a:srgbClr val="15576F"/>
                  </a:solidFill>
                </a:rPr>
                <a:t/>
              </a:r>
              <a:br>
                <a:rPr lang="sv-FI" sz="1800" dirty="0">
                  <a:solidFill>
                    <a:srgbClr val="15576F"/>
                  </a:solidFill>
                </a:rPr>
              </a:br>
              <a:r>
                <a:rPr lang="sv-FI" b="1" dirty="0">
                  <a:solidFill>
                    <a:srgbClr val="15576F"/>
                  </a:solidFill>
                </a:rPr>
                <a:t>Funderar du på varför man ska tala om digital kompetens med </a:t>
              </a:r>
              <a:r>
                <a:rPr lang="sv-FI" sz="1800" b="1" dirty="0">
                  <a:solidFill>
                    <a:srgbClr val="15576F"/>
                  </a:solidFill>
                </a:rPr>
                <a:t>hjälp av kortpacken</a:t>
              </a:r>
              <a:r>
                <a:rPr lang="sv-FI" b="1" dirty="0">
                  <a:solidFill>
                    <a:srgbClr val="15576F"/>
                  </a:solidFill>
                </a:rPr>
                <a:t>? </a:t>
              </a:r>
              <a:r>
                <a:rPr lang="sv-FI" dirty="0">
                  <a:solidFill>
                    <a:srgbClr val="15576F"/>
                  </a:solidFill>
                </a:rPr>
                <a:t>Eftersom det ibland är lättare att stanna upp vid saken med hjälp </a:t>
              </a:r>
              <a:r>
                <a:rPr lang="sv-FI" sz="1800" dirty="0">
                  <a:solidFill>
                    <a:srgbClr val="15576F"/>
                  </a:solidFill>
                </a:rPr>
                <a:t>av en konkret produkt. Skriv ut på papper, om du vill.</a:t>
              </a:r>
            </a:p>
            <a:p>
              <a:pPr>
                <a:spcAft>
                  <a:spcPts val="601"/>
                </a:spcAft>
              </a:pPr>
              <a:endParaRPr lang="sv-FI" sz="1800" dirty="0">
                <a:solidFill>
                  <a:srgbClr val="15576F"/>
                </a:solidFill>
              </a:endParaRPr>
            </a:p>
          </p:txBody>
        </p:sp>
        <p:pic>
          <p:nvPicPr>
            <p:cNvPr id="10" name="Picture 6" descr="https://ucd35b3695d0642668745b343ead.previews.dropboxusercontent.com/p/thumb/ABOalpCkL9kgN_4tq_FmkFlL9Om3p4uy-BGN9tuk4JqZNdjDmCPXNLK-Weu12CgN6SrsoJzDNzeywLf22zYufLyoJIdZNLh2-wGHZHDdeWoRGB-HpmX-u49U7753Rwi5Q57M0xzAM4QFrDZ09TKFQYZqzD8bsB7asd5vww07gnKRqu_poKlwT9k3J-BmKvFiajt5Phbi0zmo3A_BxjGacTAnR8h2dOa1ZtPNvk7grdPfIPSPetEip7vW0k09tCcerOOGPbLoXyFeVS5PIhxe1IJVnxo8OcHxhlPPnykrVMrozt-5r6U5rChWdwSZkpBUfDQGzTQMW3V8dYF2qoGuF6d3BPYXeUnhYsiQ3sILhF4rjw/p.png?fv_content=true&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496" y="1"/>
              <a:ext cx="2551137" cy="255113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Otsikko 1"/>
          <p:cNvSpPr>
            <a:spLocks noGrp="1"/>
          </p:cNvSpPr>
          <p:nvPr>
            <p:ph type="title"/>
          </p:nvPr>
        </p:nvSpPr>
        <p:spPr>
          <a:xfrm>
            <a:off x="352354" y="2038995"/>
            <a:ext cx="3922934" cy="720369"/>
          </a:xfrm>
        </p:spPr>
        <p:txBody>
          <a:bodyPr>
            <a:normAutofit/>
          </a:bodyPr>
          <a:lstStyle/>
          <a:p>
            <a:pPr>
              <a:defRPr sz="2000" b="1">
                <a:solidFill>
                  <a:srgbClr val="15576F"/>
                </a:solidFill>
                <a:latin typeface="+mn-lt"/>
              </a:defRPr>
            </a:pPr>
            <a:r>
              <a:rPr lang="sv-FI"/>
              <a:t>Så här använder du korten</a:t>
            </a:r>
          </a:p>
        </p:txBody>
      </p:sp>
    </p:spTree>
    <p:extLst>
      <p:ext uri="{BB962C8B-B14F-4D97-AF65-F5344CB8AC3E}">
        <p14:creationId xmlns:p14="http://schemas.microsoft.com/office/powerpoint/2010/main" val="4070211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1"/>
            <a:ext cx="6857999" cy="9144000"/>
            <a:chOff x="1" y="1"/>
            <a:chExt cx="6857999"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 y="1"/>
              <a:ext cx="6857999" cy="9144000"/>
            </a:xfrm>
            <a:prstGeom prst="rect">
              <a:avLst/>
            </a:prstGeom>
            <a:noFill/>
            <a:ln>
              <a:noFill/>
            </a:ln>
          </p:spPr>
        </p:pic>
        <p:sp>
          <p:nvSpPr>
            <p:cNvPr id="5" name="Otsikko 1"/>
            <p:cNvSpPr txBox="1">
              <a:spLocks/>
            </p:cNvSpPr>
            <p:nvPr/>
          </p:nvSpPr>
          <p:spPr>
            <a:xfrm>
              <a:off x="85019" y="93045"/>
              <a:ext cx="3704437"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74A57"/>
                  </a:solidFill>
                </a:defRPr>
              </a:pPr>
              <a:r>
                <a:t>PARTNERSKAP OCH RESURSER (19)</a:t>
              </a:r>
            </a:p>
          </p:txBody>
        </p:sp>
        <p:sp>
          <p:nvSpPr>
            <p:cNvPr id="6" name="Otsikko 1"/>
            <p:cNvSpPr txBox="1">
              <a:spLocks/>
            </p:cNvSpPr>
            <p:nvPr/>
          </p:nvSpPr>
          <p:spPr>
            <a:xfrm>
              <a:off x="4962737" y="8930240"/>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76B1CF"/>
                  </a:solidFill>
                </a:defRPr>
              </a:pPr>
              <a:r>
                <a:t>#digiträningskort, FM, 2021</a:t>
              </a:r>
            </a:p>
          </p:txBody>
        </p:sp>
      </p:grpSp>
      <p:sp>
        <p:nvSpPr>
          <p:cNvPr id="22" name="Google Shape;88;p18"/>
          <p:cNvSpPr txBox="1">
            <a:spLocks noGrp="1"/>
          </p:cNvSpPr>
          <p:nvPr>
            <p:ph type="body" idx="1"/>
          </p:nvPr>
        </p:nvSpPr>
        <p:spPr>
          <a:xfrm>
            <a:off x="0" y="550022"/>
            <a:ext cx="6858000" cy="1508081"/>
          </a:xfrm>
          <a:prstGeom prst="rect">
            <a:avLst/>
          </a:prstGeom>
          <a:solidFill>
            <a:srgbClr val="B2B5BA">
              <a:alpha val="40000"/>
            </a:srgbClr>
          </a:solidFill>
          <a:ln>
            <a:noFill/>
          </a:ln>
        </p:spPr>
        <p:txBody>
          <a:bodyPr spcFirstLastPara="1" vert="horz" wrap="square" lIns="91428" tIns="91428" rIns="91428" bIns="91428" anchor="ctr" anchorCtr="0">
            <a:spAutoFit/>
          </a:bodyPr>
          <a:lstStyle/>
          <a:p>
            <a:pPr marL="0" indent="0" algn="ctr" defTabSz="457153">
              <a:lnSpc>
                <a:spcPct val="100000"/>
              </a:lnSpc>
              <a:buClr>
                <a:srgbClr val="000000"/>
              </a:buClr>
              <a:buNone/>
              <a:defRPr sz="2600" b="1">
                <a:solidFill>
                  <a:schemeClr val="bg1"/>
                </a:solidFill>
              </a:defRPr>
            </a:pPr>
            <a:r>
              <a:rPr dirty="0" err="1"/>
              <a:t>Vem</a:t>
            </a:r>
            <a:r>
              <a:rPr dirty="0"/>
              <a:t> (</a:t>
            </a:r>
            <a:r>
              <a:rPr dirty="0" err="1"/>
              <a:t>inom</a:t>
            </a:r>
            <a:r>
              <a:rPr dirty="0"/>
              <a:t> </a:t>
            </a:r>
            <a:r>
              <a:rPr dirty="0" err="1"/>
              <a:t>vår</a:t>
            </a:r>
            <a:r>
              <a:rPr dirty="0"/>
              <a:t> </a:t>
            </a:r>
            <a:r>
              <a:rPr dirty="0" err="1"/>
              <a:t>bransch</a:t>
            </a:r>
            <a:r>
              <a:rPr dirty="0"/>
              <a:t>) </a:t>
            </a:r>
            <a:r>
              <a:rPr dirty="0" err="1"/>
              <a:t>är</a:t>
            </a:r>
            <a:r>
              <a:rPr dirty="0"/>
              <a:t> </a:t>
            </a:r>
            <a:r>
              <a:rPr lang="fi-FI" dirty="0"/>
              <a:t/>
            </a:r>
            <a:br>
              <a:rPr lang="fi-FI" dirty="0"/>
            </a:br>
            <a:r>
              <a:rPr dirty="0" err="1"/>
              <a:t>föregångare</a:t>
            </a:r>
            <a:r>
              <a:rPr dirty="0"/>
              <a:t> </a:t>
            </a:r>
            <a:r>
              <a:rPr dirty="0" err="1"/>
              <a:t>inom</a:t>
            </a:r>
            <a:r>
              <a:rPr lang="fi-FI" dirty="0"/>
              <a:t> </a:t>
            </a:r>
            <a:r>
              <a:rPr dirty="0" err="1"/>
              <a:t>digitalisering</a:t>
            </a:r>
            <a:r>
              <a:rPr lang="sv-FI" dirty="0"/>
              <a:t>en</a:t>
            </a:r>
            <a:r>
              <a:rPr dirty="0"/>
              <a:t>?</a:t>
            </a:r>
          </a:p>
          <a:p>
            <a:pPr marL="0" indent="0" algn="ctr" defTabSz="457153">
              <a:lnSpc>
                <a:spcPct val="100000"/>
              </a:lnSpc>
              <a:buClr>
                <a:srgbClr val="000000"/>
              </a:buClr>
              <a:buNone/>
              <a:defRPr sz="2200" b="1">
                <a:solidFill>
                  <a:schemeClr val="bg1"/>
                </a:solidFill>
              </a:defRPr>
            </a:pPr>
            <a:r>
              <a:rPr lang="fi-FI" sz="1200" b="1" dirty="0">
                <a:solidFill>
                  <a:schemeClr val="bg1"/>
                </a:solidFill>
              </a:rPr>
              <a:t/>
            </a:r>
            <a:br>
              <a:rPr lang="fi-FI" sz="1200" b="1" dirty="0">
                <a:solidFill>
                  <a:schemeClr val="bg1"/>
                </a:solidFill>
              </a:rPr>
            </a:br>
            <a:r>
              <a:rPr dirty="0" err="1"/>
              <a:t>Är</a:t>
            </a:r>
            <a:r>
              <a:rPr dirty="0"/>
              <a:t> de </a:t>
            </a:r>
            <a:r>
              <a:rPr dirty="0" err="1"/>
              <a:t>redan</a:t>
            </a:r>
            <a:r>
              <a:rPr dirty="0"/>
              <a:t> med </a:t>
            </a:r>
            <a:r>
              <a:rPr dirty="0" err="1"/>
              <a:t>i</a:t>
            </a:r>
            <a:r>
              <a:rPr dirty="0"/>
              <a:t> </a:t>
            </a:r>
            <a:r>
              <a:rPr dirty="0" err="1"/>
              <a:t>våra</a:t>
            </a:r>
            <a:r>
              <a:rPr dirty="0"/>
              <a:t> </a:t>
            </a:r>
            <a:r>
              <a:rPr dirty="0" err="1"/>
              <a:t>nätverk</a:t>
            </a:r>
            <a:r>
              <a:rPr dirty="0"/>
              <a:t>?</a:t>
            </a:r>
          </a:p>
        </p:txBody>
      </p:sp>
    </p:spTree>
    <p:extLst>
      <p:ext uri="{BB962C8B-B14F-4D97-AF65-F5344CB8AC3E}">
        <p14:creationId xmlns:p14="http://schemas.microsoft.com/office/powerpoint/2010/main" val="2562819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3994"/>
            <a:chOff x="0" y="0"/>
            <a:chExt cx="6858000" cy="9143994"/>
          </a:xfrm>
        </p:grpSpPr>
        <p:pic>
          <p:nvPicPr>
            <p:cNvPr id="16"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6858000" cy="9143994"/>
            </a:xfrm>
            <a:prstGeom prst="rect">
              <a:avLst/>
            </a:prstGeom>
            <a:noFill/>
            <a:extLst>
              <a:ext uri="{909E8E84-426E-40DD-AFC4-6F175D3DCCD1}">
                <a14:hiddenFill xmlns:a14="http://schemas.microsoft.com/office/drawing/2010/main">
                  <a:solidFill>
                    <a:srgbClr val="FFFFFF"/>
                  </a:solidFill>
                </a14:hiddenFill>
              </a:ext>
            </a:extLst>
          </p:spPr>
        </p:pic>
        <p:sp>
          <p:nvSpPr>
            <p:cNvPr id="5" name="Otsikko 1"/>
            <p:cNvSpPr txBox="1">
              <a:spLocks/>
            </p:cNvSpPr>
            <p:nvPr/>
          </p:nvSpPr>
          <p:spPr>
            <a:xfrm>
              <a:off x="4899179" y="8930240"/>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46E79"/>
                  </a:solidFill>
                </a:defRPr>
              </a:pPr>
              <a:r>
                <a:t>#digiträningskort, FM, 2021</a:t>
              </a:r>
            </a:p>
          </p:txBody>
        </p:sp>
        <p:sp>
          <p:nvSpPr>
            <p:cNvPr id="6" name="Otsikko 1"/>
            <p:cNvSpPr txBox="1">
              <a:spLocks/>
            </p:cNvSpPr>
            <p:nvPr/>
          </p:nvSpPr>
          <p:spPr>
            <a:xfrm>
              <a:off x="84919" y="83202"/>
              <a:ext cx="3720446"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F6A80"/>
                  </a:solidFill>
                </a:defRPr>
              </a:pPr>
              <a:r>
                <a:t>VERKSAMHETSPROCESSER OCH TJÄNSTER (20)</a:t>
              </a:r>
            </a:p>
          </p:txBody>
        </p:sp>
      </p:grpSp>
      <p:sp>
        <p:nvSpPr>
          <p:cNvPr id="23" name="Google Shape;178;p30"/>
          <p:cNvSpPr txBox="1">
            <a:spLocks noGrp="1"/>
          </p:cNvSpPr>
          <p:nvPr>
            <p:ph type="body" idx="1"/>
          </p:nvPr>
        </p:nvSpPr>
        <p:spPr>
          <a:xfrm>
            <a:off x="15142" y="604143"/>
            <a:ext cx="6842857" cy="1552431"/>
          </a:xfrm>
          <a:prstGeom prst="rect">
            <a:avLst/>
          </a:prstGeom>
          <a:noFill/>
        </p:spPr>
        <p:txBody>
          <a:bodyPr spcFirstLastPara="1" vert="horz" wrap="square" lIns="91428" tIns="91428" rIns="91428" bIns="91428" anchor="ctr" anchorCtr="0">
            <a:normAutofit/>
          </a:bodyPr>
          <a:lstStyle/>
          <a:p>
            <a:pPr marL="0" indent="0" algn="ctr">
              <a:lnSpc>
                <a:spcPts val="3200"/>
              </a:lnSpc>
              <a:buNone/>
              <a:defRPr sz="2600" b="1">
                <a:solidFill>
                  <a:schemeClr val="bg1"/>
                </a:solidFill>
                <a:latin typeface="Calibri" panose="020F0502020204030204" pitchFamily="34" charset="0"/>
                <a:cs typeface="Calibri" panose="020F0502020204030204" pitchFamily="34" charset="0"/>
              </a:defRPr>
            </a:pPr>
            <a:r>
              <a:rPr dirty="0" err="1"/>
              <a:t>Vilken</a:t>
            </a:r>
            <a:r>
              <a:rPr dirty="0"/>
              <a:t> </a:t>
            </a:r>
            <a:r>
              <a:rPr dirty="0" err="1"/>
              <a:t>är</a:t>
            </a:r>
            <a:r>
              <a:rPr dirty="0"/>
              <a:t> </a:t>
            </a:r>
            <a:r>
              <a:rPr sz="2600" b="1" dirty="0" err="1">
                <a:solidFill>
                  <a:schemeClr val="bg1"/>
                </a:solidFill>
                <a:latin typeface="Calibri" panose="020F0502020204030204" pitchFamily="34" charset="0"/>
                <a:cs typeface="Calibri" panose="020F0502020204030204" pitchFamily="34" charset="0"/>
              </a:rPr>
              <a:t>vår</a:t>
            </a:r>
            <a:r>
              <a:rPr sz="2600" b="1" dirty="0">
                <a:solidFill>
                  <a:schemeClr val="bg1"/>
                </a:solidFill>
                <a:latin typeface="Calibri" panose="020F0502020204030204" pitchFamily="34" charset="0"/>
                <a:cs typeface="Calibri" panose="020F0502020204030204" pitchFamily="34" charset="0"/>
              </a:rPr>
              <a:t> </a:t>
            </a:r>
            <a:r>
              <a:rPr lang="sv-FI" sz="2600" b="1" dirty="0">
                <a:solidFill>
                  <a:schemeClr val="bg1"/>
                </a:solidFill>
                <a:latin typeface="Calibri" panose="020F0502020204030204" pitchFamily="34" charset="0"/>
                <a:cs typeface="Calibri" panose="020F0502020204030204" pitchFamily="34" charset="0"/>
              </a:rPr>
              <a:t>r</a:t>
            </a:r>
            <a:r>
              <a:rPr sz="2600" b="1" dirty="0" err="1">
                <a:solidFill>
                  <a:schemeClr val="bg1"/>
                </a:solidFill>
                <a:latin typeface="Calibri" panose="020F0502020204030204" pitchFamily="34" charset="0"/>
                <a:cs typeface="Calibri" panose="020F0502020204030204" pitchFamily="34" charset="0"/>
              </a:rPr>
              <a:t>oll</a:t>
            </a:r>
            <a:r>
              <a:rPr lang="fi-FI" sz="2600" b="1" dirty="0">
                <a:solidFill>
                  <a:schemeClr val="bg1"/>
                </a:solidFill>
                <a:latin typeface="Calibri" panose="020F0502020204030204" pitchFamily="34" charset="0"/>
                <a:cs typeface="Calibri" panose="020F0502020204030204" pitchFamily="34" charset="0"/>
              </a:rPr>
              <a:t> </a:t>
            </a:r>
            <a:r>
              <a:rPr dirty="0"/>
              <a:t>i </a:t>
            </a:r>
            <a:r>
              <a:rPr dirty="0" err="1"/>
              <a:t>skapandet</a:t>
            </a:r>
            <a:r>
              <a:rPr dirty="0"/>
              <a:t> av </a:t>
            </a:r>
            <a:endParaRPr lang="sv-FI" dirty="0"/>
          </a:p>
          <a:p>
            <a:pPr marL="0" indent="0" algn="ctr">
              <a:lnSpc>
                <a:spcPts val="3200"/>
              </a:lnSpc>
              <a:buNone/>
              <a:defRPr sz="2600" b="1">
                <a:solidFill>
                  <a:schemeClr val="bg1"/>
                </a:solidFill>
                <a:latin typeface="Calibri" panose="020F0502020204030204" pitchFamily="34" charset="0"/>
                <a:cs typeface="Calibri" panose="020F0502020204030204" pitchFamily="34" charset="0"/>
              </a:defRPr>
            </a:pPr>
            <a:r>
              <a:rPr dirty="0" err="1"/>
              <a:t>användarvänliga</a:t>
            </a:r>
            <a:r>
              <a:rPr dirty="0"/>
              <a:t> </a:t>
            </a:r>
            <a:r>
              <a:rPr dirty="0" err="1"/>
              <a:t>tjänster</a:t>
            </a:r>
            <a:r>
              <a:rPr lang="fi-FI" dirty="0"/>
              <a:t> </a:t>
            </a:r>
          </a:p>
          <a:p>
            <a:pPr marL="0" indent="0" algn="ctr">
              <a:lnSpc>
                <a:spcPts val="3200"/>
              </a:lnSpc>
              <a:buNone/>
              <a:defRPr sz="2600" b="1">
                <a:solidFill>
                  <a:schemeClr val="bg1"/>
                </a:solidFill>
                <a:latin typeface="Calibri" panose="020F0502020204030204" pitchFamily="34" charset="0"/>
                <a:cs typeface="Calibri" panose="020F0502020204030204" pitchFamily="34" charset="0"/>
              </a:defRPr>
            </a:pPr>
            <a:r>
              <a:rPr dirty="0"/>
              <a:t>och processer?</a:t>
            </a:r>
          </a:p>
        </p:txBody>
      </p:sp>
    </p:spTree>
    <p:extLst>
      <p:ext uri="{BB962C8B-B14F-4D97-AF65-F5344CB8AC3E}">
        <p14:creationId xmlns:p14="http://schemas.microsoft.com/office/powerpoint/2010/main" val="3176862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21"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5" name="Otsikko 1"/>
            <p:cNvSpPr txBox="1">
              <a:spLocks/>
            </p:cNvSpPr>
            <p:nvPr/>
          </p:nvSpPr>
          <p:spPr>
            <a:xfrm>
              <a:off x="85019" y="82411"/>
              <a:ext cx="3704437"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5C6F8E"/>
                  </a:solidFill>
                </a:defRPr>
              </a:pPr>
              <a:r>
                <a:t>VERKSAMHETSPROCESSER OCH TJÄNSTER (21)</a:t>
              </a:r>
            </a:p>
          </p:txBody>
        </p:sp>
        <p:sp>
          <p:nvSpPr>
            <p:cNvPr id="6" name="Otsikko 1"/>
            <p:cNvSpPr txBox="1">
              <a:spLocks/>
            </p:cNvSpPr>
            <p:nvPr/>
          </p:nvSpPr>
          <p:spPr>
            <a:xfrm>
              <a:off x="85016" y="8952930"/>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3566C"/>
                  </a:solidFill>
                </a:defRPr>
              </a:pPr>
              <a:r>
                <a:t>#digiträningskort, FM, 2021</a:t>
              </a:r>
            </a:p>
          </p:txBody>
        </p:sp>
      </p:grpSp>
      <p:sp>
        <p:nvSpPr>
          <p:cNvPr id="22" name="Google Shape;88;p18"/>
          <p:cNvSpPr txBox="1">
            <a:spLocks noGrp="1"/>
          </p:cNvSpPr>
          <p:nvPr>
            <p:ph type="body" idx="1"/>
          </p:nvPr>
        </p:nvSpPr>
        <p:spPr>
          <a:xfrm>
            <a:off x="0" y="810168"/>
            <a:ext cx="6858000" cy="1423442"/>
          </a:xfrm>
          <a:prstGeom prst="rect">
            <a:avLst/>
          </a:prstGeom>
          <a:noFill/>
          <a:ln>
            <a:noFill/>
          </a:ln>
        </p:spPr>
        <p:txBody>
          <a:bodyPr spcFirstLastPara="1" vert="horz" wrap="square" lIns="91428" tIns="91428" rIns="91428" bIns="91428" anchor="ctr" anchorCtr="0">
            <a:spAutoFit/>
          </a:bodyPr>
          <a:lstStyle/>
          <a:p>
            <a:pPr marL="0" indent="0" algn="ctr" defTabSz="457153">
              <a:lnSpc>
                <a:spcPct val="100000"/>
              </a:lnSpc>
              <a:buClr>
                <a:srgbClr val="000000"/>
              </a:buClr>
              <a:buNone/>
              <a:defRPr b="1">
                <a:solidFill>
                  <a:schemeClr val="bg1"/>
                </a:solidFill>
              </a:defRPr>
            </a:pPr>
            <a:r>
              <a:rPr lang="sv-FI" sz="2600" b="1" dirty="0">
                <a:solidFill>
                  <a:schemeClr val="bg1"/>
                </a:solidFill>
              </a:rPr>
              <a:t>Är våra tjänster i grunden i sin ordning?</a:t>
            </a:r>
          </a:p>
          <a:p>
            <a:pPr marL="0" indent="0" algn="ctr" defTabSz="457153">
              <a:lnSpc>
                <a:spcPct val="100000"/>
              </a:lnSpc>
              <a:buClr>
                <a:srgbClr val="000000"/>
              </a:buClr>
              <a:buNone/>
              <a:defRPr b="1">
                <a:solidFill>
                  <a:schemeClr val="bg1"/>
                </a:solidFill>
              </a:defRPr>
            </a:pPr>
            <a:r>
              <a:rPr lang="sv-FI" sz="1050" b="1" dirty="0">
                <a:solidFill>
                  <a:schemeClr val="bg1"/>
                </a:solidFill>
              </a:rPr>
              <a:t/>
            </a:r>
            <a:br>
              <a:rPr lang="sv-FI" sz="1050" b="1" dirty="0">
                <a:solidFill>
                  <a:schemeClr val="bg1"/>
                </a:solidFill>
              </a:rPr>
            </a:br>
            <a:r>
              <a:rPr lang="sv-FI" dirty="0"/>
              <a:t> </a:t>
            </a:r>
            <a:r>
              <a:rPr lang="sv-FI" sz="2200" dirty="0"/>
              <a:t>Finns det onödiga funktioner eller skeden </a:t>
            </a:r>
            <a:br>
              <a:rPr lang="sv-FI" sz="2200" dirty="0"/>
            </a:br>
            <a:r>
              <a:rPr lang="sv-FI" sz="2200" dirty="0"/>
              <a:t>som det lönar sig att slopa?</a:t>
            </a:r>
          </a:p>
        </p:txBody>
      </p:sp>
    </p:spTree>
    <p:extLst>
      <p:ext uri="{BB962C8B-B14F-4D97-AF65-F5344CB8AC3E}">
        <p14:creationId xmlns:p14="http://schemas.microsoft.com/office/powerpoint/2010/main" val="3177578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21"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5" name="Otsikko 1"/>
            <p:cNvSpPr txBox="1">
              <a:spLocks/>
            </p:cNvSpPr>
            <p:nvPr/>
          </p:nvSpPr>
          <p:spPr>
            <a:xfrm>
              <a:off x="85019" y="105565"/>
              <a:ext cx="3707563" cy="24769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096F8A"/>
                  </a:solidFill>
                </a:defRPr>
              </a:pPr>
              <a:r>
                <a:t>VERKSAMHETSPROCESSER OCH TJÄNSTER (22)</a:t>
              </a:r>
            </a:p>
          </p:txBody>
        </p:sp>
        <p:sp>
          <p:nvSpPr>
            <p:cNvPr id="6" name="Otsikko 1"/>
            <p:cNvSpPr txBox="1">
              <a:spLocks/>
            </p:cNvSpPr>
            <p:nvPr/>
          </p:nvSpPr>
          <p:spPr>
            <a:xfrm>
              <a:off x="85016" y="8952930"/>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A7391"/>
                  </a:solidFill>
                </a:defRPr>
              </a:pPr>
              <a:r>
                <a:t>#digiträningskort, FM, 2021</a:t>
              </a:r>
            </a:p>
          </p:txBody>
        </p:sp>
      </p:grpSp>
      <p:sp>
        <p:nvSpPr>
          <p:cNvPr id="22" name="Google Shape;88;p18"/>
          <p:cNvSpPr txBox="1">
            <a:spLocks noGrp="1"/>
          </p:cNvSpPr>
          <p:nvPr>
            <p:ph type="body" idx="1"/>
          </p:nvPr>
        </p:nvSpPr>
        <p:spPr>
          <a:xfrm>
            <a:off x="-1" y="507479"/>
            <a:ext cx="6863787" cy="1528599"/>
          </a:xfrm>
          <a:prstGeom prst="rect">
            <a:avLst/>
          </a:prstGeom>
          <a:noFill/>
          <a:ln>
            <a:noFill/>
          </a:ln>
        </p:spPr>
        <p:txBody>
          <a:bodyPr spcFirstLastPara="1" vert="horz" wrap="square" lIns="91428" tIns="91428" rIns="91428" bIns="91428" anchor="ctr" anchorCtr="0">
            <a:spAutoFit/>
          </a:bodyPr>
          <a:lstStyle/>
          <a:p>
            <a:pPr marL="0" indent="0" algn="ctr" defTabSz="457153">
              <a:lnSpc>
                <a:spcPts val="3200"/>
              </a:lnSpc>
              <a:buClr>
                <a:srgbClr val="000000"/>
              </a:buClr>
              <a:buNone/>
              <a:defRPr sz="2600" b="1">
                <a:solidFill>
                  <a:schemeClr val="bg1"/>
                </a:solidFill>
              </a:defRPr>
            </a:pPr>
            <a:r>
              <a:rPr lang="sv-FI" sz="2600" b="1" dirty="0">
                <a:solidFill>
                  <a:schemeClr val="bg1"/>
                </a:solidFill>
              </a:rPr>
              <a:t>Är informationen i vår organisation </a:t>
            </a:r>
          </a:p>
          <a:p>
            <a:pPr marL="0" indent="0" algn="ctr" defTabSz="457153">
              <a:lnSpc>
                <a:spcPts val="3200"/>
              </a:lnSpc>
              <a:buClr>
                <a:srgbClr val="000000"/>
              </a:buClr>
              <a:buNone/>
              <a:defRPr sz="2600" b="1">
                <a:solidFill>
                  <a:schemeClr val="bg1"/>
                </a:solidFill>
              </a:defRPr>
            </a:pPr>
            <a:r>
              <a:rPr lang="sv-FI" sz="2600" b="1" dirty="0">
                <a:solidFill>
                  <a:schemeClr val="bg1"/>
                </a:solidFill>
              </a:rPr>
              <a:t>ordnad på ett smart sätt?</a:t>
            </a:r>
          </a:p>
          <a:p>
            <a:pPr marL="0" indent="0" algn="ctr" defTabSz="457153">
              <a:lnSpc>
                <a:spcPct val="100000"/>
              </a:lnSpc>
              <a:buClr>
                <a:srgbClr val="000000"/>
              </a:buClr>
              <a:buNone/>
              <a:defRPr sz="2200" b="1">
                <a:solidFill>
                  <a:schemeClr val="bg1"/>
                </a:solidFill>
              </a:defRPr>
            </a:pPr>
            <a:r>
              <a:rPr lang="sv-FI" sz="1200" b="1" dirty="0">
                <a:solidFill>
                  <a:schemeClr val="bg1"/>
                </a:solidFill>
              </a:rPr>
              <a:t/>
            </a:r>
            <a:br>
              <a:rPr lang="sv-FI" sz="1200" b="1" dirty="0">
                <a:solidFill>
                  <a:schemeClr val="bg1"/>
                </a:solidFill>
              </a:rPr>
            </a:br>
            <a:r>
              <a:rPr lang="sv-FI" sz="2200" b="1" dirty="0">
                <a:solidFill>
                  <a:schemeClr val="bg1"/>
                </a:solidFill>
              </a:rPr>
              <a:t>Hur sprider vi informationen vi producerar?</a:t>
            </a:r>
          </a:p>
        </p:txBody>
      </p:sp>
    </p:spTree>
    <p:extLst>
      <p:ext uri="{BB962C8B-B14F-4D97-AF65-F5344CB8AC3E}">
        <p14:creationId xmlns:p14="http://schemas.microsoft.com/office/powerpoint/2010/main" val="1840378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1"/>
            <a:ext cx="6857999" cy="9144000"/>
            <a:chOff x="1" y="1"/>
            <a:chExt cx="6857999" cy="9144000"/>
          </a:xfrm>
        </p:grpSpPr>
        <p:pic>
          <p:nvPicPr>
            <p:cNvPr id="21"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1" y="1"/>
              <a:ext cx="6857999" cy="9144000"/>
            </a:xfrm>
            <a:prstGeom prst="rect">
              <a:avLst/>
            </a:prstGeom>
            <a:noFill/>
            <a:ln>
              <a:noFill/>
            </a:ln>
          </p:spPr>
        </p:pic>
        <p:sp>
          <p:nvSpPr>
            <p:cNvPr id="5" name="Otsikko 1"/>
            <p:cNvSpPr txBox="1">
              <a:spLocks/>
            </p:cNvSpPr>
            <p:nvPr/>
          </p:nvSpPr>
          <p:spPr>
            <a:xfrm>
              <a:off x="85019" y="69898"/>
              <a:ext cx="3704437"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E5574"/>
                  </a:solidFill>
                </a:defRPr>
              </a:pPr>
              <a:r>
                <a:t>VERKSAMHETSPROCESSER OCH TJÄNSTER (23)</a:t>
              </a:r>
            </a:p>
          </p:txBody>
        </p:sp>
        <p:sp>
          <p:nvSpPr>
            <p:cNvPr id="6" name="Otsikko 1"/>
            <p:cNvSpPr txBox="1">
              <a:spLocks/>
            </p:cNvSpPr>
            <p:nvPr/>
          </p:nvSpPr>
          <p:spPr>
            <a:xfrm>
              <a:off x="1514055" y="8941355"/>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2487A1"/>
                  </a:solidFill>
                </a:defRPr>
              </a:pPr>
              <a:r>
                <a:t>#digiträningskort, FM, 2021</a:t>
              </a:r>
            </a:p>
          </p:txBody>
        </p:sp>
      </p:grpSp>
      <p:sp>
        <p:nvSpPr>
          <p:cNvPr id="22" name="Google Shape;88;p18"/>
          <p:cNvSpPr txBox="1">
            <a:spLocks noGrp="1"/>
          </p:cNvSpPr>
          <p:nvPr>
            <p:ph type="body" idx="1"/>
          </p:nvPr>
        </p:nvSpPr>
        <p:spPr>
          <a:xfrm>
            <a:off x="0" y="522001"/>
            <a:ext cx="6858000" cy="1454220"/>
          </a:xfrm>
          <a:prstGeom prst="rect">
            <a:avLst/>
          </a:prstGeom>
          <a:solidFill>
            <a:srgbClr val="A3A8BB">
              <a:alpha val="34902"/>
            </a:srgbClr>
          </a:solidFill>
          <a:ln>
            <a:noFill/>
          </a:ln>
        </p:spPr>
        <p:txBody>
          <a:bodyPr spcFirstLastPara="1" vert="horz" wrap="square" lIns="91428" tIns="91428" rIns="91428" bIns="91428" anchor="ctr" anchorCtr="0">
            <a:spAutoFit/>
          </a:bodyPr>
          <a:lstStyle/>
          <a:p>
            <a:pPr marL="0" indent="0" algn="ctr" defTabSz="457153">
              <a:lnSpc>
                <a:spcPct val="100000"/>
              </a:lnSpc>
              <a:spcBef>
                <a:spcPts val="300"/>
              </a:spcBef>
              <a:buClr>
                <a:srgbClr val="000000"/>
              </a:buClr>
              <a:buNone/>
              <a:defRPr sz="2600" b="1">
                <a:solidFill>
                  <a:schemeClr val="bg1"/>
                </a:solidFill>
              </a:defRPr>
            </a:pPr>
            <a:r>
              <a:rPr lang="sv-FI" sz="2600" b="1" dirty="0">
                <a:solidFill>
                  <a:schemeClr val="bg1"/>
                </a:solidFill>
              </a:rPr>
              <a:t>Hur säkerställer vi att alla i vår </a:t>
            </a:r>
            <a:br>
              <a:rPr lang="sv-FI" sz="2600" b="1" dirty="0">
                <a:solidFill>
                  <a:schemeClr val="bg1"/>
                </a:solidFill>
              </a:rPr>
            </a:br>
            <a:r>
              <a:rPr lang="sv-FI" sz="2600" b="1" dirty="0">
                <a:solidFill>
                  <a:schemeClr val="bg1"/>
                </a:solidFill>
              </a:rPr>
              <a:t>organisation har den kompetens</a:t>
            </a:r>
            <a:br>
              <a:rPr lang="sv-FI" sz="2600" b="1" dirty="0">
                <a:solidFill>
                  <a:schemeClr val="bg1"/>
                </a:solidFill>
              </a:rPr>
            </a:br>
            <a:r>
              <a:rPr lang="sv-FI" sz="2600" b="1" dirty="0">
                <a:solidFill>
                  <a:schemeClr val="bg1"/>
                </a:solidFill>
              </a:rPr>
              <a:t> om digital säkerhet som krävs?</a:t>
            </a:r>
          </a:p>
        </p:txBody>
      </p:sp>
    </p:spTree>
    <p:extLst>
      <p:ext uri="{BB962C8B-B14F-4D97-AF65-F5344CB8AC3E}">
        <p14:creationId xmlns:p14="http://schemas.microsoft.com/office/powerpoint/2010/main" val="4288512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21265" y="0"/>
            <a:ext cx="6879265" cy="9144000"/>
            <a:chOff x="-21265" y="0"/>
            <a:chExt cx="6879265" cy="914400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265" y="0"/>
              <a:ext cx="6879265" cy="9144000"/>
            </a:xfrm>
            <a:prstGeom prst="rect">
              <a:avLst/>
            </a:prstGeom>
            <a:noFill/>
            <a:extLst>
              <a:ext uri="{909E8E84-426E-40DD-AFC4-6F175D3DCCD1}">
                <a14:hiddenFill xmlns:a14="http://schemas.microsoft.com/office/drawing/2010/main">
                  <a:solidFill>
                    <a:srgbClr val="FFFFFF"/>
                  </a:solidFill>
                </a14:hiddenFill>
              </a:ext>
            </a:extLst>
          </p:spPr>
        </p:pic>
        <p:sp>
          <p:nvSpPr>
            <p:cNvPr id="30" name="Otsikko 1"/>
            <p:cNvSpPr txBox="1">
              <a:spLocks/>
            </p:cNvSpPr>
            <p:nvPr/>
          </p:nvSpPr>
          <p:spPr>
            <a:xfrm>
              <a:off x="95909" y="403547"/>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DBD194"/>
                  </a:solidFill>
                </a:defRPr>
              </a:pPr>
              <a:r>
                <a:t>#digiträningskort, FM, 2021</a:t>
              </a:r>
            </a:p>
          </p:txBody>
        </p:sp>
        <p:sp>
          <p:nvSpPr>
            <p:cNvPr id="6" name="Otsikko 1"/>
            <p:cNvSpPr txBox="1">
              <a:spLocks/>
            </p:cNvSpPr>
            <p:nvPr/>
          </p:nvSpPr>
          <p:spPr>
            <a:xfrm>
              <a:off x="91447" y="7307176"/>
              <a:ext cx="3703958"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0D7DA4"/>
                  </a:solidFill>
                </a:defRPr>
              </a:pPr>
              <a:r>
                <a:t>VERKSAMHETSPROCESSER OCH TJÄNSTER (24)</a:t>
              </a:r>
            </a:p>
          </p:txBody>
        </p:sp>
      </p:grpSp>
      <p:sp>
        <p:nvSpPr>
          <p:cNvPr id="17" name="Google Shape;222;p36"/>
          <p:cNvSpPr txBox="1">
            <a:spLocks noGrp="1"/>
          </p:cNvSpPr>
          <p:nvPr>
            <p:ph type="body" idx="1"/>
          </p:nvPr>
        </p:nvSpPr>
        <p:spPr>
          <a:xfrm>
            <a:off x="0" y="7743942"/>
            <a:ext cx="6858000" cy="1232531"/>
          </a:xfrm>
          <a:prstGeom prst="rect">
            <a:avLst/>
          </a:prstGeom>
        </p:spPr>
        <p:txBody>
          <a:bodyPr spcFirstLastPara="1" vert="horz" wrap="square" lIns="91428" tIns="91428" rIns="91428" bIns="91428" anchor="ctr" anchorCtr="0">
            <a:noAutofit/>
          </a:bodyPr>
          <a:lstStyle/>
          <a:p>
            <a:pPr marL="0" indent="0" algn="ctr">
              <a:spcAft>
                <a:spcPts val="1200"/>
              </a:spcAft>
              <a:buNone/>
              <a:defRPr sz="2600" b="1">
                <a:solidFill>
                  <a:schemeClr val="bg1"/>
                </a:solidFill>
                <a:latin typeface="Calibri" panose="020F0502020204030204" pitchFamily="34" charset="0"/>
                <a:cs typeface="Calibri" panose="020F0502020204030204" pitchFamily="34" charset="0"/>
              </a:defRPr>
            </a:pPr>
            <a:r>
              <a:rPr lang="sv-FI" dirty="0"/>
              <a:t>Är digitaliseringen förknippad med särskilda aspekter </a:t>
            </a:r>
            <a:r>
              <a:rPr lang="sv-FI" sz="2600" b="1" dirty="0">
                <a:solidFill>
                  <a:schemeClr val="bg1"/>
                </a:solidFill>
                <a:latin typeface="Calibri" panose="020F0502020204030204" pitchFamily="34" charset="0"/>
                <a:cs typeface="Calibri" panose="020F0502020204030204" pitchFamily="34" charset="0"/>
              </a:rPr>
              <a:t>som anknyter till </a:t>
            </a:r>
            <a:r>
              <a:rPr lang="sv-FI" dirty="0"/>
              <a:t>lagstiftningen?</a:t>
            </a:r>
          </a:p>
        </p:txBody>
      </p:sp>
    </p:spTree>
    <p:extLst>
      <p:ext uri="{BB962C8B-B14F-4D97-AF65-F5344CB8AC3E}">
        <p14:creationId xmlns:p14="http://schemas.microsoft.com/office/powerpoint/2010/main" val="2648840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1" name="Google Shape;250;p40"/>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5" name="Otsikko 1"/>
            <p:cNvSpPr txBox="1">
              <a:spLocks/>
            </p:cNvSpPr>
            <p:nvPr/>
          </p:nvSpPr>
          <p:spPr>
            <a:xfrm>
              <a:off x="94664" y="82785"/>
              <a:ext cx="3737019"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23BDC5"/>
                  </a:solidFill>
                </a:defRPr>
              </a:pPr>
              <a:r>
                <a:t>VERKSAMHETSPROCESSER OCH TJÄNSTER (25)</a:t>
              </a:r>
            </a:p>
          </p:txBody>
        </p:sp>
        <p:sp>
          <p:nvSpPr>
            <p:cNvPr id="6" name="Otsikko 1"/>
            <p:cNvSpPr txBox="1">
              <a:spLocks/>
            </p:cNvSpPr>
            <p:nvPr/>
          </p:nvSpPr>
          <p:spPr>
            <a:xfrm>
              <a:off x="83513" y="8878740"/>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74B93A"/>
                  </a:solidFill>
                </a:defRPr>
              </a:pPr>
              <a:r>
                <a:t>#digiträningskort, FM, 2021</a:t>
              </a:r>
            </a:p>
          </p:txBody>
        </p:sp>
      </p:grpSp>
      <p:sp>
        <p:nvSpPr>
          <p:cNvPr id="22" name="Google Shape;252;p40"/>
          <p:cNvSpPr txBox="1">
            <a:spLocks noGrp="1"/>
          </p:cNvSpPr>
          <p:nvPr>
            <p:ph type="body" idx="1"/>
          </p:nvPr>
        </p:nvSpPr>
        <p:spPr>
          <a:xfrm>
            <a:off x="0" y="464464"/>
            <a:ext cx="6858000" cy="1886883"/>
          </a:xfrm>
          <a:prstGeom prst="rect">
            <a:avLst/>
          </a:prstGeom>
        </p:spPr>
        <p:txBody>
          <a:bodyPr spcFirstLastPara="1" vert="horz" wrap="square" lIns="91428" tIns="91428" rIns="91428" bIns="91428" anchor="ctr" anchorCtr="0">
            <a:normAutofit/>
          </a:bodyPr>
          <a:lstStyle/>
          <a:p>
            <a:pPr marL="0" indent="0" algn="ctr">
              <a:spcAft>
                <a:spcPts val="1200"/>
              </a:spcAft>
              <a:buNone/>
              <a:defRPr b="1">
                <a:solidFill>
                  <a:schemeClr val="bg1"/>
                </a:solidFill>
                <a:latin typeface="Calibri" panose="020F0502020204030204" pitchFamily="34" charset="0"/>
                <a:cs typeface="Calibri" panose="020F0502020204030204" pitchFamily="34" charset="0"/>
              </a:defRPr>
            </a:pPr>
            <a:r>
              <a:rPr lang="sv-FI" sz="2600" dirty="0"/>
              <a:t>För </a:t>
            </a:r>
            <a:r>
              <a:rPr lang="sv-FI" sz="2600" b="1" dirty="0">
                <a:solidFill>
                  <a:schemeClr val="bg1"/>
                </a:solidFill>
                <a:latin typeface="Calibri" panose="020F0502020204030204" pitchFamily="34" charset="0"/>
                <a:cs typeface="Calibri" panose="020F0502020204030204" pitchFamily="34" charset="0"/>
              </a:rPr>
              <a:t>vilka ändamål kan vi</a:t>
            </a:r>
            <a:br>
              <a:rPr lang="sv-FI" sz="2600" b="1" dirty="0">
                <a:solidFill>
                  <a:schemeClr val="bg1"/>
                </a:solidFill>
                <a:latin typeface="Calibri" panose="020F0502020204030204" pitchFamily="34" charset="0"/>
                <a:cs typeface="Calibri" panose="020F0502020204030204" pitchFamily="34" charset="0"/>
              </a:rPr>
            </a:br>
            <a:r>
              <a:rPr lang="sv-FI" sz="2600" dirty="0"/>
              <a:t> utnyttja molntjänster?</a:t>
            </a:r>
            <a:r>
              <a:rPr lang="sv-FI" sz="2800" b="1" dirty="0">
                <a:solidFill>
                  <a:schemeClr val="bg1"/>
                </a:solidFill>
                <a:latin typeface="Calibri" panose="020F0502020204030204" pitchFamily="34" charset="0"/>
                <a:cs typeface="Calibri" panose="020F0502020204030204" pitchFamily="34" charset="0"/>
              </a:rPr>
              <a:t/>
            </a:r>
            <a:br>
              <a:rPr lang="sv-FI" sz="2800" b="1" dirty="0">
                <a:solidFill>
                  <a:schemeClr val="bg1"/>
                </a:solidFill>
                <a:latin typeface="Calibri" panose="020F0502020204030204" pitchFamily="34" charset="0"/>
                <a:cs typeface="Calibri" panose="020F0502020204030204" pitchFamily="34" charset="0"/>
              </a:rPr>
            </a:br>
            <a:r>
              <a:rPr lang="sv-FI" sz="2000" b="1" dirty="0">
                <a:solidFill>
                  <a:schemeClr val="bg1"/>
                </a:solidFill>
                <a:latin typeface="Calibri" panose="020F0502020204030204" pitchFamily="34" charset="0"/>
                <a:cs typeface="Calibri" panose="020F0502020204030204" pitchFamily="34" charset="0"/>
              </a:rPr>
              <a:t/>
            </a:r>
            <a:br>
              <a:rPr lang="sv-FI" sz="2000" b="1" dirty="0">
                <a:solidFill>
                  <a:schemeClr val="bg1"/>
                </a:solidFill>
                <a:latin typeface="Calibri" panose="020F0502020204030204" pitchFamily="34" charset="0"/>
                <a:cs typeface="Calibri" panose="020F0502020204030204" pitchFamily="34" charset="0"/>
              </a:rPr>
            </a:br>
            <a:r>
              <a:rPr lang="sv-FI" dirty="0"/>
              <a:t>För vilka </a:t>
            </a:r>
            <a:r>
              <a:rPr lang="sv-FI" sz="2200" dirty="0"/>
              <a:t>kan vi inte?</a:t>
            </a:r>
          </a:p>
        </p:txBody>
      </p:sp>
    </p:spTree>
    <p:extLst>
      <p:ext uri="{BB962C8B-B14F-4D97-AF65-F5344CB8AC3E}">
        <p14:creationId xmlns:p14="http://schemas.microsoft.com/office/powerpoint/2010/main" val="2788382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Google Shape;235;p3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5" name="Otsikko 1"/>
            <p:cNvSpPr txBox="1">
              <a:spLocks/>
            </p:cNvSpPr>
            <p:nvPr/>
          </p:nvSpPr>
          <p:spPr>
            <a:xfrm>
              <a:off x="82181" y="93505"/>
              <a:ext cx="3721000"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5C6F8E"/>
                  </a:solidFill>
                </a:defRPr>
              </a:pPr>
              <a:r>
                <a:t>VERKSAMHETSPROCESSER OCH TJÄNSTER (26)</a:t>
              </a:r>
            </a:p>
          </p:txBody>
        </p:sp>
        <p:sp>
          <p:nvSpPr>
            <p:cNvPr id="6" name="Otsikko 1"/>
            <p:cNvSpPr txBox="1">
              <a:spLocks/>
            </p:cNvSpPr>
            <p:nvPr/>
          </p:nvSpPr>
          <p:spPr>
            <a:xfrm>
              <a:off x="82178" y="8937454"/>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5C6F8E"/>
                  </a:solidFill>
                </a:defRPr>
              </a:pPr>
              <a:r>
                <a:t>#digiträningskort, FM, 2021</a:t>
              </a:r>
            </a:p>
          </p:txBody>
        </p:sp>
      </p:grpSp>
      <p:sp>
        <p:nvSpPr>
          <p:cNvPr id="23" name="Google Shape;236;p38"/>
          <p:cNvSpPr txBox="1">
            <a:spLocks noGrp="1"/>
          </p:cNvSpPr>
          <p:nvPr>
            <p:ph type="body" idx="1"/>
          </p:nvPr>
        </p:nvSpPr>
        <p:spPr>
          <a:xfrm>
            <a:off x="8309" y="715296"/>
            <a:ext cx="6849691" cy="887644"/>
          </a:xfrm>
          <a:prstGeom prst="rect">
            <a:avLst/>
          </a:prstGeom>
        </p:spPr>
        <p:txBody>
          <a:bodyPr spcFirstLastPara="1" vert="horz" wrap="square" lIns="91428" tIns="91428" rIns="91428" bIns="91428" anchor="ctr" anchorCtr="0">
            <a:noAutofit/>
          </a:bodyPr>
          <a:lstStyle/>
          <a:p>
            <a:pPr marL="0" indent="0" algn="ctr">
              <a:spcAft>
                <a:spcPts val="1200"/>
              </a:spcAft>
              <a:buNone/>
              <a:defRPr sz="2600" b="1">
                <a:solidFill>
                  <a:schemeClr val="dk1"/>
                </a:solidFill>
                <a:latin typeface="Calibri" panose="020F0502020204030204" pitchFamily="34" charset="0"/>
                <a:cs typeface="Calibri" panose="020F0502020204030204" pitchFamily="34" charset="0"/>
              </a:defRPr>
            </a:pPr>
            <a:r>
              <a:t>Finns det behov av</a:t>
            </a:r>
            <a:r>
              <a:rPr lang="fi-FI" sz="2600" b="1" dirty="0">
                <a:solidFill>
                  <a:schemeClr val="dk1"/>
                </a:solidFill>
                <a:latin typeface="Calibri" panose="020F0502020204030204" pitchFamily="34" charset="0"/>
                <a:cs typeface="Calibri" panose="020F0502020204030204" pitchFamily="34" charset="0"/>
              </a:rPr>
              <a:t/>
            </a:r>
            <a:br>
              <a:rPr lang="fi-FI" sz="2600" b="1" dirty="0">
                <a:solidFill>
                  <a:schemeClr val="dk1"/>
                </a:solidFill>
                <a:latin typeface="Calibri" panose="020F0502020204030204" pitchFamily="34" charset="0"/>
                <a:cs typeface="Calibri" panose="020F0502020204030204" pitchFamily="34" charset="0"/>
              </a:rPr>
            </a:br>
            <a:r>
              <a:t> robotkolleger?</a:t>
            </a:r>
            <a:endParaRPr sz="2600" b="1" dirty="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0255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21" name="Google Shape;228;p3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5" name="Otsikko 1"/>
            <p:cNvSpPr txBox="1">
              <a:spLocks/>
            </p:cNvSpPr>
            <p:nvPr/>
          </p:nvSpPr>
          <p:spPr>
            <a:xfrm>
              <a:off x="79202" y="93041"/>
              <a:ext cx="3706285"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335147"/>
                  </a:solidFill>
                </a:defRPr>
              </a:pPr>
              <a:r>
                <a:t>VERKSAMHETSPROCESSER OCH TJÄNSTER (27)</a:t>
              </a:r>
            </a:p>
          </p:txBody>
        </p:sp>
        <p:sp>
          <p:nvSpPr>
            <p:cNvPr id="6" name="Otsikko 1"/>
            <p:cNvSpPr txBox="1">
              <a:spLocks/>
            </p:cNvSpPr>
            <p:nvPr/>
          </p:nvSpPr>
          <p:spPr>
            <a:xfrm>
              <a:off x="79199" y="8907871"/>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26759C"/>
                  </a:solidFill>
                </a:defRPr>
              </a:pPr>
              <a:r>
                <a:t>#digiträningskort, FM, 2021</a:t>
              </a:r>
            </a:p>
          </p:txBody>
        </p:sp>
      </p:grpSp>
      <p:sp>
        <p:nvSpPr>
          <p:cNvPr id="22" name="Google Shape;229;p37"/>
          <p:cNvSpPr txBox="1">
            <a:spLocks noGrp="1"/>
          </p:cNvSpPr>
          <p:nvPr>
            <p:ph type="body" idx="1"/>
          </p:nvPr>
        </p:nvSpPr>
        <p:spPr>
          <a:xfrm>
            <a:off x="8320" y="736357"/>
            <a:ext cx="6849680" cy="994309"/>
          </a:xfrm>
          <a:prstGeom prst="rect">
            <a:avLst/>
          </a:prstGeom>
        </p:spPr>
        <p:txBody>
          <a:bodyPr spcFirstLastPara="1" vert="horz" wrap="square" lIns="91428" tIns="91428" rIns="91428" bIns="91428" anchor="ctr" anchorCtr="0">
            <a:noAutofit/>
          </a:bodyPr>
          <a:lstStyle/>
          <a:p>
            <a:pPr marL="0" indent="0" algn="ctr">
              <a:spcAft>
                <a:spcPts val="1200"/>
              </a:spcAft>
              <a:buNone/>
              <a:defRPr sz="2600" b="1">
                <a:latin typeface="Calibri" panose="020F0502020204030204" pitchFamily="34" charset="0"/>
                <a:cs typeface="Calibri" panose="020F0502020204030204" pitchFamily="34" charset="0"/>
              </a:defRPr>
            </a:pPr>
            <a:r>
              <a:rPr lang="sv-FI" sz="2600" b="1" dirty="0">
                <a:latin typeface="Calibri" panose="020F0502020204030204" pitchFamily="34" charset="0"/>
                <a:cs typeface="Calibri" panose="020F0502020204030204" pitchFamily="34" charset="0"/>
              </a:rPr>
              <a:t>Till vilka ändamål önskar </a:t>
            </a:r>
            <a:r>
              <a:rPr lang="sv-FI" dirty="0"/>
              <a:t>vi </a:t>
            </a:r>
            <a:br>
              <a:rPr lang="sv-FI" dirty="0"/>
            </a:br>
            <a:r>
              <a:rPr lang="sv-FI" dirty="0"/>
              <a:t>hjälp av artificiell intelligens?</a:t>
            </a:r>
          </a:p>
        </p:txBody>
      </p:sp>
    </p:spTree>
    <p:extLst>
      <p:ext uri="{BB962C8B-B14F-4D97-AF65-F5344CB8AC3E}">
        <p14:creationId xmlns:p14="http://schemas.microsoft.com/office/powerpoint/2010/main" val="3993384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6" name="Google Shape;221;p36"/>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5" name="Otsikko 1"/>
            <p:cNvSpPr txBox="1">
              <a:spLocks/>
            </p:cNvSpPr>
            <p:nvPr/>
          </p:nvSpPr>
          <p:spPr>
            <a:xfrm>
              <a:off x="4910455" y="8915223"/>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57291"/>
                  </a:solidFill>
                </a:defRPr>
              </a:pPr>
              <a:r>
                <a:t>#digiträningskort, FM, 2021</a:t>
              </a:r>
            </a:p>
          </p:txBody>
        </p:sp>
        <p:sp>
          <p:nvSpPr>
            <p:cNvPr id="6" name="Otsikko 1"/>
            <p:cNvSpPr txBox="1">
              <a:spLocks/>
            </p:cNvSpPr>
            <p:nvPr/>
          </p:nvSpPr>
          <p:spPr>
            <a:xfrm>
              <a:off x="80029" y="81893"/>
              <a:ext cx="3712066"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86172"/>
                  </a:solidFill>
                </a:defRPr>
              </a:pPr>
              <a:r>
                <a:t>VERKSAMHETSPROCESSER OCH TJÄNSTER (28)</a:t>
              </a:r>
            </a:p>
          </p:txBody>
        </p:sp>
      </p:grpSp>
      <p:sp>
        <p:nvSpPr>
          <p:cNvPr id="23" name="Google Shape;222;p36"/>
          <p:cNvSpPr txBox="1">
            <a:spLocks noGrp="1"/>
          </p:cNvSpPr>
          <p:nvPr>
            <p:ph type="body" idx="1"/>
          </p:nvPr>
        </p:nvSpPr>
        <p:spPr>
          <a:xfrm>
            <a:off x="8534" y="609627"/>
            <a:ext cx="6849465" cy="1787237"/>
          </a:xfrm>
          <a:prstGeom prst="rect">
            <a:avLst/>
          </a:prstGeom>
        </p:spPr>
        <p:txBody>
          <a:bodyPr spcFirstLastPara="1" vert="horz" wrap="square" lIns="91428" tIns="91428" rIns="91428" bIns="91428" anchor="ctr" anchorCtr="0">
            <a:normAutofit fontScale="25000" lnSpcReduction="20000"/>
          </a:bodyPr>
          <a:lstStyle/>
          <a:p>
            <a:pPr marL="0" indent="0" algn="ctr">
              <a:lnSpc>
                <a:spcPts val="3200"/>
              </a:lnSpc>
              <a:buNone/>
              <a:defRPr sz="2600" b="1">
                <a:solidFill>
                  <a:schemeClr val="dk1"/>
                </a:solidFill>
                <a:latin typeface="Calibri" panose="020F0502020204030204" pitchFamily="34" charset="0"/>
                <a:cs typeface="Calibri" panose="020F0502020204030204" pitchFamily="34" charset="0"/>
              </a:defRPr>
            </a:pPr>
            <a:r>
              <a:rPr lang="sv-FI" sz="10400" dirty="0"/>
              <a:t>Vet vi vilka ICT-uppgifter </a:t>
            </a:r>
            <a:r>
              <a:rPr lang="sv-FI" sz="10400" b="1" dirty="0">
                <a:solidFill>
                  <a:schemeClr val="dk1"/>
                </a:solidFill>
                <a:latin typeface="Calibri" panose="020F0502020204030204" pitchFamily="34" charset="0"/>
                <a:cs typeface="Calibri" panose="020F0502020204030204" pitchFamily="34" charset="0"/>
              </a:rPr>
              <a:t>som bör </a:t>
            </a:r>
            <a:br>
              <a:rPr lang="sv-FI" sz="10400" b="1" dirty="0">
                <a:solidFill>
                  <a:schemeClr val="dk1"/>
                </a:solidFill>
                <a:latin typeface="Calibri" panose="020F0502020204030204" pitchFamily="34" charset="0"/>
                <a:cs typeface="Calibri" panose="020F0502020204030204" pitchFamily="34" charset="0"/>
              </a:rPr>
            </a:br>
            <a:r>
              <a:rPr lang="sv-FI" sz="10400" b="1" dirty="0">
                <a:solidFill>
                  <a:schemeClr val="dk1"/>
                </a:solidFill>
                <a:latin typeface="Calibri" panose="020F0502020204030204" pitchFamily="34" charset="0"/>
                <a:cs typeface="Calibri" panose="020F0502020204030204" pitchFamily="34" charset="0"/>
              </a:rPr>
              <a:t>utföras inom organisationen och </a:t>
            </a:r>
            <a:br>
              <a:rPr lang="sv-FI" sz="10400" b="1" dirty="0">
                <a:solidFill>
                  <a:schemeClr val="dk1"/>
                </a:solidFill>
                <a:latin typeface="Calibri" panose="020F0502020204030204" pitchFamily="34" charset="0"/>
                <a:cs typeface="Calibri" panose="020F0502020204030204" pitchFamily="34" charset="0"/>
              </a:rPr>
            </a:br>
            <a:r>
              <a:rPr lang="sv-FI" sz="10400" b="1" dirty="0">
                <a:solidFill>
                  <a:schemeClr val="dk1"/>
                </a:solidFill>
                <a:latin typeface="Calibri" panose="020F0502020204030204" pitchFamily="34" charset="0"/>
                <a:cs typeface="Calibri" panose="020F0502020204030204" pitchFamily="34" charset="0"/>
              </a:rPr>
              <a:t>vilka som kan produceras utanför?</a:t>
            </a:r>
            <a:r>
              <a:rPr lang="sv-FI" sz="2600" b="1" dirty="0">
                <a:solidFill>
                  <a:schemeClr val="dk1"/>
                </a:solidFill>
                <a:latin typeface="Calibri" panose="020F0502020204030204" pitchFamily="34" charset="0"/>
                <a:cs typeface="Calibri" panose="020F0502020204030204" pitchFamily="34" charset="0"/>
              </a:rPr>
              <a:t/>
            </a:r>
            <a:br>
              <a:rPr lang="sv-FI" sz="2600" b="1" dirty="0">
                <a:solidFill>
                  <a:schemeClr val="dk1"/>
                </a:solidFill>
                <a:latin typeface="Calibri" panose="020F0502020204030204" pitchFamily="34" charset="0"/>
                <a:cs typeface="Calibri" panose="020F0502020204030204" pitchFamily="34" charset="0"/>
              </a:rPr>
            </a:br>
            <a:endParaRPr lang="sv-FI" sz="2600" b="1" dirty="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209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5" y="0"/>
            <a:ext cx="6858005" cy="9144000"/>
            <a:chOff x="0" y="1"/>
            <a:chExt cx="6858005" cy="9144000"/>
          </a:xfrm>
        </p:grpSpPr>
        <p:grpSp>
          <p:nvGrpSpPr>
            <p:cNvPr id="2" name="Ryhmä 1"/>
            <p:cNvGrpSpPr/>
            <p:nvPr/>
          </p:nvGrpSpPr>
          <p:grpSpPr>
            <a:xfrm>
              <a:off x="0" y="1"/>
              <a:ext cx="6858005" cy="9144000"/>
              <a:chOff x="0" y="1"/>
              <a:chExt cx="6858005" cy="9144000"/>
            </a:xfrm>
          </p:grpSpPr>
          <p:sp>
            <p:nvSpPr>
              <p:cNvPr id="6" name="Pyöristetty suorakulmio 5"/>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sv-FI" sz="1801" dirty="0"/>
              </a:p>
            </p:txBody>
          </p:sp>
          <p:sp>
            <p:nvSpPr>
              <p:cNvPr id="8" name="Sisällön paikkamerkki 2"/>
              <p:cNvSpPr txBox="1">
                <a:spLocks/>
              </p:cNvSpPr>
              <p:nvPr/>
            </p:nvSpPr>
            <p:spPr>
              <a:xfrm>
                <a:off x="196770" y="2644671"/>
                <a:ext cx="6496492" cy="2214480"/>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spcAft>
                    <a:spcPts val="601"/>
                  </a:spcAft>
                  <a:buNone/>
                  <a:defRPr sz="1800">
                    <a:solidFill>
                      <a:srgbClr val="15576F"/>
                    </a:solidFill>
                  </a:defRPr>
                </a:pPr>
                <a:r>
                  <a:rPr lang="sv-FI" dirty="0"/>
                  <a:t>Frågorna har grupperats enligt bedömningsområdena för CAF-modellen*:</a:t>
                </a:r>
                <a:r>
                  <a:rPr lang="sv-FI" sz="1800" dirty="0">
                    <a:solidFill>
                      <a:srgbClr val="15576F"/>
                    </a:solidFill>
                  </a:rPr>
                  <a:t/>
                </a:r>
                <a:br>
                  <a:rPr lang="sv-FI" sz="1800" dirty="0">
                    <a:solidFill>
                      <a:srgbClr val="15576F"/>
                    </a:solidFill>
                  </a:rPr>
                </a:br>
                <a:endParaRPr lang="sv-FI" sz="200" dirty="0">
                  <a:solidFill>
                    <a:srgbClr val="15576F"/>
                  </a:solidFill>
                </a:endParaRPr>
              </a:p>
              <a:p>
                <a:pPr>
                  <a:spcAft>
                    <a:spcPts val="601"/>
                  </a:spcAft>
                  <a:defRPr sz="1800">
                    <a:solidFill>
                      <a:srgbClr val="15576F"/>
                    </a:solidFill>
                  </a:defRPr>
                </a:pPr>
                <a:r>
                  <a:rPr lang="sv-FI" dirty="0"/>
                  <a:t>Strategi och verksamhetsplanering (7 st.)</a:t>
                </a:r>
              </a:p>
              <a:p>
                <a:pPr>
                  <a:spcAft>
                    <a:spcPts val="601"/>
                  </a:spcAft>
                  <a:defRPr sz="1800">
                    <a:solidFill>
                      <a:srgbClr val="15576F"/>
                    </a:solidFill>
                  </a:defRPr>
                </a:pPr>
                <a:r>
                  <a:rPr lang="sv-FI" dirty="0"/>
                  <a:t>Ledarskap/ledning (7 st.)</a:t>
                </a:r>
              </a:p>
              <a:p>
                <a:pPr>
                  <a:spcAft>
                    <a:spcPts val="601"/>
                  </a:spcAft>
                  <a:defRPr sz="1800">
                    <a:solidFill>
                      <a:srgbClr val="15576F"/>
                    </a:solidFill>
                  </a:defRPr>
                </a:pPr>
                <a:r>
                  <a:rPr lang="sv-FI" dirty="0"/>
                  <a:t>Partnerskap och resurser (5 st.)</a:t>
                </a:r>
              </a:p>
              <a:p>
                <a:pPr>
                  <a:spcAft>
                    <a:spcPts val="601"/>
                  </a:spcAft>
                  <a:defRPr sz="1800">
                    <a:solidFill>
                      <a:srgbClr val="15576F"/>
                    </a:solidFill>
                  </a:defRPr>
                </a:pPr>
                <a:r>
                  <a:rPr lang="sv-FI" dirty="0"/>
                  <a:t>Verksamhetsprocesser och tjänster (12 st.)</a:t>
                </a:r>
              </a:p>
              <a:p>
                <a:pPr>
                  <a:spcAft>
                    <a:spcPts val="601"/>
                  </a:spcAft>
                  <a:defRPr sz="1800">
                    <a:solidFill>
                      <a:srgbClr val="15576F"/>
                    </a:solidFill>
                  </a:defRPr>
                </a:pPr>
                <a:r>
                  <a:rPr lang="sv-FI" dirty="0"/>
                  <a:t>Personal och verksamhetskultur (6 st.)</a:t>
                </a:r>
                <a:endParaRPr lang="sv-FI" sz="1800" dirty="0">
                  <a:solidFill>
                    <a:srgbClr val="15576F"/>
                  </a:solidFill>
                </a:endParaRPr>
              </a:p>
            </p:txBody>
          </p:sp>
          <p:pic>
            <p:nvPicPr>
              <p:cNvPr id="10" name="Picture 6" descr="https://ucd35b3695d0642668745b343ead.previews.dropboxusercontent.com/p/thumb/ABOalpCkL9kgN_4tq_FmkFlL9Om3p4uy-BGN9tuk4JqZNdjDmCPXNLK-Weu12CgN6SrsoJzDNzeywLf22zYufLyoJIdZNLh2-wGHZHDdeWoRGB-HpmX-u49U7753Rwi5Q57M0xzAM4QFrDZ09TKFQYZqzD8bsB7asd5vww07gnKRqu_poKlwT9k3J-BmKvFiajt5Phbi0zmo3A_BxjGacTAnR8h2dOa1ZtPNvk7grdPfIPSPetEip7vW0k09tCcerOOGPbLoXyFeVS5PIhxe1IJVnxo8OcHxhlPPnykrVMrozt-5r6U5rChWdwSZkpBUfDQGzTQMW3V8dYF2qoGuF6d3BPYXeUnhYsiQ3sILhF4rjw/p.png?fv_content=true&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496" y="1"/>
                <a:ext cx="2551137" cy="2551137"/>
              </a:xfrm>
              <a:prstGeom prst="rect">
                <a:avLst/>
              </a:prstGeom>
              <a:noFill/>
              <a:extLst>
                <a:ext uri="{909E8E84-426E-40DD-AFC4-6F175D3DCCD1}">
                  <a14:hiddenFill xmlns:a14="http://schemas.microsoft.com/office/drawing/2010/main">
                    <a:solidFill>
                      <a:srgbClr val="FFFFFF"/>
                    </a:solidFill>
                  </a14:hiddenFill>
                </a:ext>
              </a:extLst>
            </p:spPr>
          </p:pic>
          <p:sp>
            <p:nvSpPr>
              <p:cNvPr id="11" name="Sisällön paikkamerkki 2"/>
              <p:cNvSpPr txBox="1">
                <a:spLocks/>
              </p:cNvSpPr>
              <p:nvPr/>
            </p:nvSpPr>
            <p:spPr>
              <a:xfrm>
                <a:off x="196771" y="5484955"/>
                <a:ext cx="6496492" cy="2928395"/>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defRPr sz="1800">
                    <a:solidFill>
                      <a:srgbClr val="15576F"/>
                    </a:solidFill>
                  </a:defRPr>
                </a:pPr>
                <a:r>
                  <a:rPr lang="sv-FI" dirty="0"/>
                  <a:t>Korten har </a:t>
                </a:r>
                <a:r>
                  <a:rPr lang="sv-FI" sz="1800" dirty="0">
                    <a:solidFill>
                      <a:srgbClr val="15576F"/>
                    </a:solidFill>
                  </a:rPr>
                  <a:t>först publicerats i en mer omfattande elektronisk PDF-version jämfört med kortpacken (november 2021). Den innehåller bl.a. en modell för facilitering av diskussionen och mer bakgrundsmaterial. När man använder </a:t>
                </a:r>
                <a:r>
                  <a:rPr lang="sv-FI" dirty="0"/>
                  <a:t>PDF-versionen kan man samtidigt skriva ner gemensamma anteckningar. Och besluta om fortsatta åtgärder.</a:t>
                </a:r>
              </a:p>
              <a:p>
                <a:pPr>
                  <a:spcAft>
                    <a:spcPts val="601"/>
                  </a:spcAft>
                  <a:defRPr sz="1800">
                    <a:solidFill>
                      <a:srgbClr val="15576F"/>
                    </a:solidFill>
                  </a:defRPr>
                </a:pPr>
                <a:r>
                  <a:rPr lang="sv-FI" dirty="0"/>
                  <a:t>I januari 2022 </a:t>
                </a:r>
                <a:r>
                  <a:rPr lang="sv-FI" sz="1800" dirty="0">
                    <a:solidFill>
                      <a:srgbClr val="15576F"/>
                    </a:solidFill>
                  </a:rPr>
                  <a:t>färdigställdes en tryckt kortpacke. Den innehåller några tilläggsfrågor jämfört med PDF-versionen.</a:t>
                </a:r>
              </a:p>
              <a:p>
                <a:pPr>
                  <a:spcAft>
                    <a:spcPts val="601"/>
                  </a:spcAft>
                  <a:defRPr sz="1800" b="1">
                    <a:solidFill>
                      <a:srgbClr val="15576F"/>
                    </a:solidFill>
                  </a:defRPr>
                </a:pPr>
                <a:r>
                  <a:rPr lang="sv-FI" sz="1800" b="1" dirty="0">
                    <a:solidFill>
                      <a:srgbClr val="15576F"/>
                    </a:solidFill>
                  </a:rPr>
                  <a:t>Det här är en elektronisk version av den tryckta kortpacken som </a:t>
                </a:r>
                <a:r>
                  <a:rPr lang="sv-FI" dirty="0"/>
                  <a:t>passar dem som inte behöver tilläggsegenskaper i PDF-versionen.</a:t>
                </a:r>
                <a:endParaRPr lang="sv-FI" sz="1800" b="1" dirty="0">
                  <a:solidFill>
                    <a:srgbClr val="15576F"/>
                  </a:solidFill>
                </a:endParaRPr>
              </a:p>
              <a:p>
                <a:pPr>
                  <a:spcAft>
                    <a:spcPts val="601"/>
                  </a:spcAft>
                </a:pPr>
                <a:endParaRPr lang="sv-FI" sz="1600" dirty="0">
                  <a:solidFill>
                    <a:srgbClr val="15576F"/>
                  </a:solidFill>
                </a:endParaRPr>
              </a:p>
            </p:txBody>
          </p:sp>
          <p:sp>
            <p:nvSpPr>
              <p:cNvPr id="12" name="Sisällön paikkamerkki 2"/>
              <p:cNvSpPr txBox="1">
                <a:spLocks/>
              </p:cNvSpPr>
              <p:nvPr/>
            </p:nvSpPr>
            <p:spPr>
              <a:xfrm>
                <a:off x="5" y="8443966"/>
                <a:ext cx="6857995" cy="634814"/>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spcAft>
                    <a:spcPts val="601"/>
                  </a:spcAft>
                  <a:buNone/>
                  <a:defRPr sz="1400">
                    <a:solidFill>
                      <a:srgbClr val="15576F"/>
                    </a:solidFill>
                  </a:defRPr>
                </a:pPr>
                <a:r>
                  <a:rPr lang="sv-FI" dirty="0"/>
                  <a:t>* The Common </a:t>
                </a:r>
                <a:r>
                  <a:rPr lang="sv-FI" dirty="0" err="1"/>
                  <a:t>Assessment</a:t>
                </a:r>
                <a:r>
                  <a:rPr lang="sv-FI" dirty="0"/>
                  <a:t> </a:t>
                </a:r>
                <a:r>
                  <a:rPr lang="sv-FI" dirty="0" err="1"/>
                  <a:t>Framework</a:t>
                </a:r>
                <a:r>
                  <a:rPr lang="sv-FI" dirty="0"/>
                  <a:t> CAF är en gemensam modell för självutvärdering som utvecklats för den offentliga sektorn. Den hjälper till med att utveckla organisationen. Läs mer: haus.fi</a:t>
                </a:r>
              </a:p>
            </p:txBody>
          </p:sp>
        </p:grpSp>
        <p:sp>
          <p:nvSpPr>
            <p:cNvPr id="9" name="Otsikko 1"/>
            <p:cNvSpPr txBox="1">
              <a:spLocks/>
            </p:cNvSpPr>
            <p:nvPr/>
          </p:nvSpPr>
          <p:spPr>
            <a:xfrm>
              <a:off x="352353" y="5056147"/>
              <a:ext cx="6340909" cy="430981"/>
            </a:xfrm>
            <a:prstGeom prst="rect">
              <a:avLst/>
            </a:prstGeom>
          </p:spPr>
          <p:txBody>
            <a:bodyPr spcFirstLastPara="1" vert="horz" wrap="square" lIns="91425" tIns="91425" rIns="91425" bIns="91425" anchor="t" anchorCtr="0">
              <a:noAutofit/>
            </a:bodyPr>
            <a:lstStyle>
              <a:lvl1pPr lvl="0" algn="l" defTabSz="685800" rtl="0" eaLnBrk="1" latinLnBrk="0" hangingPunct="1">
                <a:lnSpc>
                  <a:spcPct val="9000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sz="2000" b="1">
                  <a:solidFill>
                    <a:srgbClr val="15576F"/>
                  </a:solidFill>
                  <a:latin typeface="+mn-lt"/>
                </a:defRPr>
              </a:pPr>
              <a:r>
                <a:rPr lang="sv-FI" sz="2000" b="1" dirty="0">
                  <a:solidFill>
                    <a:srgbClr val="15576F"/>
                  </a:solidFill>
                  <a:latin typeface="+mn-lt"/>
                </a:rPr>
                <a:t>Digiträningskorten i tryckt och elektroniskt format</a:t>
              </a:r>
            </a:p>
          </p:txBody>
        </p:sp>
      </p:grpSp>
      <p:sp>
        <p:nvSpPr>
          <p:cNvPr id="7" name="Otsikko 1"/>
          <p:cNvSpPr>
            <a:spLocks noGrp="1"/>
          </p:cNvSpPr>
          <p:nvPr>
            <p:ph type="title"/>
          </p:nvPr>
        </p:nvSpPr>
        <p:spPr>
          <a:xfrm>
            <a:off x="352354" y="2038995"/>
            <a:ext cx="3922934" cy="720369"/>
          </a:xfrm>
        </p:spPr>
        <p:txBody>
          <a:bodyPr>
            <a:normAutofit/>
          </a:bodyPr>
          <a:lstStyle/>
          <a:p>
            <a:pPr>
              <a:defRPr sz="2000" b="1">
                <a:solidFill>
                  <a:srgbClr val="15576F"/>
                </a:solidFill>
                <a:latin typeface="+mn-lt"/>
              </a:defRPr>
            </a:pPr>
            <a:r>
              <a:t>Temaområden för frågorna</a:t>
            </a:r>
          </a:p>
        </p:txBody>
      </p:sp>
    </p:spTree>
    <p:extLst>
      <p:ext uri="{BB962C8B-B14F-4D97-AF65-F5344CB8AC3E}">
        <p14:creationId xmlns:p14="http://schemas.microsoft.com/office/powerpoint/2010/main" val="2263410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5" name="Sisällön paikkamerkki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4" name="Otsikko 1"/>
            <p:cNvSpPr txBox="1">
              <a:spLocks/>
            </p:cNvSpPr>
            <p:nvPr/>
          </p:nvSpPr>
          <p:spPr>
            <a:xfrm>
              <a:off x="4902685" y="8912826"/>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97AA4"/>
                  </a:solidFill>
                </a:defRPr>
              </a:pPr>
              <a:r>
                <a:t>#digiträningskort, FM, 2021</a:t>
              </a:r>
            </a:p>
          </p:txBody>
        </p:sp>
        <p:sp>
          <p:nvSpPr>
            <p:cNvPr id="6" name="Otsikko 1"/>
            <p:cNvSpPr txBox="1">
              <a:spLocks/>
            </p:cNvSpPr>
            <p:nvPr/>
          </p:nvSpPr>
          <p:spPr>
            <a:xfrm>
              <a:off x="83138" y="78059"/>
              <a:ext cx="4109721" cy="202363"/>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5C6F8E"/>
                  </a:solidFill>
                </a:defRPr>
              </a:pPr>
              <a:r>
                <a:t>VERKSAMHETSPROCESSER OCH TJÄNSTER (29)</a:t>
              </a:r>
            </a:p>
          </p:txBody>
        </p:sp>
      </p:grpSp>
      <p:sp>
        <p:nvSpPr>
          <p:cNvPr id="23" name="Google Shape;222;p36"/>
          <p:cNvSpPr txBox="1">
            <a:spLocks noGrp="1"/>
          </p:cNvSpPr>
          <p:nvPr>
            <p:ph type="body" idx="1"/>
          </p:nvPr>
        </p:nvSpPr>
        <p:spPr>
          <a:xfrm>
            <a:off x="19125" y="446284"/>
            <a:ext cx="6838875" cy="1142414"/>
          </a:xfrm>
          <a:prstGeom prst="rect">
            <a:avLst/>
          </a:prstGeom>
        </p:spPr>
        <p:txBody>
          <a:bodyPr spcFirstLastPara="1" vert="horz" wrap="square" lIns="91428" tIns="91428" rIns="91428" bIns="91428" anchor="ctr" anchorCtr="0">
            <a:normAutofit/>
          </a:bodyPr>
          <a:lstStyle/>
          <a:p>
            <a:pPr marL="0" indent="0" algn="ctr">
              <a:lnSpc>
                <a:spcPts val="3120"/>
              </a:lnSpc>
              <a:spcAft>
                <a:spcPts val="1200"/>
              </a:spcAft>
              <a:buNone/>
              <a:defRPr sz="2600" b="1">
                <a:solidFill>
                  <a:schemeClr val="dk1"/>
                </a:solidFill>
                <a:latin typeface="Calibri" panose="020F0502020204030204" pitchFamily="34" charset="0"/>
                <a:cs typeface="Calibri" panose="020F0502020204030204" pitchFamily="34" charset="0"/>
              </a:defRPr>
            </a:pPr>
            <a:r>
              <a:rPr lang="sv-FI"/>
              <a:t>Blir våra digitaliseringsprojekt färdiga</a:t>
            </a:r>
            <a:r>
              <a:rPr lang="sv-FI" sz="2600" b="1">
                <a:solidFill>
                  <a:schemeClr val="dk1"/>
                </a:solidFill>
                <a:latin typeface="Calibri" panose="020F0502020204030204" pitchFamily="34" charset="0"/>
                <a:cs typeface="Calibri" panose="020F0502020204030204" pitchFamily="34" charset="0"/>
              </a:rPr>
              <a:t> </a:t>
            </a:r>
            <a:r>
              <a:rPr lang="sv-FI"/>
              <a:t>i tid?</a:t>
            </a:r>
            <a:endParaRPr lang="sv-FI" sz="2600" b="1">
              <a:solidFill>
                <a:schemeClr val="dk1"/>
              </a:solidFill>
              <a:latin typeface="Calibri" panose="020F0502020204030204" pitchFamily="34" charset="0"/>
              <a:cs typeface="Calibri" panose="020F0502020204030204" pitchFamily="34" charset="0"/>
            </a:endParaRPr>
          </a:p>
        </p:txBody>
      </p:sp>
      <p:sp>
        <p:nvSpPr>
          <p:cNvPr id="7" name="Google Shape;222;p36"/>
          <p:cNvSpPr txBox="1">
            <a:spLocks/>
          </p:cNvSpPr>
          <p:nvPr/>
        </p:nvSpPr>
        <p:spPr>
          <a:xfrm>
            <a:off x="9477" y="1223715"/>
            <a:ext cx="6838875" cy="1545600"/>
          </a:xfrm>
          <a:prstGeom prst="rect">
            <a:avLst/>
          </a:prstGeom>
        </p:spPr>
        <p:txBody>
          <a:bodyPr spcFirstLastPara="1" vert="horz" wrap="square" lIns="91428" tIns="91428" rIns="91428" bIns="91428" anchor="ctr" anchorCtr="0">
            <a:normAutofit/>
          </a:bodyPr>
          <a:lstStyle>
            <a:lvl1pPr marL="609519" lvl="0" indent="-457138"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n-lt"/>
                <a:ea typeface="+mn-ea"/>
                <a:cs typeface="+mn-cs"/>
              </a:defRPr>
            </a:lvl1pPr>
            <a:lvl2pPr marL="1219039" lvl="1" indent="-423279" algn="l" defTabSz="6858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828557" lvl="2" indent="-423279" algn="l" defTabSz="685800" rtl="0" eaLnBrk="1" latinLnBrk="0" hangingPunct="1">
              <a:lnSpc>
                <a:spcPct val="90000"/>
              </a:lnSpc>
              <a:spcBef>
                <a:spcPts val="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2438078" lvl="3"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3047601" lvl="4"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3657117" lvl="5"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4266636" lvl="6"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4876154" lvl="7"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5485676" lvl="8"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lnSpc>
                <a:spcPts val="3120"/>
              </a:lnSpc>
              <a:spcAft>
                <a:spcPts val="1200"/>
              </a:spcAft>
              <a:buFont typeface="Arial" panose="020B0604020202020204" pitchFamily="34" charset="0"/>
              <a:buNone/>
              <a:defRPr sz="2200" b="1">
                <a:solidFill>
                  <a:schemeClr val="dk1"/>
                </a:solidFill>
                <a:latin typeface="Calibri" panose="020F0502020204030204" pitchFamily="34" charset="0"/>
                <a:cs typeface="Calibri" panose="020F0502020204030204" pitchFamily="34" charset="0"/>
              </a:defRPr>
            </a:pPr>
            <a:r>
              <a:rPr lang="sv-FI" dirty="0"/>
              <a:t>Hur planerar vi </a:t>
            </a:r>
            <a:r>
              <a:rPr lang="sv-FI" sz="2200" b="1" dirty="0">
                <a:solidFill>
                  <a:schemeClr val="dk1"/>
                </a:solidFill>
                <a:latin typeface="Calibri" panose="020F0502020204030204" pitchFamily="34" charset="0"/>
                <a:cs typeface="Calibri" panose="020F0502020204030204" pitchFamily="34" charset="0"/>
              </a:rPr>
              <a:t>tjänsternas livslängd? </a:t>
            </a:r>
            <a:br>
              <a:rPr lang="sv-FI" sz="2200" b="1" dirty="0">
                <a:solidFill>
                  <a:schemeClr val="dk1"/>
                </a:solidFill>
                <a:latin typeface="Calibri" panose="020F0502020204030204" pitchFamily="34" charset="0"/>
                <a:cs typeface="Calibri" panose="020F0502020204030204" pitchFamily="34" charset="0"/>
              </a:rPr>
            </a:br>
            <a:r>
              <a:rPr lang="sv-FI" dirty="0"/>
              <a:t>Kan vi </a:t>
            </a:r>
            <a:r>
              <a:rPr lang="sv-FI" sz="2200" b="1" dirty="0">
                <a:solidFill>
                  <a:schemeClr val="dk1"/>
                </a:solidFill>
                <a:latin typeface="Calibri" panose="020F0502020204030204" pitchFamily="34" charset="0"/>
                <a:cs typeface="Calibri" panose="020F0502020204030204" pitchFamily="34" charset="0"/>
              </a:rPr>
              <a:t>utveckla vårt projektkunnande</a:t>
            </a:r>
            <a:r>
              <a:rPr lang="sv-FI" dirty="0"/>
              <a:t>?</a:t>
            </a:r>
            <a:endParaRPr lang="sv-FI" sz="2200" b="1" dirty="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19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Sisällön paikkamerkk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Otsikko 1"/>
            <p:cNvSpPr txBox="1">
              <a:spLocks/>
            </p:cNvSpPr>
            <p:nvPr/>
          </p:nvSpPr>
          <p:spPr>
            <a:xfrm>
              <a:off x="89018" y="69416"/>
              <a:ext cx="3701468"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5C6F8E"/>
                  </a:solidFill>
                </a:defRPr>
              </a:pPr>
              <a:r>
                <a:t>VERKSAMHETSPROCESSER OCH TJÄNSTER (30)</a:t>
              </a:r>
            </a:p>
          </p:txBody>
        </p:sp>
        <p:sp>
          <p:nvSpPr>
            <p:cNvPr id="6" name="Otsikko 1"/>
            <p:cNvSpPr txBox="1">
              <a:spLocks/>
            </p:cNvSpPr>
            <p:nvPr/>
          </p:nvSpPr>
          <p:spPr>
            <a:xfrm>
              <a:off x="1481070" y="8924397"/>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39919C"/>
                  </a:solidFill>
                </a:defRPr>
              </a:pPr>
              <a:r>
                <a:rPr dirty="0"/>
                <a:t>#</a:t>
              </a:r>
              <a:r>
                <a:rPr dirty="0" err="1"/>
                <a:t>digiträningskort</a:t>
              </a:r>
              <a:r>
                <a:rPr dirty="0"/>
                <a:t>, FM, 2021</a:t>
              </a:r>
            </a:p>
          </p:txBody>
        </p:sp>
      </p:grpSp>
      <p:sp>
        <p:nvSpPr>
          <p:cNvPr id="23" name="Google Shape;222;p36"/>
          <p:cNvSpPr txBox="1">
            <a:spLocks noGrp="1"/>
          </p:cNvSpPr>
          <p:nvPr>
            <p:ph type="body" idx="1"/>
          </p:nvPr>
        </p:nvSpPr>
        <p:spPr>
          <a:xfrm>
            <a:off x="9142" y="591634"/>
            <a:ext cx="6848858" cy="1155734"/>
          </a:xfrm>
          <a:prstGeom prst="rect">
            <a:avLst/>
          </a:prstGeom>
        </p:spPr>
        <p:txBody>
          <a:bodyPr spcFirstLastPara="1" vert="horz" wrap="square" lIns="91428" tIns="91428" rIns="91428" bIns="91428" anchor="ctr" anchorCtr="0">
            <a:normAutofit fontScale="25000" lnSpcReduction="20000"/>
          </a:bodyPr>
          <a:lstStyle/>
          <a:p>
            <a:pPr marL="0" indent="0" algn="ctr">
              <a:lnSpc>
                <a:spcPts val="3200"/>
              </a:lnSpc>
              <a:buNone/>
              <a:defRPr sz="2600" b="1">
                <a:solidFill>
                  <a:schemeClr val="bg1"/>
                </a:solidFill>
                <a:latin typeface="Calibri" panose="020F0502020204030204" pitchFamily="34" charset="0"/>
                <a:cs typeface="Calibri" panose="020F0502020204030204" pitchFamily="34" charset="0"/>
              </a:defRPr>
            </a:pPr>
            <a:r>
              <a:rPr lang="sv-FI" sz="10400" b="1" dirty="0">
                <a:solidFill>
                  <a:schemeClr val="bg1"/>
                </a:solidFill>
                <a:latin typeface="Calibri" panose="020F0502020204030204" pitchFamily="34" charset="0"/>
                <a:cs typeface="Calibri" panose="020F0502020204030204" pitchFamily="34" charset="0"/>
              </a:rPr>
              <a:t>Vem har som uppgift </a:t>
            </a:r>
            <a:r>
              <a:rPr lang="sv-FI" sz="10400" dirty="0"/>
              <a:t>att stödja </a:t>
            </a:r>
            <a:br>
              <a:rPr lang="sv-FI" sz="10400" dirty="0"/>
            </a:br>
            <a:r>
              <a:rPr lang="sv-FI" sz="10400" dirty="0"/>
              <a:t>användningen av digitala tjänster?</a:t>
            </a:r>
            <a:r>
              <a:rPr lang="sv-FI" sz="2600" b="1" dirty="0">
                <a:solidFill>
                  <a:schemeClr val="bg1"/>
                </a:solidFill>
                <a:latin typeface="Calibri" panose="020F0502020204030204" pitchFamily="34" charset="0"/>
                <a:cs typeface="Calibri" panose="020F0502020204030204" pitchFamily="34" charset="0"/>
              </a:rPr>
              <a:t/>
            </a:r>
            <a:br>
              <a:rPr lang="sv-FI" sz="2600" b="1" dirty="0">
                <a:solidFill>
                  <a:schemeClr val="bg1"/>
                </a:solidFill>
                <a:latin typeface="Calibri" panose="020F0502020204030204" pitchFamily="34" charset="0"/>
                <a:cs typeface="Calibri" panose="020F0502020204030204" pitchFamily="34" charset="0"/>
              </a:rPr>
            </a:br>
            <a:endParaRPr lang="sv-FI" sz="2600" b="1" dirty="0">
              <a:solidFill>
                <a:schemeClr val="bg1"/>
              </a:solidFill>
              <a:latin typeface="Calibri" panose="020F0502020204030204" pitchFamily="34" charset="0"/>
              <a:cs typeface="Calibri" panose="020F0502020204030204" pitchFamily="34" charset="0"/>
            </a:endParaRPr>
          </a:p>
        </p:txBody>
      </p:sp>
      <p:sp>
        <p:nvSpPr>
          <p:cNvPr id="7" name="Google Shape;222;p36"/>
          <p:cNvSpPr txBox="1">
            <a:spLocks/>
          </p:cNvSpPr>
          <p:nvPr/>
        </p:nvSpPr>
        <p:spPr>
          <a:xfrm>
            <a:off x="2047" y="1554594"/>
            <a:ext cx="6848858" cy="769090"/>
          </a:xfrm>
          <a:prstGeom prst="rect">
            <a:avLst/>
          </a:prstGeom>
        </p:spPr>
        <p:txBody>
          <a:bodyPr spcFirstLastPara="1" vert="horz" wrap="square" lIns="91428" tIns="91428" rIns="91428" bIns="91428" anchor="ctr" anchorCtr="0">
            <a:normAutofit/>
          </a:bodyPr>
          <a:lstStyle>
            <a:lvl1pPr marL="609519" lvl="0" indent="-457138"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n-lt"/>
                <a:ea typeface="+mn-ea"/>
                <a:cs typeface="+mn-cs"/>
              </a:defRPr>
            </a:lvl1pPr>
            <a:lvl2pPr marL="1219039" lvl="1" indent="-423279" algn="l" defTabSz="6858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828557" lvl="2" indent="-423279" algn="l" defTabSz="685800" rtl="0" eaLnBrk="1" latinLnBrk="0" hangingPunct="1">
              <a:lnSpc>
                <a:spcPct val="90000"/>
              </a:lnSpc>
              <a:spcBef>
                <a:spcPts val="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2438078" lvl="3"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3047601" lvl="4"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3657117" lvl="5"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4266636" lvl="6"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4876154" lvl="7"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5485676" lvl="8"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lnSpc>
                <a:spcPts val="3200"/>
              </a:lnSpc>
              <a:buFont typeface="Arial" panose="020B0604020202020204" pitchFamily="34" charset="0"/>
              <a:buNone/>
              <a:defRPr sz="2200" b="1">
                <a:solidFill>
                  <a:schemeClr val="bg1"/>
                </a:solidFill>
                <a:latin typeface="Calibri" panose="020F0502020204030204" pitchFamily="34" charset="0"/>
                <a:cs typeface="Calibri" panose="020F0502020204030204" pitchFamily="34" charset="0"/>
              </a:defRPr>
            </a:pPr>
            <a:r>
              <a:rPr lang="sv-FI" dirty="0"/>
              <a:t>Har de </a:t>
            </a:r>
            <a:r>
              <a:rPr lang="sv-FI" sz="2200" b="1" dirty="0">
                <a:solidFill>
                  <a:schemeClr val="bg1"/>
                </a:solidFill>
                <a:latin typeface="Calibri" panose="020F0502020204030204" pitchFamily="34" charset="0"/>
                <a:cs typeface="Calibri" panose="020F0502020204030204" pitchFamily="34" charset="0"/>
              </a:rPr>
              <a:t>tillräckligt kunnande och sakkunskap?</a:t>
            </a:r>
          </a:p>
        </p:txBody>
      </p:sp>
    </p:spTree>
    <p:extLst>
      <p:ext uri="{BB962C8B-B14F-4D97-AF65-F5344CB8AC3E}">
        <p14:creationId xmlns:p14="http://schemas.microsoft.com/office/powerpoint/2010/main" val="2854999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5" name="Kuva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p:spPr>
        </p:pic>
        <p:sp>
          <p:nvSpPr>
            <p:cNvPr id="5" name="Otsikko 1"/>
            <p:cNvSpPr txBox="1">
              <a:spLocks/>
            </p:cNvSpPr>
            <p:nvPr/>
          </p:nvSpPr>
          <p:spPr>
            <a:xfrm>
              <a:off x="86227" y="92172"/>
              <a:ext cx="3712303"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281A5"/>
                  </a:solidFill>
                </a:defRPr>
              </a:pPr>
              <a:r>
                <a:t>VERKSAMHETSPROCESSER OCH TJÄNSTER (31)</a:t>
              </a:r>
            </a:p>
          </p:txBody>
        </p:sp>
        <p:sp>
          <p:nvSpPr>
            <p:cNvPr id="6" name="Otsikko 1"/>
            <p:cNvSpPr txBox="1">
              <a:spLocks/>
            </p:cNvSpPr>
            <p:nvPr/>
          </p:nvSpPr>
          <p:spPr>
            <a:xfrm>
              <a:off x="1433799" y="8898280"/>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281A5"/>
                  </a:solidFill>
                </a:defRPr>
              </a:pPr>
              <a:r>
                <a:t>#digiträningskort, FM, 2021</a:t>
              </a:r>
            </a:p>
          </p:txBody>
        </p:sp>
      </p:grpSp>
      <p:sp>
        <p:nvSpPr>
          <p:cNvPr id="23" name="Google Shape;222;p36"/>
          <p:cNvSpPr txBox="1">
            <a:spLocks noGrp="1"/>
          </p:cNvSpPr>
          <p:nvPr>
            <p:ph type="body" idx="1"/>
          </p:nvPr>
        </p:nvSpPr>
        <p:spPr>
          <a:xfrm>
            <a:off x="8126" y="478407"/>
            <a:ext cx="6849873" cy="1737360"/>
          </a:xfrm>
          <a:prstGeom prst="rect">
            <a:avLst/>
          </a:prstGeom>
        </p:spPr>
        <p:txBody>
          <a:bodyPr spcFirstLastPara="1" vert="horz" wrap="square" lIns="91428" tIns="91428" rIns="91428" bIns="91428" anchor="ctr" anchorCtr="0">
            <a:normAutofit/>
          </a:bodyPr>
          <a:lstStyle/>
          <a:p>
            <a:pPr marL="0" indent="0" algn="ctr">
              <a:lnSpc>
                <a:spcPts val="3200"/>
              </a:lnSpc>
              <a:buNone/>
              <a:defRPr sz="2600" b="1">
                <a:solidFill>
                  <a:schemeClr val="bg1"/>
                </a:solidFill>
                <a:latin typeface="Calibri" panose="020F0502020204030204" pitchFamily="34" charset="0"/>
                <a:cs typeface="Calibri" panose="020F0502020204030204" pitchFamily="34" charset="0"/>
              </a:defRPr>
            </a:pPr>
            <a:r>
              <a:t>Hur beaktar vi</a:t>
            </a:r>
            <a:r>
              <a:rPr lang="fi-FI" sz="2600" b="1" dirty="0">
                <a:solidFill>
                  <a:schemeClr val="bg1"/>
                </a:solidFill>
                <a:latin typeface="Calibri" panose="020F0502020204030204" pitchFamily="34" charset="0"/>
                <a:cs typeface="Calibri" panose="020F0502020204030204" pitchFamily="34" charset="0"/>
              </a:rPr>
              <a:t/>
            </a:r>
            <a:br>
              <a:rPr lang="fi-FI" sz="2600" b="1" dirty="0">
                <a:solidFill>
                  <a:schemeClr val="bg1"/>
                </a:solidFill>
                <a:latin typeface="Calibri" panose="020F0502020204030204" pitchFamily="34" charset="0"/>
                <a:cs typeface="Calibri" panose="020F0502020204030204" pitchFamily="34" charset="0"/>
              </a:rPr>
            </a:br>
            <a:r>
              <a:t> utländska användargrupper?</a:t>
            </a:r>
            <a:endParaRPr lang="fi-FI" sz="2200" b="1" dirty="0">
              <a:solidFill>
                <a:schemeClr val="bg1"/>
              </a:solidFill>
              <a:latin typeface="Calibri" panose="020F0502020204030204" pitchFamily="34" charset="0"/>
              <a:cs typeface="Calibri" panose="020F0502020204030204" pitchFamily="34" charset="0"/>
            </a:endParaRPr>
          </a:p>
        </p:txBody>
      </p:sp>
      <p:sp>
        <p:nvSpPr>
          <p:cNvPr id="7" name="Google Shape;222;p36"/>
          <p:cNvSpPr txBox="1">
            <a:spLocks/>
          </p:cNvSpPr>
          <p:nvPr/>
        </p:nvSpPr>
        <p:spPr>
          <a:xfrm>
            <a:off x="11668" y="1917344"/>
            <a:ext cx="6849873" cy="602566"/>
          </a:xfrm>
          <a:prstGeom prst="rect">
            <a:avLst/>
          </a:prstGeom>
        </p:spPr>
        <p:txBody>
          <a:bodyPr spcFirstLastPara="1" vert="horz" wrap="square" lIns="91428" tIns="91428" rIns="91428" bIns="91428" anchor="ctr" anchorCtr="0">
            <a:normAutofit/>
          </a:bodyPr>
          <a:lstStyle>
            <a:lvl1pPr marL="609519" lvl="0" indent="-457138"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n-lt"/>
                <a:ea typeface="+mn-ea"/>
                <a:cs typeface="+mn-cs"/>
              </a:defRPr>
            </a:lvl1pPr>
            <a:lvl2pPr marL="1219039" lvl="1" indent="-423279" algn="l" defTabSz="6858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828557" lvl="2" indent="-423279" algn="l" defTabSz="685800" rtl="0" eaLnBrk="1" latinLnBrk="0" hangingPunct="1">
              <a:lnSpc>
                <a:spcPct val="90000"/>
              </a:lnSpc>
              <a:spcBef>
                <a:spcPts val="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2438078" lvl="3"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3047601" lvl="4"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3657117" lvl="5"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4266636" lvl="6"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4876154" lvl="7"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5485676" lvl="8"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lnSpc>
                <a:spcPts val="3200"/>
              </a:lnSpc>
              <a:buFont typeface="Arial" panose="020B0604020202020204" pitchFamily="34" charset="0"/>
              <a:buNone/>
              <a:defRPr sz="2200" b="1">
                <a:solidFill>
                  <a:schemeClr val="bg1"/>
                </a:solidFill>
                <a:latin typeface="Calibri" panose="020F0502020204030204" pitchFamily="34" charset="0"/>
                <a:cs typeface="Calibri" panose="020F0502020204030204" pitchFamily="34" charset="0"/>
              </a:defRPr>
            </a:pPr>
            <a:r>
              <a:t>Företag? Individer?</a:t>
            </a:r>
            <a:endParaRPr lang="fi-FI" sz="2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8267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5" name="Otsikko 1"/>
            <p:cNvSpPr txBox="1">
              <a:spLocks/>
            </p:cNvSpPr>
            <p:nvPr/>
          </p:nvSpPr>
          <p:spPr>
            <a:xfrm>
              <a:off x="85019" y="93047"/>
              <a:ext cx="3704437"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3DB1CC"/>
                  </a:solidFill>
                </a:defRPr>
              </a:pPr>
              <a:r>
                <a:t>PERSONAL OCH VERKSAMHETSKULTUR (32)</a:t>
              </a:r>
            </a:p>
          </p:txBody>
        </p:sp>
        <p:sp>
          <p:nvSpPr>
            <p:cNvPr id="6" name="Otsikko 1"/>
            <p:cNvSpPr txBox="1">
              <a:spLocks/>
            </p:cNvSpPr>
            <p:nvPr/>
          </p:nvSpPr>
          <p:spPr>
            <a:xfrm>
              <a:off x="1589236" y="8919754"/>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3DB1CC"/>
                  </a:solidFill>
                </a:defRPr>
              </a:pPr>
              <a:r>
                <a:t>#digiträningskort, FM, 2021</a:t>
              </a:r>
            </a:p>
          </p:txBody>
        </p:sp>
      </p:grpSp>
      <p:sp>
        <p:nvSpPr>
          <p:cNvPr id="22" name="Google Shape;88;p18"/>
          <p:cNvSpPr txBox="1">
            <a:spLocks noGrp="1"/>
          </p:cNvSpPr>
          <p:nvPr>
            <p:ph type="body" idx="1"/>
          </p:nvPr>
        </p:nvSpPr>
        <p:spPr>
          <a:xfrm>
            <a:off x="0" y="619300"/>
            <a:ext cx="6858000" cy="1638886"/>
          </a:xfrm>
          <a:prstGeom prst="rect">
            <a:avLst/>
          </a:prstGeom>
          <a:solidFill>
            <a:srgbClr val="1E4A63">
              <a:alpha val="52941"/>
            </a:srgbClr>
          </a:solidFill>
          <a:ln>
            <a:noFill/>
          </a:ln>
        </p:spPr>
        <p:txBody>
          <a:bodyPr spcFirstLastPara="1" vert="horz" wrap="square" lIns="91428" tIns="91428" rIns="91428" bIns="91428" anchor="ctr" anchorCtr="0">
            <a:spAutoFit/>
          </a:bodyPr>
          <a:lstStyle/>
          <a:p>
            <a:pPr marL="0" indent="0" algn="ctr" defTabSz="457153">
              <a:lnSpc>
                <a:spcPct val="100000"/>
              </a:lnSpc>
              <a:spcBef>
                <a:spcPts val="300"/>
              </a:spcBef>
              <a:buClr>
                <a:srgbClr val="000000"/>
              </a:buClr>
              <a:buNone/>
              <a:defRPr b="1">
                <a:solidFill>
                  <a:schemeClr val="bg1"/>
                </a:solidFill>
              </a:defRPr>
            </a:pPr>
            <a:r>
              <a:rPr lang="sv-FI" sz="2600" dirty="0"/>
              <a:t>Har vi fäst tillräckligt mycket </a:t>
            </a:r>
            <a:br>
              <a:rPr lang="sv-FI" sz="2600" dirty="0"/>
            </a:br>
            <a:r>
              <a:rPr lang="sv-FI" sz="2600" dirty="0"/>
              <a:t>uppmärksamhet vid hybridarbetet?</a:t>
            </a:r>
            <a:r>
              <a:rPr lang="sv-FI" sz="2800" b="1" dirty="0">
                <a:solidFill>
                  <a:schemeClr val="bg1"/>
                </a:solidFill>
              </a:rPr>
              <a:t/>
            </a:r>
            <a:br>
              <a:rPr lang="sv-FI" sz="2800" b="1" dirty="0">
                <a:solidFill>
                  <a:schemeClr val="bg1"/>
                </a:solidFill>
              </a:rPr>
            </a:br>
            <a:r>
              <a:rPr lang="sv-FI" sz="1600" b="1" dirty="0">
                <a:solidFill>
                  <a:schemeClr val="bg1"/>
                </a:solidFill>
              </a:rPr>
              <a:t/>
            </a:r>
            <a:br>
              <a:rPr lang="sv-FI" sz="1600" b="1" dirty="0">
                <a:solidFill>
                  <a:schemeClr val="bg1"/>
                </a:solidFill>
              </a:rPr>
            </a:br>
            <a:r>
              <a:rPr lang="sv-FI" dirty="0"/>
              <a:t> </a:t>
            </a:r>
            <a:r>
              <a:rPr lang="sv-FI" sz="2200" b="1" dirty="0">
                <a:solidFill>
                  <a:schemeClr val="bg1"/>
                </a:solidFill>
              </a:rPr>
              <a:t>Förnyar vi modigt och </a:t>
            </a:r>
            <a:r>
              <a:rPr lang="sv-FI" sz="2200" dirty="0"/>
              <a:t>med öppet sinne?</a:t>
            </a:r>
          </a:p>
        </p:txBody>
      </p:sp>
    </p:spTree>
    <p:extLst>
      <p:ext uri="{BB962C8B-B14F-4D97-AF65-F5344CB8AC3E}">
        <p14:creationId xmlns:p14="http://schemas.microsoft.com/office/powerpoint/2010/main" val="23833396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6" name="Picture 2" descr="https://uc0c3a957c2d6c4151b61b80ed50.previews.dropboxusercontent.com/p/thumb/ABNmrjy56w-ht6eI3pGtFovIhxRpZRduaN-ixjgdLEvv4mtzbUvXDUAxOUK1t8pAHIyFrTu6DVDdsPemvaWAPLBASr-eJl46NR3iFMOaa2eSrX4AhLg5Y-1Yo0eqh2s7BjA3YNCtBv-3LyrqWqwzKbwYWKOGlxP6FUTJRNMXhbOPOS9OHf-D0tUId3khRbOOdtavOeT7umy-sOO0-Sk9HW1QLup6yCBZ8JQkkp001atXG-r6ak77xi2RW0rzCWAb-wGPat6J2Kso4yReY5vPkMVc8HFCSHInym-DYs3C4dOZ9lcycs5hjwsfHRpHoKCO534OoPXOcDtZTeUG62040BLzB4NG5CRZfbtRZxPmnabrLUg1bFFK3X1AnDAa5yEWoMYDmNniZdenwocZD3li1OsSIC5G0GGk_OgDL9w4z93AI4RdB7ydI3sYK2G14N0Z5odn2rISl7MPwpBaGgstxBhqo_oF8NurdNdZHp0Xrp1NKg/p.jpeg?fv_content=true&amp;size_mod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Otsikko 1"/>
            <p:cNvSpPr txBox="1">
              <a:spLocks/>
            </p:cNvSpPr>
            <p:nvPr/>
          </p:nvSpPr>
          <p:spPr>
            <a:xfrm>
              <a:off x="93448" y="93506"/>
              <a:ext cx="3712378"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457E99"/>
                  </a:solidFill>
                </a:defRPr>
              </a:pPr>
              <a:r>
                <a:t>PERSONAL OCH VERKSAMHETSKULTUR (33)</a:t>
              </a:r>
            </a:p>
          </p:txBody>
        </p:sp>
        <p:sp>
          <p:nvSpPr>
            <p:cNvPr id="6" name="Otsikko 1"/>
            <p:cNvSpPr txBox="1">
              <a:spLocks/>
            </p:cNvSpPr>
            <p:nvPr/>
          </p:nvSpPr>
          <p:spPr>
            <a:xfrm>
              <a:off x="3552670" y="8908263"/>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457E99"/>
                  </a:solidFill>
                </a:defRPr>
              </a:pPr>
              <a:r>
                <a:t>#digiträningskort, FM, 2021</a:t>
              </a:r>
            </a:p>
          </p:txBody>
        </p:sp>
      </p:grpSp>
      <p:sp>
        <p:nvSpPr>
          <p:cNvPr id="21" name="Google Shape;222;p36"/>
          <p:cNvSpPr txBox="1">
            <a:spLocks noGrp="1"/>
          </p:cNvSpPr>
          <p:nvPr>
            <p:ph type="body" idx="1"/>
          </p:nvPr>
        </p:nvSpPr>
        <p:spPr>
          <a:xfrm>
            <a:off x="-4949" y="538554"/>
            <a:ext cx="6862949" cy="1327620"/>
          </a:xfrm>
          <a:prstGeom prst="rect">
            <a:avLst/>
          </a:prstGeom>
          <a:noFill/>
        </p:spPr>
        <p:txBody>
          <a:bodyPr spcFirstLastPara="1" vert="horz" wrap="square" lIns="91428" tIns="91428" rIns="91428" bIns="91428" anchor="ctr" anchorCtr="0">
            <a:normAutofit/>
          </a:bodyPr>
          <a:lstStyle/>
          <a:p>
            <a:pPr marL="0" indent="0" algn="ctr">
              <a:lnSpc>
                <a:spcPts val="3200"/>
              </a:lnSpc>
              <a:buNone/>
              <a:defRPr sz="2600" b="1">
                <a:latin typeface="Calibri" panose="020F0502020204030204" pitchFamily="34" charset="0"/>
                <a:cs typeface="Calibri" panose="020F0502020204030204" pitchFamily="34" charset="0"/>
              </a:defRPr>
            </a:pPr>
            <a:r>
              <a:rPr lang="sv-FI" dirty="0"/>
              <a:t>Vilka krav ställer vår verksamhet</a:t>
            </a:r>
            <a:r>
              <a:rPr lang="sv-FI" sz="2600" b="1" dirty="0">
                <a:latin typeface="Calibri" panose="020F0502020204030204" pitchFamily="34" charset="0"/>
                <a:cs typeface="Calibri" panose="020F0502020204030204" pitchFamily="34" charset="0"/>
              </a:rPr>
              <a:t/>
            </a:r>
            <a:br>
              <a:rPr lang="sv-FI" sz="2600" b="1" dirty="0">
                <a:latin typeface="Calibri" panose="020F0502020204030204" pitchFamily="34" charset="0"/>
                <a:cs typeface="Calibri" panose="020F0502020204030204" pitchFamily="34" charset="0"/>
              </a:rPr>
            </a:br>
            <a:r>
              <a:rPr lang="sv-FI" dirty="0"/>
              <a:t> på </a:t>
            </a:r>
            <a:r>
              <a:rPr lang="sv-FI" sz="2600" b="1" dirty="0">
                <a:latin typeface="Calibri" panose="020F0502020204030204" pitchFamily="34" charset="0"/>
                <a:cs typeface="Calibri" panose="020F0502020204030204" pitchFamily="34" charset="0"/>
              </a:rPr>
              <a:t>digitalt kunnande?</a:t>
            </a:r>
          </a:p>
        </p:txBody>
      </p:sp>
    </p:spTree>
    <p:extLst>
      <p:ext uri="{BB962C8B-B14F-4D97-AF65-F5344CB8AC3E}">
        <p14:creationId xmlns:p14="http://schemas.microsoft.com/office/powerpoint/2010/main" val="2007410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Sisällön paikkamerkki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Otsikko 1"/>
            <p:cNvSpPr txBox="1">
              <a:spLocks/>
            </p:cNvSpPr>
            <p:nvPr/>
          </p:nvSpPr>
          <p:spPr>
            <a:xfrm>
              <a:off x="91447" y="92072"/>
              <a:ext cx="3715013"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457E99"/>
                  </a:solidFill>
                </a:defRPr>
              </a:pPr>
              <a:r>
                <a:t>PERSONAL OCH VERKSAMHETSKULTUR (34)</a:t>
              </a:r>
            </a:p>
          </p:txBody>
        </p:sp>
        <p:sp>
          <p:nvSpPr>
            <p:cNvPr id="6" name="Otsikko 1"/>
            <p:cNvSpPr txBox="1">
              <a:spLocks/>
            </p:cNvSpPr>
            <p:nvPr/>
          </p:nvSpPr>
          <p:spPr>
            <a:xfrm>
              <a:off x="1418956" y="8928805"/>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7D7F79"/>
                  </a:solidFill>
                </a:defRPr>
              </a:pPr>
              <a:r>
                <a:t>#digiträningskort, FM, 2021</a:t>
              </a:r>
            </a:p>
          </p:txBody>
        </p:sp>
      </p:grpSp>
      <p:sp>
        <p:nvSpPr>
          <p:cNvPr id="23" name="Google Shape;222;p36"/>
          <p:cNvSpPr txBox="1">
            <a:spLocks noGrp="1"/>
          </p:cNvSpPr>
          <p:nvPr>
            <p:ph type="body" idx="1"/>
          </p:nvPr>
        </p:nvSpPr>
        <p:spPr>
          <a:xfrm>
            <a:off x="13351" y="584300"/>
            <a:ext cx="6844649" cy="1464423"/>
          </a:xfrm>
          <a:prstGeom prst="rect">
            <a:avLst/>
          </a:prstGeom>
          <a:noFill/>
        </p:spPr>
        <p:txBody>
          <a:bodyPr spcFirstLastPara="1" vert="horz" wrap="square" lIns="91428" tIns="91428" rIns="91428" bIns="91428" anchor="ctr" anchorCtr="0">
            <a:normAutofit fontScale="92500" lnSpcReduction="10000"/>
          </a:bodyPr>
          <a:lstStyle/>
          <a:p>
            <a:pPr marL="0" indent="0" algn="ctr">
              <a:spcBef>
                <a:spcPts val="601"/>
              </a:spcBef>
              <a:spcAft>
                <a:spcPts val="601"/>
              </a:spcAft>
              <a:buNone/>
              <a:defRPr b="1">
                <a:latin typeface="Calibri" panose="020F0502020204030204" pitchFamily="34" charset="0"/>
                <a:cs typeface="Calibri" panose="020F0502020204030204" pitchFamily="34" charset="0"/>
              </a:defRPr>
            </a:pPr>
            <a:r>
              <a:rPr lang="sv-FI" sz="2800" b="1" dirty="0">
                <a:latin typeface="Calibri" panose="020F0502020204030204" pitchFamily="34" charset="0"/>
                <a:cs typeface="Calibri" panose="020F0502020204030204" pitchFamily="34" charset="0"/>
              </a:rPr>
              <a:t>Vad är vi bra på tillsammans?</a:t>
            </a:r>
            <a:br>
              <a:rPr lang="sv-FI" sz="2800" b="1" dirty="0">
                <a:latin typeface="Calibri" panose="020F0502020204030204" pitchFamily="34" charset="0"/>
                <a:cs typeface="Calibri" panose="020F0502020204030204" pitchFamily="34" charset="0"/>
              </a:rPr>
            </a:br>
            <a:r>
              <a:rPr lang="sv-FI" sz="2400" b="1" dirty="0">
                <a:highlight>
                  <a:srgbClr val="FFFF00"/>
                </a:highlight>
                <a:latin typeface="Calibri" panose="020F0502020204030204" pitchFamily="34" charset="0"/>
                <a:cs typeface="Calibri" panose="020F0502020204030204" pitchFamily="34" charset="0"/>
              </a:rPr>
              <a:t/>
            </a:r>
            <a:br>
              <a:rPr lang="sv-FI" sz="2400" b="1" dirty="0">
                <a:highlight>
                  <a:srgbClr val="FFFF00"/>
                </a:highlight>
                <a:latin typeface="Calibri" panose="020F0502020204030204" pitchFamily="34" charset="0"/>
                <a:cs typeface="Calibri" panose="020F0502020204030204" pitchFamily="34" charset="0"/>
              </a:rPr>
            </a:br>
            <a:r>
              <a:rPr lang="sv-FI" dirty="0"/>
              <a:t> </a:t>
            </a:r>
            <a:r>
              <a:rPr lang="sv-FI" sz="2400" dirty="0"/>
              <a:t>Var finns </a:t>
            </a:r>
            <a:r>
              <a:rPr lang="sv-FI" sz="2400" b="1" dirty="0">
                <a:latin typeface="Calibri" panose="020F0502020204030204" pitchFamily="34" charset="0"/>
                <a:cs typeface="Calibri" panose="020F0502020204030204" pitchFamily="34" charset="0"/>
              </a:rPr>
              <a:t>det ännu brister i kunnandet</a:t>
            </a:r>
            <a:r>
              <a:rPr lang="sv-FI" sz="2400" dirty="0"/>
              <a:t>?</a:t>
            </a:r>
            <a:r>
              <a:rPr lang="sv-FI" sz="2400" b="1" dirty="0">
                <a:latin typeface="Calibri" panose="020F0502020204030204" pitchFamily="34" charset="0"/>
                <a:cs typeface="Calibri" panose="020F0502020204030204" pitchFamily="34" charset="0"/>
              </a:rPr>
              <a:t/>
            </a:r>
            <a:br>
              <a:rPr lang="sv-FI" sz="2400" b="1" dirty="0">
                <a:latin typeface="Calibri" panose="020F0502020204030204" pitchFamily="34" charset="0"/>
                <a:cs typeface="Calibri" panose="020F0502020204030204" pitchFamily="34" charset="0"/>
              </a:rPr>
            </a:br>
            <a:r>
              <a:rPr lang="sv-FI" sz="2400" dirty="0"/>
              <a:t> Nu och i fortsättningen.</a:t>
            </a:r>
          </a:p>
        </p:txBody>
      </p:sp>
    </p:spTree>
    <p:extLst>
      <p:ext uri="{BB962C8B-B14F-4D97-AF65-F5344CB8AC3E}">
        <p14:creationId xmlns:p14="http://schemas.microsoft.com/office/powerpoint/2010/main" val="949871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5" name="Picture 2" descr="https://uc1a553a8c44dc7dd85eb5ae4fa0.previews.dropboxusercontent.com/p/thumb/ABOo14b7sh4fzlEkswD2I7qzSef6fQ_68iN-Jy53qV-lXfaiJ5BCjvKYP2SkZyZ9QCOqnvfFYDAEw39oHYRw-Gf_Ds7lw-TNCvvqbWVrxdEaKaoH9v01xr--LHiuap3fUNpkQj41oLBx9IGR2CFhii1tAR6nPxZDEBI6D8V8Ydx8inNkLsn7gHOMhVUVQ8nXAskYl5-dspAILE-C4K0CSk2K1jK5ey3ht5aRJiGdCzPiTonGuYEck4CnriDS9GlwDEUkL0o-iXZ1-tJQP1tN7be23-4XaaYOPjUgsQW_i-0jsS-zgNlftm2hDu7Xk7mEWvfLhhvUJ8-VPen5KnJr5PiAf__YG95Uy2Y7m8b3FkJJhSTJo_lj7OffnzLy-rLdLrWPt31X54H67p82oZCHyhw3wht_sN-9gcgVwyr4UAWyk8VUApmWuZhTHIuqx9G1rOEzvlNvprKlI5cvN9NQyUwwaJFa9cn3wFLpvYW8rmhC6g/p.jpeg?fv_content=true&amp;size_mod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Otsikko 1"/>
            <p:cNvSpPr txBox="1">
              <a:spLocks/>
            </p:cNvSpPr>
            <p:nvPr/>
          </p:nvSpPr>
          <p:spPr>
            <a:xfrm>
              <a:off x="82304" y="82781"/>
              <a:ext cx="3708996"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3E859B"/>
                  </a:solidFill>
                </a:defRPr>
              </a:pPr>
              <a:r>
                <a:t>PERSONAL OCH VERKSAMHETSKULTUR (35)</a:t>
              </a:r>
            </a:p>
          </p:txBody>
        </p:sp>
        <p:sp>
          <p:nvSpPr>
            <p:cNvPr id="6" name="Otsikko 1"/>
            <p:cNvSpPr txBox="1">
              <a:spLocks/>
            </p:cNvSpPr>
            <p:nvPr/>
          </p:nvSpPr>
          <p:spPr>
            <a:xfrm>
              <a:off x="1337277" y="8924399"/>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3E859B"/>
                  </a:solidFill>
                </a:defRPr>
              </a:pPr>
              <a:r>
                <a:t>#digiträningskort, FM, 2021</a:t>
              </a:r>
            </a:p>
          </p:txBody>
        </p:sp>
      </p:grpSp>
      <p:sp>
        <p:nvSpPr>
          <p:cNvPr id="23" name="Google Shape;222;p36"/>
          <p:cNvSpPr txBox="1">
            <a:spLocks noGrp="1"/>
          </p:cNvSpPr>
          <p:nvPr>
            <p:ph type="body" idx="1"/>
          </p:nvPr>
        </p:nvSpPr>
        <p:spPr>
          <a:xfrm>
            <a:off x="4211" y="659757"/>
            <a:ext cx="6853789" cy="1655179"/>
          </a:xfrm>
          <a:prstGeom prst="rect">
            <a:avLst/>
          </a:prstGeom>
        </p:spPr>
        <p:txBody>
          <a:bodyPr spcFirstLastPara="1" vert="horz" wrap="square" lIns="91428" tIns="91428" rIns="91428" bIns="91428" anchor="ctr" anchorCtr="0">
            <a:normAutofit/>
          </a:bodyPr>
          <a:lstStyle/>
          <a:p>
            <a:pPr marL="0" indent="0" algn="ctr">
              <a:spcAft>
                <a:spcPts val="1200"/>
              </a:spcAft>
              <a:buNone/>
              <a:defRPr b="1">
                <a:solidFill>
                  <a:schemeClr val="bg1"/>
                </a:solidFill>
                <a:latin typeface="Calibri" panose="020F0502020204030204" pitchFamily="34" charset="0"/>
                <a:cs typeface="Calibri" panose="020F0502020204030204" pitchFamily="34" charset="0"/>
              </a:defRPr>
            </a:pPr>
            <a:r>
              <a:rPr lang="sv-FI" sz="2600" dirty="0"/>
              <a:t>Hur beaktar vi de etiska aspekterna </a:t>
            </a:r>
            <a:br>
              <a:rPr lang="sv-FI" sz="2600" dirty="0"/>
            </a:br>
            <a:r>
              <a:rPr lang="sv-FI" sz="2600" b="1" dirty="0">
                <a:solidFill>
                  <a:schemeClr val="bg1"/>
                </a:solidFill>
                <a:latin typeface="Calibri" panose="020F0502020204030204" pitchFamily="34" charset="0"/>
                <a:cs typeface="Calibri" panose="020F0502020204030204" pitchFamily="34" charset="0"/>
              </a:rPr>
              <a:t>av digitaliseringen</a:t>
            </a:r>
            <a:r>
              <a:rPr lang="sv-FI" sz="2600" dirty="0"/>
              <a:t>?</a:t>
            </a:r>
            <a:r>
              <a:rPr lang="sv-FI" sz="2800" b="1" dirty="0">
                <a:solidFill>
                  <a:schemeClr val="bg1"/>
                </a:solidFill>
                <a:latin typeface="Calibri" panose="020F0502020204030204" pitchFamily="34" charset="0"/>
                <a:cs typeface="Calibri" panose="020F0502020204030204" pitchFamily="34" charset="0"/>
              </a:rPr>
              <a:t/>
            </a:r>
            <a:br>
              <a:rPr lang="sv-FI" sz="2800" b="1" dirty="0">
                <a:solidFill>
                  <a:schemeClr val="bg1"/>
                </a:solidFill>
                <a:latin typeface="Calibri" panose="020F0502020204030204" pitchFamily="34" charset="0"/>
                <a:cs typeface="Calibri" panose="020F0502020204030204" pitchFamily="34" charset="0"/>
              </a:rPr>
            </a:br>
            <a:r>
              <a:rPr lang="sv-FI" sz="1800" b="1" dirty="0">
                <a:solidFill>
                  <a:schemeClr val="bg1"/>
                </a:solidFill>
                <a:latin typeface="Calibri" panose="020F0502020204030204" pitchFamily="34" charset="0"/>
                <a:cs typeface="Calibri" panose="020F0502020204030204" pitchFamily="34" charset="0"/>
              </a:rPr>
              <a:t/>
            </a:r>
            <a:br>
              <a:rPr lang="sv-FI" sz="1800" b="1" dirty="0">
                <a:solidFill>
                  <a:schemeClr val="bg1"/>
                </a:solidFill>
                <a:latin typeface="Calibri" panose="020F0502020204030204" pitchFamily="34" charset="0"/>
                <a:cs typeface="Calibri" panose="020F0502020204030204" pitchFamily="34" charset="0"/>
              </a:rPr>
            </a:br>
            <a:r>
              <a:rPr lang="sv-FI" dirty="0"/>
              <a:t> </a:t>
            </a:r>
            <a:r>
              <a:rPr lang="sv-FI" sz="2200" dirty="0"/>
              <a:t>Syns etiken som tema i vår strategi?</a:t>
            </a:r>
          </a:p>
        </p:txBody>
      </p:sp>
    </p:spTree>
    <p:extLst>
      <p:ext uri="{BB962C8B-B14F-4D97-AF65-F5344CB8AC3E}">
        <p14:creationId xmlns:p14="http://schemas.microsoft.com/office/powerpoint/2010/main" val="2448858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Otsikko 1"/>
            <p:cNvSpPr txBox="1">
              <a:spLocks/>
            </p:cNvSpPr>
            <p:nvPr/>
          </p:nvSpPr>
          <p:spPr>
            <a:xfrm>
              <a:off x="78600" y="93510"/>
              <a:ext cx="3709250"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457E99"/>
                  </a:solidFill>
                </a:defRPr>
              </a:pPr>
              <a:r>
                <a:t>PERSONAL OCH VERKSAMHETSKULTUR (36)</a:t>
              </a:r>
            </a:p>
          </p:txBody>
        </p:sp>
        <p:sp>
          <p:nvSpPr>
            <p:cNvPr id="6" name="Otsikko 1"/>
            <p:cNvSpPr txBox="1">
              <a:spLocks/>
            </p:cNvSpPr>
            <p:nvPr/>
          </p:nvSpPr>
          <p:spPr>
            <a:xfrm>
              <a:off x="1533540" y="8931150"/>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453738"/>
                  </a:solidFill>
                </a:defRPr>
              </a:pPr>
              <a:r>
                <a:t>#digiträningskort, FM, 2021</a:t>
              </a:r>
            </a:p>
          </p:txBody>
        </p:sp>
      </p:grpSp>
      <p:sp>
        <p:nvSpPr>
          <p:cNvPr id="23" name="Google Shape;222;p36"/>
          <p:cNvSpPr txBox="1">
            <a:spLocks noGrp="1"/>
          </p:cNvSpPr>
          <p:nvPr>
            <p:ph type="body" idx="1"/>
          </p:nvPr>
        </p:nvSpPr>
        <p:spPr>
          <a:xfrm>
            <a:off x="-7594" y="762611"/>
            <a:ext cx="6865594" cy="1346663"/>
          </a:xfrm>
          <a:prstGeom prst="rect">
            <a:avLst/>
          </a:prstGeom>
          <a:noFill/>
        </p:spPr>
        <p:txBody>
          <a:bodyPr spcFirstLastPara="1" vert="horz" wrap="square" lIns="91428" tIns="91428" rIns="91428" bIns="91428" anchor="ctr" anchorCtr="0">
            <a:noAutofit/>
          </a:bodyPr>
          <a:lstStyle/>
          <a:p>
            <a:pPr marL="0" indent="0" algn="ctr">
              <a:spcBef>
                <a:spcPts val="601"/>
              </a:spcBef>
              <a:spcAft>
                <a:spcPts val="601"/>
              </a:spcAft>
              <a:buNone/>
              <a:defRPr b="1">
                <a:latin typeface="Calibri" panose="020F0502020204030204" pitchFamily="34" charset="0"/>
                <a:cs typeface="Calibri" panose="020F0502020204030204" pitchFamily="34" charset="0"/>
              </a:defRPr>
            </a:pPr>
            <a:r>
              <a:rPr sz="2600"/>
              <a:t>Reflekterar vi och lär vi oss</a:t>
            </a:r>
            <a:r>
              <a:rPr lang="fi-FI" sz="2600" b="1" dirty="0">
                <a:latin typeface="Calibri" panose="020F0502020204030204" pitchFamily="34" charset="0"/>
                <a:cs typeface="Calibri" panose="020F0502020204030204" pitchFamily="34" charset="0"/>
              </a:rPr>
              <a:t/>
            </a:r>
            <a:br>
              <a:rPr lang="fi-FI" sz="2600" b="1" dirty="0">
                <a:latin typeface="Calibri" panose="020F0502020204030204" pitchFamily="34" charset="0"/>
                <a:cs typeface="Calibri" panose="020F0502020204030204" pitchFamily="34" charset="0"/>
              </a:rPr>
            </a:br>
            <a:r>
              <a:rPr sz="2600"/>
              <a:t> av erfarenheterna som organisation?</a:t>
            </a:r>
            <a:r>
              <a:rPr lang="fi-FI" sz="2400" b="1" dirty="0">
                <a:latin typeface="Calibri" panose="020F0502020204030204" pitchFamily="34" charset="0"/>
                <a:cs typeface="Calibri" panose="020F0502020204030204" pitchFamily="34" charset="0"/>
              </a:rPr>
              <a:t/>
            </a:r>
            <a:br>
              <a:rPr lang="fi-FI" sz="2400" b="1" dirty="0">
                <a:latin typeface="Calibri" panose="020F0502020204030204" pitchFamily="34" charset="0"/>
                <a:cs typeface="Calibri" panose="020F0502020204030204" pitchFamily="34" charset="0"/>
              </a:rPr>
            </a:br>
            <a:r>
              <a:rPr lang="fi-FI" sz="2400" b="1" dirty="0">
                <a:latin typeface="Calibri" panose="020F0502020204030204" pitchFamily="34" charset="0"/>
                <a:cs typeface="Calibri" panose="020F0502020204030204" pitchFamily="34" charset="0"/>
              </a:rPr>
              <a:t/>
            </a:r>
            <a:br>
              <a:rPr lang="fi-FI" sz="2400" b="1" dirty="0">
                <a:latin typeface="Calibri" panose="020F0502020204030204" pitchFamily="34" charset="0"/>
                <a:cs typeface="Calibri" panose="020F0502020204030204" pitchFamily="34" charset="0"/>
              </a:rPr>
            </a:br>
            <a:r>
              <a:t> </a:t>
            </a:r>
            <a:r>
              <a:rPr sz="2200"/>
              <a:t>Vad hjälper? Vad förhindrar?</a:t>
            </a:r>
          </a:p>
        </p:txBody>
      </p:sp>
    </p:spTree>
    <p:extLst>
      <p:ext uri="{BB962C8B-B14F-4D97-AF65-F5344CB8AC3E}">
        <p14:creationId xmlns:p14="http://schemas.microsoft.com/office/powerpoint/2010/main" val="2337150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21265" y="-265"/>
            <a:ext cx="6890839" cy="9144265"/>
            <a:chOff x="-21265" y="-265"/>
            <a:chExt cx="6890839" cy="9144265"/>
          </a:xfrm>
        </p:grpSpPr>
        <p:pic>
          <p:nvPicPr>
            <p:cNvPr id="15" name="Sisällön paikkamerkk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5" y="-265"/>
              <a:ext cx="6890839" cy="9144265"/>
            </a:xfrm>
            <a:prstGeom prst="rect">
              <a:avLst/>
            </a:prstGeom>
          </p:spPr>
        </p:pic>
        <p:sp>
          <p:nvSpPr>
            <p:cNvPr id="5" name="Otsikko 1"/>
            <p:cNvSpPr txBox="1">
              <a:spLocks/>
            </p:cNvSpPr>
            <p:nvPr/>
          </p:nvSpPr>
          <p:spPr>
            <a:xfrm>
              <a:off x="82899" y="93510"/>
              <a:ext cx="3707475" cy="271904"/>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400">
                  <a:solidFill>
                    <a:srgbClr val="1E4C6B"/>
                  </a:solidFill>
                </a:defRPr>
              </a:pPr>
              <a:r>
                <a:t>PERSONAL OCH VERKSAMHETSKULTUR (37)</a:t>
              </a:r>
            </a:p>
          </p:txBody>
        </p:sp>
        <p:sp>
          <p:nvSpPr>
            <p:cNvPr id="6" name="Otsikko 1"/>
            <p:cNvSpPr txBox="1">
              <a:spLocks/>
            </p:cNvSpPr>
            <p:nvPr/>
          </p:nvSpPr>
          <p:spPr>
            <a:xfrm>
              <a:off x="1271184" y="8919436"/>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48EAB"/>
                  </a:solidFill>
                </a:defRPr>
              </a:pPr>
              <a:r>
                <a:t>#digiträningskort, FM, 2021</a:t>
              </a:r>
            </a:p>
          </p:txBody>
        </p:sp>
      </p:grpSp>
      <p:sp>
        <p:nvSpPr>
          <p:cNvPr id="21" name="Google Shape;222;p36"/>
          <p:cNvSpPr txBox="1">
            <a:spLocks noGrp="1"/>
          </p:cNvSpPr>
          <p:nvPr>
            <p:ph type="body" idx="1"/>
          </p:nvPr>
        </p:nvSpPr>
        <p:spPr>
          <a:xfrm>
            <a:off x="4806" y="689034"/>
            <a:ext cx="6853193" cy="1199116"/>
          </a:xfrm>
          <a:prstGeom prst="rect">
            <a:avLst/>
          </a:prstGeom>
          <a:noFill/>
        </p:spPr>
        <p:txBody>
          <a:bodyPr spcFirstLastPara="1" vert="horz" wrap="square" lIns="91428" tIns="91428" rIns="91428" bIns="91428" anchor="ctr" anchorCtr="0">
            <a:normAutofit/>
          </a:bodyPr>
          <a:lstStyle/>
          <a:p>
            <a:pPr marL="0" indent="0" algn="ctr">
              <a:lnSpc>
                <a:spcPts val="3200"/>
              </a:lnSpc>
              <a:buNone/>
              <a:defRPr sz="2600" b="1">
                <a:latin typeface="Calibri" panose="020F0502020204030204" pitchFamily="34" charset="0"/>
                <a:cs typeface="Calibri" panose="020F0502020204030204" pitchFamily="34" charset="0"/>
              </a:defRPr>
            </a:pPr>
            <a:r>
              <a:rPr lang="sv-FI" dirty="0"/>
              <a:t>Vad lovar </a:t>
            </a:r>
            <a:r>
              <a:rPr lang="sv-FI" sz="2600" b="1" dirty="0">
                <a:latin typeface="Calibri" panose="020F0502020204030204" pitchFamily="34" charset="0"/>
                <a:cs typeface="Calibri" panose="020F0502020204030204" pitchFamily="34" charset="0"/>
              </a:rPr>
              <a:t>jag göra genast</a:t>
            </a:r>
            <a:br>
              <a:rPr lang="sv-FI" sz="2600" b="1" dirty="0">
                <a:latin typeface="Calibri" panose="020F0502020204030204" pitchFamily="34" charset="0"/>
                <a:cs typeface="Calibri" panose="020F0502020204030204" pitchFamily="34" charset="0"/>
              </a:rPr>
            </a:br>
            <a:r>
              <a:rPr lang="sv-FI" sz="2600" b="1" dirty="0">
                <a:latin typeface="Calibri" panose="020F0502020204030204" pitchFamily="34" charset="0"/>
                <a:cs typeface="Calibri" panose="020F0502020204030204" pitchFamily="34" charset="0"/>
              </a:rPr>
              <a:t> angående min digitala </a:t>
            </a:r>
            <a:r>
              <a:rPr lang="sv-FI" dirty="0"/>
              <a:t>kompetens?</a:t>
            </a:r>
          </a:p>
        </p:txBody>
      </p:sp>
    </p:spTree>
    <p:extLst>
      <p:ext uri="{BB962C8B-B14F-4D97-AF65-F5344CB8AC3E}">
        <p14:creationId xmlns:p14="http://schemas.microsoft.com/office/powerpoint/2010/main" val="42297590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6" name="Google Shape;222;p36"/>
            <p:cNvSpPr txBox="1">
              <a:spLocks/>
            </p:cNvSpPr>
            <p:nvPr/>
          </p:nvSpPr>
          <p:spPr>
            <a:xfrm>
              <a:off x="0" y="384182"/>
              <a:ext cx="6858000" cy="1633452"/>
            </a:xfrm>
            <a:prstGeom prst="rect">
              <a:avLst/>
            </a:prstGeom>
          </p:spPr>
          <p:txBody>
            <a:bodyPr spcFirstLastPara="1" vert="horz" wrap="square" lIns="91428" tIns="91428" rIns="91428" bIns="91428"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defRPr sz="2200" b="1">
                  <a:solidFill>
                    <a:schemeClr val="bg1"/>
                  </a:solidFill>
                  <a:latin typeface="Calibri" panose="020F0502020204030204" pitchFamily="34" charset="0"/>
                  <a:cs typeface="Calibri" panose="020F0502020204030204" pitchFamily="34" charset="0"/>
                </a:defRPr>
              </a:pPr>
              <a:r>
                <a:rPr dirty="0" err="1"/>
                <a:t>Vad</a:t>
              </a:r>
              <a:r>
                <a:rPr dirty="0"/>
                <a:t> </a:t>
              </a:r>
              <a:r>
                <a:rPr dirty="0" err="1"/>
                <a:t>lönar</a:t>
              </a:r>
              <a:r>
                <a:rPr dirty="0"/>
                <a:t> det sig för </a:t>
              </a:r>
              <a:r>
                <a:rPr dirty="0" err="1"/>
                <a:t>oss</a:t>
              </a:r>
              <a:r>
                <a:rPr dirty="0"/>
                <a:t> </a:t>
              </a:r>
              <a:r>
                <a:rPr dirty="0" err="1"/>
                <a:t>att</a:t>
              </a:r>
              <a:r>
                <a:rPr dirty="0"/>
                <a:t> </a:t>
              </a:r>
              <a:r>
                <a:rPr dirty="0" err="1"/>
                <a:t>ännu</a:t>
              </a:r>
              <a:r>
                <a:rPr dirty="0"/>
                <a:t> tala om?</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defRPr b="1">
                  <a:solidFill>
                    <a:schemeClr val="bg1"/>
                  </a:solidFill>
                  <a:latin typeface="Calibri" panose="020F0502020204030204" pitchFamily="34" charset="0"/>
                  <a:cs typeface="Calibri" panose="020F0502020204030204" pitchFamily="34" charset="0"/>
                </a:defRPr>
              </a:pPr>
              <a:r>
                <a:rPr dirty="0" err="1"/>
                <a:t>Lägg</a:t>
              </a:r>
              <a:r>
                <a:rPr dirty="0"/>
                <a:t> till </a:t>
              </a:r>
              <a:r>
                <a:rPr dirty="0" err="1"/>
                <a:t>en</a:t>
              </a:r>
              <a:r>
                <a:rPr dirty="0"/>
                <a:t> </a:t>
              </a:r>
              <a:r>
                <a:rPr dirty="0" err="1"/>
                <a:t>egen</a:t>
              </a:r>
              <a:r>
                <a:rPr dirty="0"/>
                <a:t> </a:t>
              </a:r>
              <a:r>
                <a:rPr dirty="0" err="1"/>
                <a:t>fråga</a:t>
              </a:r>
              <a:endParaRPr lang="fi-FI" b="1" i="1" dirty="0">
                <a:solidFill>
                  <a:schemeClr val="bg1"/>
                </a:solidFill>
                <a:latin typeface="Calibri" panose="020F0502020204030204" pitchFamily="34" charset="0"/>
                <a:cs typeface="Calibri" panose="020F0502020204030204" pitchFamily="34" charset="0"/>
              </a:endParaRPr>
            </a:p>
          </p:txBody>
        </p:sp>
        <p:sp>
          <p:nvSpPr>
            <p:cNvPr id="7" name="Otsikko 1"/>
            <p:cNvSpPr txBox="1">
              <a:spLocks/>
            </p:cNvSpPr>
            <p:nvPr/>
          </p:nvSpPr>
          <p:spPr>
            <a:xfrm>
              <a:off x="1456379" y="8919436"/>
              <a:ext cx="1895263" cy="179035"/>
            </a:xfrm>
            <a:prstGeom prst="rect">
              <a:avLst/>
            </a:prstGeom>
            <a:solidFill>
              <a:srgbClr val="12505D">
                <a:alpha val="45098"/>
              </a:srgbClr>
            </a:solidFill>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48EAB"/>
                  </a:solidFill>
                </a:defRPr>
              </a:pPr>
              <a:r>
                <a:t>#digiträningskort, FM, 2021</a:t>
              </a:r>
            </a:p>
          </p:txBody>
        </p:sp>
      </p:grpSp>
    </p:spTree>
    <p:extLst>
      <p:ext uri="{BB962C8B-B14F-4D97-AF65-F5344CB8AC3E}">
        <p14:creationId xmlns:p14="http://schemas.microsoft.com/office/powerpoint/2010/main" val="323136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0" y="-6333"/>
            <a:ext cx="6858000" cy="9150332"/>
            <a:chOff x="0" y="-6333"/>
            <a:chExt cx="6858000" cy="9150332"/>
          </a:xfrm>
        </p:grpSpPr>
        <p:pic>
          <p:nvPicPr>
            <p:cNvPr id="24" name="Kuva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3"/>
              <a:ext cx="6858000" cy="9150332"/>
            </a:xfrm>
            <a:prstGeom prst="rect">
              <a:avLst/>
            </a:prstGeom>
          </p:spPr>
        </p:pic>
        <p:grpSp>
          <p:nvGrpSpPr>
            <p:cNvPr id="2" name="Ryhmä 1"/>
            <p:cNvGrpSpPr/>
            <p:nvPr/>
          </p:nvGrpSpPr>
          <p:grpSpPr>
            <a:xfrm>
              <a:off x="1916263" y="2561726"/>
              <a:ext cx="3357122" cy="2958862"/>
              <a:chOff x="1916263" y="2561726"/>
              <a:chExt cx="3357122" cy="2958862"/>
            </a:xfrm>
          </p:grpSpPr>
          <p:sp>
            <p:nvSpPr>
              <p:cNvPr id="25" name="Google Shape;88;p18"/>
              <p:cNvSpPr txBox="1">
                <a:spLocks/>
              </p:cNvSpPr>
              <p:nvPr/>
            </p:nvSpPr>
            <p:spPr>
              <a:xfrm rot="193595">
                <a:off x="2553444" y="4612671"/>
                <a:ext cx="1566393" cy="907917"/>
              </a:xfrm>
              <a:prstGeom prst="rect">
                <a:avLst/>
              </a:prstGeom>
              <a:noFill/>
              <a:ln>
                <a:noFill/>
              </a:ln>
              <a:effectLst>
                <a:softEdge rad="31750"/>
              </a:effectLst>
            </p:spPr>
            <p:txBody>
              <a:bodyPr spcFirstLastPara="1" vert="horz" wrap="square" lIns="91428" tIns="91428" rIns="91428" bIns="91428" anchor="ctr" anchorCtr="0">
                <a:sp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53">
                  <a:lnSpc>
                    <a:spcPct val="100000"/>
                  </a:lnSpc>
                  <a:spcBef>
                    <a:spcPts val="601"/>
                  </a:spcBef>
                  <a:buClr>
                    <a:srgbClr val="000000"/>
                  </a:buClr>
                  <a:buNone/>
                  <a:defRPr sz="1400" b="1">
                    <a:solidFill>
                      <a:schemeClr val="bg1"/>
                    </a:solidFill>
                  </a:defRPr>
                </a:pPr>
                <a:r>
                  <a:rPr sz="1400" b="1" dirty="0" err="1">
                    <a:solidFill>
                      <a:schemeClr val="bg1"/>
                    </a:solidFill>
                  </a:rPr>
                  <a:t>Inlärning</a:t>
                </a:r>
                <a:r>
                  <a:rPr sz="1400" b="1" dirty="0">
                    <a:solidFill>
                      <a:schemeClr val="bg1"/>
                    </a:solidFill>
                  </a:rPr>
                  <a:t> </a:t>
                </a:r>
                <a:r>
                  <a:rPr sz="1400" b="1" dirty="0" err="1">
                    <a:solidFill>
                      <a:schemeClr val="bg1"/>
                    </a:solidFill>
                  </a:rPr>
                  <a:t>medför</a:t>
                </a:r>
                <a:r>
                  <a:rPr lang="fi-FI" sz="1400" b="1" dirty="0">
                    <a:solidFill>
                      <a:schemeClr val="bg1"/>
                    </a:solidFill>
                  </a:rPr>
                  <a:t/>
                </a:r>
                <a:br>
                  <a:rPr lang="fi-FI" sz="1400" b="1" dirty="0">
                    <a:solidFill>
                      <a:schemeClr val="bg1"/>
                    </a:solidFill>
                  </a:rPr>
                </a:br>
                <a:r>
                  <a:rPr dirty="0"/>
                  <a:t> </a:t>
                </a:r>
                <a:r>
                  <a:rPr dirty="0" err="1"/>
                  <a:t>förändring</a:t>
                </a:r>
                <a:r>
                  <a:rPr dirty="0"/>
                  <a:t>.</a:t>
                </a:r>
                <a:endParaRPr lang="fi-FI" sz="1050" b="1" dirty="0">
                  <a:solidFill>
                    <a:schemeClr val="bg1"/>
                  </a:solidFill>
                </a:endParaRPr>
              </a:p>
            </p:txBody>
          </p:sp>
          <p:sp>
            <p:nvSpPr>
              <p:cNvPr id="30" name="Google Shape;88;p18"/>
              <p:cNvSpPr txBox="1">
                <a:spLocks/>
              </p:cNvSpPr>
              <p:nvPr/>
            </p:nvSpPr>
            <p:spPr>
              <a:xfrm rot="156994">
                <a:off x="1916263" y="2561726"/>
                <a:ext cx="3357122" cy="1000250"/>
              </a:xfrm>
              <a:prstGeom prst="rect">
                <a:avLst/>
              </a:prstGeom>
              <a:noFill/>
              <a:ln>
                <a:noFill/>
              </a:ln>
              <a:effectLst>
                <a:softEdge rad="63500"/>
              </a:effectLst>
            </p:spPr>
            <p:txBody>
              <a:bodyPr spcFirstLastPara="1" vert="horz" wrap="square" lIns="91428" tIns="91428" rIns="91428" bIns="91428" anchor="ctr" anchorCtr="0">
                <a:sp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53">
                  <a:lnSpc>
                    <a:spcPct val="100000"/>
                  </a:lnSpc>
                  <a:spcBef>
                    <a:spcPts val="601"/>
                  </a:spcBef>
                  <a:buClr>
                    <a:srgbClr val="000000"/>
                  </a:buClr>
                  <a:buNone/>
                  <a:defRPr sz="2400" b="1"/>
                </a:pPr>
                <a:r>
                  <a:t>Vad innebär digitalisering?</a:t>
                </a:r>
                <a:endParaRPr lang="fi-FI" sz="2000" b="1" dirty="0"/>
              </a:p>
            </p:txBody>
          </p:sp>
        </p:grpSp>
      </p:grpSp>
    </p:spTree>
    <p:extLst>
      <p:ext uri="{BB962C8B-B14F-4D97-AF65-F5344CB8AC3E}">
        <p14:creationId xmlns:p14="http://schemas.microsoft.com/office/powerpoint/2010/main" val="3522442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4"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7" name="Google Shape;222;p36"/>
            <p:cNvSpPr txBox="1">
              <a:spLocks/>
            </p:cNvSpPr>
            <p:nvPr/>
          </p:nvSpPr>
          <p:spPr>
            <a:xfrm>
              <a:off x="0" y="384182"/>
              <a:ext cx="6858000" cy="1633452"/>
            </a:xfrm>
            <a:prstGeom prst="rect">
              <a:avLst/>
            </a:prstGeom>
          </p:spPr>
          <p:txBody>
            <a:bodyPr spcFirstLastPara="1" vert="horz" wrap="square" lIns="91428" tIns="91428" rIns="91428" bIns="91428"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defRPr sz="2200" b="1">
                  <a:solidFill>
                    <a:schemeClr val="bg1"/>
                  </a:solidFill>
                  <a:latin typeface="Calibri" panose="020F0502020204030204" pitchFamily="34" charset="0"/>
                  <a:cs typeface="Calibri" panose="020F0502020204030204" pitchFamily="34" charset="0"/>
                </a:defRPr>
              </a:pPr>
              <a:r>
                <a:t>Vad lönar det sig för oss att ännu tala om?</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defRPr b="1">
                  <a:solidFill>
                    <a:schemeClr val="bg1"/>
                  </a:solidFill>
                  <a:latin typeface="Calibri" panose="020F0502020204030204" pitchFamily="34" charset="0"/>
                  <a:cs typeface="Calibri" panose="020F0502020204030204" pitchFamily="34" charset="0"/>
                </a:defRPr>
              </a:pPr>
              <a:r>
                <a:t>Lägg till en egen fråga</a:t>
              </a:r>
              <a:endParaRPr lang="fi-FI" b="1" i="1" dirty="0">
                <a:solidFill>
                  <a:schemeClr val="bg1"/>
                </a:solidFill>
                <a:latin typeface="Calibri" panose="020F0502020204030204" pitchFamily="34" charset="0"/>
                <a:cs typeface="Calibri" panose="020F0502020204030204" pitchFamily="34" charset="0"/>
              </a:endParaRPr>
            </a:p>
          </p:txBody>
        </p:sp>
        <p:sp>
          <p:nvSpPr>
            <p:cNvPr id="5" name="Otsikko 1"/>
            <p:cNvSpPr txBox="1">
              <a:spLocks/>
            </p:cNvSpPr>
            <p:nvPr/>
          </p:nvSpPr>
          <p:spPr>
            <a:xfrm>
              <a:off x="78995" y="8919436"/>
              <a:ext cx="1895263" cy="179035"/>
            </a:xfrm>
            <a:prstGeom prst="rect">
              <a:avLst/>
            </a:prstGeom>
            <a:solidFill>
              <a:srgbClr val="193D53">
                <a:alpha val="49020"/>
              </a:srgbClr>
            </a:solidFill>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48EAB"/>
                  </a:solidFill>
                </a:defRPr>
              </a:pPr>
              <a:r>
                <a:t>#digiträningskort, FM, 2021</a:t>
              </a:r>
            </a:p>
          </p:txBody>
        </p:sp>
      </p:grpSp>
    </p:spTree>
    <p:extLst>
      <p:ext uri="{BB962C8B-B14F-4D97-AF65-F5344CB8AC3E}">
        <p14:creationId xmlns:p14="http://schemas.microsoft.com/office/powerpoint/2010/main" val="2831683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8736"/>
            <a:ext cx="6858000" cy="9166710"/>
            <a:chOff x="0" y="-8736"/>
            <a:chExt cx="6858000" cy="9166710"/>
          </a:xfrm>
        </p:grpSpPr>
        <p:pic>
          <p:nvPicPr>
            <p:cNvPr id="5" name="Picture 2" descr="https://uc667080642390007497a7db4e5b.previews.dropboxusercontent.com/p/thumb/ABPnsG5w31K7BTNmdwQGLNVxfXoILP4XZh3zlccTb9SDQcWXuYNAFDdcssK_QEdeTyvKqdlTMoyfIPLA44GCfZ6takFmgd6pKLtdVRsRw6Q5U9z9psiu9iHjH2_-qAxzMwSqkwr3AbuxVEg8AsnRYru4ZjDuFlLrrKgr9L98nlzP9l6g_PjZGfu3j1_l9vLt8HcgrK5gy4Fpa_67YgDGBOCe8kRnMnx2TtF6e0GM3oXI0vEkYYnrvuyv3VT6PtZdaiohewl0Ncoincj6eF3G1BzWBx3mI_vGSbCtU6RjUs3Vd-CJ65jjqg4HRRJaQCvG6BwTcK0BW6BP8d84jgq1kP46qA_Hd_ct31b8-WbKaT8FjAO7R7CZquXz-DngBCrUJmnaD7K4JHg1jXeShan3DFpQ2HUXNC718kpfv2n2JxRjzw/p.jpeg?fv_content=true&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36"/>
              <a:ext cx="6858000" cy="916671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2;p36"/>
            <p:cNvSpPr txBox="1">
              <a:spLocks/>
            </p:cNvSpPr>
            <p:nvPr/>
          </p:nvSpPr>
          <p:spPr>
            <a:xfrm>
              <a:off x="0" y="384182"/>
              <a:ext cx="6858000" cy="1633452"/>
            </a:xfrm>
            <a:prstGeom prst="rect">
              <a:avLst/>
            </a:prstGeom>
          </p:spPr>
          <p:txBody>
            <a:bodyPr spcFirstLastPara="1" vert="horz" wrap="square" lIns="91428" tIns="91428" rIns="91428" bIns="91428"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defRPr sz="2200" b="1">
                  <a:solidFill>
                    <a:schemeClr val="bg1"/>
                  </a:solidFill>
                  <a:latin typeface="Calibri" panose="020F0502020204030204" pitchFamily="34" charset="0"/>
                  <a:cs typeface="Calibri" panose="020F0502020204030204" pitchFamily="34" charset="0"/>
                </a:defRPr>
              </a:pPr>
              <a:r>
                <a:t>Vad lönar det sig för oss att ännu tala om?</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defRPr b="1">
                  <a:solidFill>
                    <a:schemeClr val="bg1"/>
                  </a:solidFill>
                  <a:latin typeface="Calibri" panose="020F0502020204030204" pitchFamily="34" charset="0"/>
                  <a:cs typeface="Calibri" panose="020F0502020204030204" pitchFamily="34" charset="0"/>
                </a:defRPr>
              </a:pPr>
              <a:r>
                <a:t>Lägg till en egen fråga</a:t>
              </a:r>
              <a:endParaRPr lang="fi-FI" b="1" i="1" dirty="0">
                <a:solidFill>
                  <a:schemeClr val="bg1"/>
                </a:solidFill>
                <a:latin typeface="Calibri" panose="020F0502020204030204" pitchFamily="34" charset="0"/>
                <a:cs typeface="Calibri" panose="020F0502020204030204" pitchFamily="34" charset="0"/>
              </a:endParaRPr>
            </a:p>
          </p:txBody>
        </p:sp>
        <p:sp>
          <p:nvSpPr>
            <p:cNvPr id="6" name="Otsikko 1"/>
            <p:cNvSpPr txBox="1">
              <a:spLocks/>
            </p:cNvSpPr>
            <p:nvPr/>
          </p:nvSpPr>
          <p:spPr>
            <a:xfrm>
              <a:off x="113713" y="8919436"/>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48EAB"/>
                  </a:solidFill>
                </a:defRPr>
              </a:pPr>
              <a:r>
                <a:t>#digiträningskort, FM, 2021</a:t>
              </a:r>
            </a:p>
          </p:txBody>
        </p:sp>
      </p:grpSp>
    </p:spTree>
    <p:extLst>
      <p:ext uri="{BB962C8B-B14F-4D97-AF65-F5344CB8AC3E}">
        <p14:creationId xmlns:p14="http://schemas.microsoft.com/office/powerpoint/2010/main" val="1992778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1"/>
            <a:chOff x="0" y="0"/>
            <a:chExt cx="6858000" cy="9144001"/>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 y="0"/>
              <a:ext cx="6857999" cy="9144001"/>
            </a:xfrm>
            <a:prstGeom prst="rect">
              <a:avLst/>
            </a:prstGeom>
            <a:noFill/>
            <a:ln>
              <a:noFill/>
            </a:ln>
          </p:spPr>
        </p:pic>
        <p:sp>
          <p:nvSpPr>
            <p:cNvPr id="5" name="Google Shape;222;p36"/>
            <p:cNvSpPr txBox="1">
              <a:spLocks/>
            </p:cNvSpPr>
            <p:nvPr/>
          </p:nvSpPr>
          <p:spPr>
            <a:xfrm>
              <a:off x="0" y="384182"/>
              <a:ext cx="6858000" cy="1633452"/>
            </a:xfrm>
            <a:prstGeom prst="rect">
              <a:avLst/>
            </a:prstGeom>
          </p:spPr>
          <p:txBody>
            <a:bodyPr spcFirstLastPara="1" vert="horz" wrap="square" lIns="91428" tIns="91428" rIns="91428" bIns="91428"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defRPr sz="2200" b="1">
                  <a:latin typeface="Calibri" panose="020F0502020204030204" pitchFamily="34" charset="0"/>
                  <a:cs typeface="Calibri" panose="020F0502020204030204" pitchFamily="34" charset="0"/>
                </a:defRPr>
              </a:pPr>
              <a:r>
                <a:t>Vad lönar det sig för oss att ännu tala om?</a:t>
              </a:r>
              <a:endParaRPr lang="fi-FI" sz="2200" b="1" dirty="0">
                <a:latin typeface="Calibri" panose="020F0502020204030204" pitchFamily="34" charset="0"/>
                <a:cs typeface="Calibri" panose="020F0502020204030204" pitchFamily="34" charset="0"/>
              </a:endParaRPr>
            </a:p>
            <a:p>
              <a:pPr marL="0" indent="0" algn="ctr">
                <a:spcBef>
                  <a:spcPts val="0"/>
                </a:spcBef>
                <a:spcAft>
                  <a:spcPts val="1200"/>
                </a:spcAft>
                <a:buNone/>
                <a:defRPr b="1">
                  <a:latin typeface="Calibri" panose="020F0502020204030204" pitchFamily="34" charset="0"/>
                  <a:cs typeface="Calibri" panose="020F0502020204030204" pitchFamily="34" charset="0"/>
                </a:defRPr>
              </a:pPr>
              <a:r>
                <a:t>Lägg till en egen fråga</a:t>
              </a:r>
              <a:endParaRPr lang="fi-FI" b="1" i="1" dirty="0">
                <a:latin typeface="Calibri" panose="020F0502020204030204" pitchFamily="34" charset="0"/>
                <a:cs typeface="Calibri" panose="020F0502020204030204" pitchFamily="34" charset="0"/>
              </a:endParaRPr>
            </a:p>
          </p:txBody>
        </p:sp>
        <p:sp>
          <p:nvSpPr>
            <p:cNvPr id="6" name="Otsikko 1"/>
            <p:cNvSpPr txBox="1">
              <a:spLocks/>
            </p:cNvSpPr>
            <p:nvPr/>
          </p:nvSpPr>
          <p:spPr>
            <a:xfrm>
              <a:off x="67417" y="8919436"/>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48EAB"/>
                  </a:solidFill>
                </a:defRPr>
              </a:pPr>
              <a:r>
                <a:t>#digiträningskort, FM, 2021</a:t>
              </a:r>
            </a:p>
          </p:txBody>
        </p:sp>
      </p:grpSp>
    </p:spTree>
    <p:extLst>
      <p:ext uri="{BB962C8B-B14F-4D97-AF65-F5344CB8AC3E}">
        <p14:creationId xmlns:p14="http://schemas.microsoft.com/office/powerpoint/2010/main" val="20757131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4" name="Google Shape;222;p36"/>
            <p:cNvSpPr txBox="1">
              <a:spLocks/>
            </p:cNvSpPr>
            <p:nvPr/>
          </p:nvSpPr>
          <p:spPr>
            <a:xfrm>
              <a:off x="0" y="384182"/>
              <a:ext cx="6858000" cy="1633452"/>
            </a:xfrm>
            <a:prstGeom prst="rect">
              <a:avLst/>
            </a:prstGeom>
          </p:spPr>
          <p:txBody>
            <a:bodyPr spcFirstLastPara="1" vert="horz" wrap="square" lIns="91428" tIns="91428" rIns="91428" bIns="91428"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defRPr sz="2200" b="1">
                  <a:solidFill>
                    <a:schemeClr val="bg1"/>
                  </a:solidFill>
                  <a:latin typeface="Calibri" panose="020F0502020204030204" pitchFamily="34" charset="0"/>
                  <a:cs typeface="Calibri" panose="020F0502020204030204" pitchFamily="34" charset="0"/>
                </a:defRPr>
              </a:pPr>
              <a:r>
                <a:t>Vad lönar det sig för oss att ännu tala om?</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defRPr b="1">
                  <a:solidFill>
                    <a:schemeClr val="bg1"/>
                  </a:solidFill>
                  <a:latin typeface="Calibri" panose="020F0502020204030204" pitchFamily="34" charset="0"/>
                  <a:cs typeface="Calibri" panose="020F0502020204030204" pitchFamily="34" charset="0"/>
                </a:defRPr>
              </a:pPr>
              <a:r>
                <a:t>Lägg till en egen fråga</a:t>
              </a:r>
              <a:endParaRPr lang="fi-FI" b="1" i="1" dirty="0">
                <a:solidFill>
                  <a:schemeClr val="bg1"/>
                </a:solidFill>
                <a:latin typeface="Calibri" panose="020F0502020204030204" pitchFamily="34" charset="0"/>
                <a:cs typeface="Calibri" panose="020F0502020204030204" pitchFamily="34" charset="0"/>
              </a:endParaRPr>
            </a:p>
          </p:txBody>
        </p:sp>
        <p:sp>
          <p:nvSpPr>
            <p:cNvPr id="5" name="Otsikko 1"/>
            <p:cNvSpPr txBox="1">
              <a:spLocks/>
            </p:cNvSpPr>
            <p:nvPr/>
          </p:nvSpPr>
          <p:spPr>
            <a:xfrm>
              <a:off x="78995" y="8919436"/>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48EAB"/>
                  </a:solidFill>
                </a:defRPr>
              </a:pPr>
              <a:r>
                <a:t>#digiträningskort, FM, 2021</a:t>
              </a:r>
            </a:p>
          </p:txBody>
        </p:sp>
      </p:grpSp>
    </p:spTree>
    <p:extLst>
      <p:ext uri="{BB962C8B-B14F-4D97-AF65-F5344CB8AC3E}">
        <p14:creationId xmlns:p14="http://schemas.microsoft.com/office/powerpoint/2010/main" val="17205553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1"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4" name="Google Shape;222;p36"/>
            <p:cNvSpPr txBox="1">
              <a:spLocks/>
            </p:cNvSpPr>
            <p:nvPr/>
          </p:nvSpPr>
          <p:spPr>
            <a:xfrm>
              <a:off x="0" y="7294276"/>
              <a:ext cx="6858000" cy="1633452"/>
            </a:xfrm>
            <a:prstGeom prst="rect">
              <a:avLst/>
            </a:prstGeom>
          </p:spPr>
          <p:txBody>
            <a:bodyPr spcFirstLastPara="1" vert="horz" wrap="square" lIns="91428" tIns="91428" rIns="91428" bIns="91428"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defRPr sz="2200" b="1">
                  <a:solidFill>
                    <a:schemeClr val="bg1"/>
                  </a:solidFill>
                  <a:latin typeface="Calibri" panose="020F0502020204030204" pitchFamily="34" charset="0"/>
                  <a:cs typeface="Calibri" panose="020F0502020204030204" pitchFamily="34" charset="0"/>
                </a:defRPr>
              </a:pPr>
              <a:r>
                <a:rPr dirty="0"/>
                <a:t>#</a:t>
              </a:r>
              <a:r>
                <a:rPr lang="fi-FI" dirty="0"/>
                <a:t>digivalmennuskortit</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defRPr b="1">
                  <a:solidFill>
                    <a:schemeClr val="bg1"/>
                  </a:solidFill>
                  <a:latin typeface="Calibri" panose="020F0502020204030204" pitchFamily="34" charset="0"/>
                  <a:cs typeface="Calibri" panose="020F0502020204030204" pitchFamily="34" charset="0"/>
                </a:defRPr>
              </a:pPr>
              <a:r>
                <a:rPr dirty="0"/>
                <a:t>Tack!</a:t>
              </a:r>
              <a:endParaRPr lang="fi-FI" b="1" i="1" dirty="0">
                <a:solidFill>
                  <a:schemeClr val="bg1"/>
                </a:solidFill>
                <a:latin typeface="Calibri" panose="020F0502020204030204" pitchFamily="34" charset="0"/>
                <a:cs typeface="Calibri" panose="020F0502020204030204" pitchFamily="34" charset="0"/>
              </a:endParaRPr>
            </a:p>
          </p:txBody>
        </p:sp>
        <p:sp>
          <p:nvSpPr>
            <p:cNvPr id="5" name="Otsikko 1"/>
            <p:cNvSpPr txBox="1">
              <a:spLocks/>
            </p:cNvSpPr>
            <p:nvPr/>
          </p:nvSpPr>
          <p:spPr>
            <a:xfrm>
              <a:off x="78995" y="8919436"/>
              <a:ext cx="1895263" cy="179035"/>
            </a:xfrm>
            <a:prstGeom prst="rect">
              <a:avLst/>
            </a:prstGeom>
          </p:spPr>
          <p:txBody>
            <a:bodyPr vert="horz" lIns="0" tIns="0" rIns="0" bIns="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defRPr sz="1100" b="0">
                  <a:solidFill>
                    <a:srgbClr val="148EAB"/>
                  </a:solidFill>
                </a:defRPr>
              </a:pPr>
              <a:r>
                <a:t>#digiträningskort, FM, 2021</a:t>
              </a:r>
            </a:p>
          </p:txBody>
        </p:sp>
      </p:grpSp>
    </p:spTree>
    <p:extLst>
      <p:ext uri="{BB962C8B-B14F-4D97-AF65-F5344CB8AC3E}">
        <p14:creationId xmlns:p14="http://schemas.microsoft.com/office/powerpoint/2010/main" val="194876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5" cy="9144000"/>
            <a:chOff x="0" y="1"/>
            <a:chExt cx="6858005" cy="9144000"/>
          </a:xfrm>
        </p:grpSpPr>
        <p:sp>
          <p:nvSpPr>
            <p:cNvPr id="14" name="Pyöristetty suorakulmio 13"/>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i-FI" sz="1801"/>
            </a:p>
          </p:txBody>
        </p:sp>
        <p:sp>
          <p:nvSpPr>
            <p:cNvPr id="9" name="Otsikko 1"/>
            <p:cNvSpPr txBox="1">
              <a:spLocks/>
            </p:cNvSpPr>
            <p:nvPr/>
          </p:nvSpPr>
          <p:spPr>
            <a:xfrm>
              <a:off x="418805" y="8486078"/>
              <a:ext cx="5960500" cy="580357"/>
            </a:xfrm>
            <a:prstGeom prst="rect">
              <a:avLst/>
            </a:prstGeom>
          </p:spPr>
          <p:txBody>
            <a:bodyPr vert="horz" lIns="0" tIns="0" rIns="0" bIns="0" anchor="ctr">
              <a:norm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sz="1600" b="0" dirty="0" err="1">
                  <a:solidFill>
                    <a:schemeClr val="tx2">
                      <a:lumMod val="50000"/>
                    </a:schemeClr>
                  </a:solidFill>
                  <a:latin typeface="Calibri" panose="020F0502020204030204" pitchFamily="34" charset="0"/>
                  <a:cs typeface="Calibri" panose="020F0502020204030204" pitchFamily="34" charset="0"/>
                </a:rPr>
                <a:t>Källor</a:t>
              </a:r>
              <a:r>
                <a:rPr sz="1600" b="0" dirty="0">
                  <a:solidFill>
                    <a:schemeClr val="tx2">
                      <a:lumMod val="50000"/>
                    </a:schemeClr>
                  </a:solidFill>
                  <a:latin typeface="Calibri" panose="020F0502020204030204" pitchFamily="34" charset="0"/>
                  <a:cs typeface="Calibri" panose="020F0502020204030204" pitchFamily="34" charset="0"/>
                </a:rPr>
                <a:t>:</a:t>
              </a:r>
              <a:r>
                <a:rPr lang="fi-FI" sz="1600" b="0" dirty="0">
                  <a:solidFill>
                    <a:schemeClr val="tx2">
                      <a:lumMod val="50000"/>
                    </a:schemeClr>
                  </a:solidFill>
                  <a:latin typeface="Calibri" panose="020F0502020204030204" pitchFamily="34" charset="0"/>
                  <a:cs typeface="Calibri" panose="020F0502020204030204" pitchFamily="34" charset="0"/>
                </a:rPr>
                <a:t> 	Tieto ja tietopolitiikka </a:t>
              </a:r>
              <a:r>
                <a:rPr lang="fi-FI" sz="1600" b="0" dirty="0" err="1">
                  <a:solidFill>
                    <a:schemeClr val="tx2">
                      <a:lumMod val="50000"/>
                    </a:schemeClr>
                  </a:solidFill>
                  <a:latin typeface="Calibri" panose="020F0502020204030204" pitchFamily="34" charset="0"/>
                  <a:cs typeface="Calibri" panose="020F0502020204030204" pitchFamily="34" charset="0"/>
                </a:rPr>
                <a:t>digitalisaation</a:t>
              </a:r>
              <a:r>
                <a:rPr lang="fi-FI" sz="1600" b="0" dirty="0">
                  <a:solidFill>
                    <a:schemeClr val="tx2">
                      <a:lumMod val="50000"/>
                    </a:schemeClr>
                  </a:solidFill>
                  <a:latin typeface="Calibri" panose="020F0502020204030204" pitchFamily="34" charset="0"/>
                  <a:cs typeface="Calibri" panose="020F0502020204030204" pitchFamily="34" charset="0"/>
                </a:rPr>
                <a:t> ytimessä (JulkICT, VM) </a:t>
              </a:r>
              <a:br>
                <a:rPr lang="fi-FI" sz="1600" b="0" dirty="0">
                  <a:solidFill>
                    <a:schemeClr val="tx2">
                      <a:lumMod val="50000"/>
                    </a:schemeClr>
                  </a:solidFill>
                  <a:latin typeface="Calibri" panose="020F0502020204030204" pitchFamily="34" charset="0"/>
                  <a:cs typeface="Calibri" panose="020F0502020204030204" pitchFamily="34" charset="0"/>
                </a:rPr>
              </a:br>
              <a:r>
                <a:rPr lang="fi-FI" sz="1600" b="0" dirty="0">
                  <a:solidFill>
                    <a:schemeClr val="tx2">
                      <a:lumMod val="50000"/>
                    </a:schemeClr>
                  </a:solidFill>
                  <a:latin typeface="Calibri" panose="020F0502020204030204" pitchFamily="34" charset="0"/>
                  <a:cs typeface="Calibri" panose="020F0502020204030204" pitchFamily="34" charset="0"/>
                </a:rPr>
                <a:t>	Digi </a:t>
              </a:r>
              <a:r>
                <a:rPr lang="fi-FI" sz="1600" b="0" dirty="0" err="1">
                  <a:solidFill>
                    <a:schemeClr val="tx2">
                      <a:lumMod val="50000"/>
                    </a:schemeClr>
                  </a:solidFill>
                  <a:latin typeface="Calibri" panose="020F0502020204030204" pitchFamily="34" charset="0"/>
                  <a:cs typeface="Calibri" panose="020F0502020204030204" pitchFamily="34" charset="0"/>
                </a:rPr>
                <a:t>digi</a:t>
              </a:r>
              <a:r>
                <a:rPr lang="fi-FI" sz="1600" b="0" dirty="0">
                  <a:solidFill>
                    <a:schemeClr val="tx2">
                      <a:lumMod val="50000"/>
                    </a:schemeClr>
                  </a:solidFill>
                  <a:latin typeface="Calibri" panose="020F0502020204030204" pitchFamily="34" charset="0"/>
                  <a:cs typeface="Calibri" panose="020F0502020204030204" pitchFamily="34" charset="0"/>
                </a:rPr>
                <a:t> </a:t>
              </a:r>
              <a:r>
                <a:rPr lang="fi-FI" sz="1600" b="0" dirty="0" err="1">
                  <a:solidFill>
                    <a:schemeClr val="tx2">
                      <a:lumMod val="50000"/>
                    </a:schemeClr>
                  </a:solidFill>
                  <a:latin typeface="Calibri" panose="020F0502020204030204" pitchFamily="34" charset="0"/>
                  <a:cs typeface="Calibri" panose="020F0502020204030204" pitchFamily="34" charset="0"/>
                </a:rPr>
                <a:t>digi</a:t>
              </a:r>
              <a:r>
                <a:rPr lang="fi-FI" sz="1600" b="0" dirty="0">
                  <a:solidFill>
                    <a:schemeClr val="tx2">
                      <a:lumMod val="50000"/>
                    </a:schemeClr>
                  </a:solidFill>
                  <a:latin typeface="Calibri" panose="020F0502020204030204" pitchFamily="34" charset="0"/>
                  <a:cs typeface="Calibri" panose="020F0502020204030204" pitchFamily="34" charset="0"/>
                </a:rPr>
                <a:t> (J. Kasvi, tieke.fi)</a:t>
              </a:r>
            </a:p>
          </p:txBody>
        </p:sp>
        <p:sp>
          <p:nvSpPr>
            <p:cNvPr id="12" name="Sisällön paikkamerkki 2"/>
            <p:cNvSpPr txBox="1">
              <a:spLocks/>
            </p:cNvSpPr>
            <p:nvPr/>
          </p:nvSpPr>
          <p:spPr>
            <a:xfrm>
              <a:off x="162046" y="1262608"/>
              <a:ext cx="6562139" cy="7843564"/>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defRPr sz="2200">
                  <a:solidFill>
                    <a:srgbClr val="15576F"/>
                  </a:solidFill>
                  <a:latin typeface="Calibri" panose="020F0502020204030204" pitchFamily="34" charset="0"/>
                  <a:cs typeface="Calibri" panose="020F0502020204030204" pitchFamily="34" charset="0"/>
                </a:defRPr>
              </a:pPr>
              <a:r>
                <a:rPr lang="sv-FI" dirty="0"/>
                <a:t>Digitaliseringen innebär att </a:t>
              </a:r>
              <a:r>
                <a:rPr lang="sv-FI" sz="2200" dirty="0">
                  <a:solidFill>
                    <a:srgbClr val="15576F"/>
                  </a:solidFill>
                  <a:latin typeface="Calibri" panose="020F0502020204030204" pitchFamily="34" charset="0"/>
                  <a:cs typeface="Calibri" panose="020F0502020204030204" pitchFamily="34" charset="0"/>
                </a:rPr>
                <a:t>verksamheten förnyas med hjälp av teknologi och inform</a:t>
              </a:r>
              <a:r>
                <a:rPr lang="sv-FI" dirty="0"/>
                <a:t>ation.</a:t>
              </a:r>
            </a:p>
            <a:p>
              <a:pPr lvl="1">
                <a:spcAft>
                  <a:spcPts val="601"/>
                </a:spcAft>
                <a:defRPr sz="1800">
                  <a:solidFill>
                    <a:srgbClr val="15576F"/>
                  </a:solidFill>
                  <a:latin typeface="Calibri" panose="020F0502020204030204" pitchFamily="34" charset="0"/>
                  <a:cs typeface="Calibri" panose="020F0502020204030204" pitchFamily="34" charset="0"/>
                </a:defRPr>
              </a:pPr>
              <a:r>
                <a:rPr lang="sv-FI" sz="1800" dirty="0">
                  <a:solidFill>
                    <a:srgbClr val="15576F"/>
                  </a:solidFill>
                  <a:latin typeface="Calibri" panose="020F0502020204030204" pitchFamily="34" charset="0"/>
                  <a:cs typeface="Calibri" panose="020F0502020204030204" pitchFamily="34" charset="0"/>
                </a:rPr>
                <a:t>Exempelvis gör ett elektroniskt recept det lättare att uträtta ärenden på apotek och effektiviserar samtidigt läkemedelsförsörjningen.</a:t>
              </a:r>
              <a:r>
                <a:rPr lang="sv-FI" sz="2000" dirty="0">
                  <a:solidFill>
                    <a:srgbClr val="15576F"/>
                  </a:solidFill>
                  <a:highlight>
                    <a:srgbClr val="FFFF00"/>
                  </a:highlight>
                  <a:latin typeface="Calibri" panose="020F0502020204030204" pitchFamily="34" charset="0"/>
                  <a:cs typeface="Calibri" panose="020F0502020204030204" pitchFamily="34" charset="0"/>
                </a:rPr>
                <a:t/>
              </a:r>
              <a:br>
                <a:rPr lang="sv-FI" sz="2000" dirty="0">
                  <a:solidFill>
                    <a:srgbClr val="15576F"/>
                  </a:solidFill>
                  <a:highlight>
                    <a:srgbClr val="FFFF00"/>
                  </a:highlight>
                  <a:latin typeface="Calibri" panose="020F0502020204030204" pitchFamily="34" charset="0"/>
                  <a:cs typeface="Calibri" panose="020F0502020204030204" pitchFamily="34" charset="0"/>
                </a:rPr>
              </a:br>
              <a:endParaRPr lang="sv-FI" sz="1000" dirty="0">
                <a:solidFill>
                  <a:srgbClr val="15576F"/>
                </a:solidFill>
                <a:highlight>
                  <a:srgbClr val="FFFF00"/>
                </a:highlight>
                <a:latin typeface="Calibri" panose="020F0502020204030204" pitchFamily="34" charset="0"/>
                <a:cs typeface="Calibri" panose="020F0502020204030204" pitchFamily="34" charset="0"/>
              </a:endParaRPr>
            </a:p>
            <a:p>
              <a:pPr>
                <a:spcAft>
                  <a:spcPts val="601"/>
                </a:spcAft>
                <a:defRPr sz="2200">
                  <a:solidFill>
                    <a:srgbClr val="15576F"/>
                  </a:solidFill>
                  <a:latin typeface="Calibri" panose="020F0502020204030204" pitchFamily="34" charset="0"/>
                  <a:cs typeface="Calibri" panose="020F0502020204030204" pitchFamily="34" charset="0"/>
                </a:defRPr>
              </a:pPr>
              <a:r>
                <a:rPr lang="sv-FI" dirty="0"/>
                <a:t>Digitaliseringen baserar sig på kunskap.</a:t>
              </a:r>
            </a:p>
            <a:p>
              <a:pPr lvl="1">
                <a:spcAft>
                  <a:spcPts val="601"/>
                </a:spcAft>
                <a:defRPr sz="1800">
                  <a:solidFill>
                    <a:srgbClr val="15576F"/>
                  </a:solidFill>
                  <a:latin typeface="Calibri" panose="020F0502020204030204" pitchFamily="34" charset="0"/>
                  <a:cs typeface="Calibri" panose="020F0502020204030204" pitchFamily="34" charset="0"/>
                </a:defRPr>
              </a:pPr>
              <a:r>
                <a:rPr lang="sv-FI" sz="1800" dirty="0">
                  <a:solidFill>
                    <a:srgbClr val="15576F"/>
                  </a:solidFill>
                  <a:latin typeface="Calibri" panose="020F0502020204030204" pitchFamily="34" charset="0"/>
                  <a:cs typeface="Calibri" panose="020F0502020204030204" pitchFamily="34" charset="0"/>
                </a:rPr>
                <a:t>Vilka datalager och informationsflöden har organisationen?</a:t>
              </a:r>
            </a:p>
            <a:p>
              <a:pPr lvl="1">
                <a:spcAft>
                  <a:spcPts val="601"/>
                </a:spcAft>
                <a:defRPr sz="1800">
                  <a:solidFill>
                    <a:srgbClr val="15576F"/>
                  </a:solidFill>
                  <a:latin typeface="Calibri" panose="020F0502020204030204" pitchFamily="34" charset="0"/>
                  <a:cs typeface="Calibri" panose="020F0502020204030204" pitchFamily="34" charset="0"/>
                </a:defRPr>
              </a:pPr>
              <a:r>
                <a:rPr lang="sv-FI" dirty="0"/>
                <a:t>Varifrån samlas uppgifterna?</a:t>
              </a:r>
            </a:p>
            <a:p>
              <a:pPr lvl="1">
                <a:spcAft>
                  <a:spcPts val="601"/>
                </a:spcAft>
                <a:defRPr sz="1800">
                  <a:solidFill>
                    <a:srgbClr val="15576F"/>
                  </a:solidFill>
                  <a:latin typeface="Calibri" panose="020F0502020204030204" pitchFamily="34" charset="0"/>
                  <a:cs typeface="Calibri" panose="020F0502020204030204" pitchFamily="34" charset="0"/>
                </a:defRPr>
              </a:pPr>
              <a:r>
                <a:rPr lang="sv-FI" dirty="0"/>
                <a:t>Hur hanteras informationen?</a:t>
              </a:r>
            </a:p>
            <a:p>
              <a:pPr lvl="1">
                <a:spcAft>
                  <a:spcPts val="601"/>
                </a:spcAft>
                <a:defRPr>
                  <a:solidFill>
                    <a:srgbClr val="15576F"/>
                  </a:solidFill>
                  <a:latin typeface="Calibri" panose="020F0502020204030204" pitchFamily="34" charset="0"/>
                  <a:cs typeface="Calibri" panose="020F0502020204030204" pitchFamily="34" charset="0"/>
                </a:defRPr>
              </a:pPr>
              <a:r>
                <a:rPr lang="sv-FI" sz="1800" dirty="0"/>
                <a:t>Vad används informationen till?</a:t>
              </a:r>
              <a:r>
                <a:rPr lang="sv-FI" sz="2000" dirty="0">
                  <a:solidFill>
                    <a:srgbClr val="15576F"/>
                  </a:solidFill>
                  <a:latin typeface="Calibri" panose="020F0502020204030204" pitchFamily="34" charset="0"/>
                  <a:cs typeface="Calibri" panose="020F0502020204030204" pitchFamily="34" charset="0"/>
                </a:rPr>
                <a:t/>
              </a:r>
              <a:br>
                <a:rPr lang="sv-FI" sz="2000" dirty="0">
                  <a:solidFill>
                    <a:srgbClr val="15576F"/>
                  </a:solidFill>
                  <a:latin typeface="Calibri" panose="020F0502020204030204" pitchFamily="34" charset="0"/>
                  <a:cs typeface="Calibri" panose="020F0502020204030204" pitchFamily="34" charset="0"/>
                </a:rPr>
              </a:br>
              <a:endParaRPr lang="sv-FI" sz="2000" dirty="0">
                <a:solidFill>
                  <a:srgbClr val="15576F"/>
                </a:solidFill>
                <a:latin typeface="Calibri" panose="020F0502020204030204" pitchFamily="34" charset="0"/>
                <a:cs typeface="Calibri" panose="020F0502020204030204" pitchFamily="34" charset="0"/>
              </a:endParaRPr>
            </a:p>
            <a:p>
              <a:pPr>
                <a:spcAft>
                  <a:spcPts val="601"/>
                </a:spcAft>
                <a:defRPr sz="2200">
                  <a:latin typeface="Calibri" panose="020F0502020204030204" pitchFamily="34" charset="0"/>
                  <a:cs typeface="Calibri" panose="020F0502020204030204" pitchFamily="34" charset="0"/>
                </a:defRPr>
              </a:pPr>
              <a:r>
                <a:rPr lang="sv-FI" dirty="0">
                  <a:solidFill>
                    <a:srgbClr val="15576F"/>
                  </a:solidFill>
                </a:rPr>
                <a:t>I praktiken är det också fråga om förändring av organisationskulturen</a:t>
              </a:r>
              <a:r>
                <a:rPr lang="sv-FI" dirty="0">
                  <a:solidFill>
                    <a:srgbClr val="1E4C6B"/>
                  </a:solidFill>
                </a:rPr>
                <a:t>, lärande och långsiktig kompetensutveckling.</a:t>
              </a:r>
            </a:p>
            <a:p>
              <a:pPr lvl="1">
                <a:spcAft>
                  <a:spcPts val="601"/>
                </a:spcAft>
                <a:defRPr sz="1800">
                  <a:solidFill>
                    <a:srgbClr val="15576F"/>
                  </a:solidFill>
                  <a:latin typeface="Calibri" panose="020F0502020204030204" pitchFamily="34" charset="0"/>
                  <a:cs typeface="Calibri" panose="020F0502020204030204" pitchFamily="34" charset="0"/>
                </a:defRPr>
              </a:pPr>
              <a:r>
                <a:rPr lang="sv-FI" dirty="0"/>
                <a:t>Enligt undersökningen är brister i organisationskulturen  det viktigaste hindret för framgång. De tre största problemen i den digitala kulturen är silotänkande, rädsla för </a:t>
              </a:r>
              <a:r>
                <a:rPr lang="sv-FI" sz="1800" dirty="0">
                  <a:solidFill>
                    <a:srgbClr val="15576F"/>
                  </a:solidFill>
                  <a:latin typeface="Calibri" panose="020F0502020204030204" pitchFamily="34" charset="0"/>
                  <a:cs typeface="Calibri" panose="020F0502020204030204" pitchFamily="34" charset="0"/>
                </a:rPr>
                <a:t>risker och en oenhetlig kundbild</a:t>
              </a:r>
              <a:r>
                <a:rPr lang="sv-FI" dirty="0"/>
                <a:t>.</a:t>
              </a:r>
            </a:p>
            <a:p>
              <a:pPr lvl="1">
                <a:spcAft>
                  <a:spcPts val="601"/>
                </a:spcAft>
                <a:defRPr sz="1800">
                  <a:solidFill>
                    <a:srgbClr val="1E4C6B"/>
                  </a:solidFill>
                  <a:latin typeface="Calibri" panose="020F0502020204030204" pitchFamily="34" charset="0"/>
                  <a:cs typeface="Calibri" panose="020F0502020204030204" pitchFamily="34" charset="0"/>
                </a:defRPr>
              </a:pPr>
              <a:r>
                <a:rPr lang="sv-FI" dirty="0"/>
                <a:t>Organisationskulturen i den digitala eran förutsätter  beredskap att pröva nya lösningar och möta de risker som är förenade med dem. Samt kontinuerlig förmåga att lära sig.</a:t>
              </a:r>
            </a:p>
          </p:txBody>
        </p:sp>
      </p:grpSp>
      <p:sp>
        <p:nvSpPr>
          <p:cNvPr id="8" name="Otsikko 1"/>
          <p:cNvSpPr>
            <a:spLocks noGrp="1"/>
          </p:cNvSpPr>
          <p:nvPr>
            <p:ph type="title"/>
          </p:nvPr>
        </p:nvSpPr>
        <p:spPr>
          <a:xfrm>
            <a:off x="418805" y="415167"/>
            <a:ext cx="4684095" cy="478576"/>
          </a:xfrm>
        </p:spPr>
        <p:txBody>
          <a:bodyPr>
            <a:normAutofit/>
          </a:bodyPr>
          <a:lstStyle/>
          <a:p>
            <a:pPr>
              <a:defRPr sz="2800">
                <a:solidFill>
                  <a:srgbClr val="15576F"/>
                </a:solidFill>
                <a:latin typeface="Calibri" panose="020F0502020204030204" pitchFamily="34" charset="0"/>
                <a:cs typeface="Calibri" panose="020F0502020204030204" pitchFamily="34" charset="0"/>
              </a:defRPr>
            </a:pPr>
            <a:r>
              <a:t>Vad innebär digitalisering?</a:t>
            </a:r>
          </a:p>
        </p:txBody>
      </p:sp>
    </p:spTree>
    <p:extLst>
      <p:ext uri="{BB962C8B-B14F-4D97-AF65-F5344CB8AC3E}">
        <p14:creationId xmlns:p14="http://schemas.microsoft.com/office/powerpoint/2010/main" val="245470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p:cNvGrpSpPr/>
          <p:nvPr/>
        </p:nvGrpSpPr>
        <p:grpSpPr>
          <a:xfrm>
            <a:off x="0" y="1"/>
            <a:ext cx="6858005" cy="9144000"/>
            <a:chOff x="0" y="1"/>
            <a:chExt cx="6858005" cy="9144000"/>
          </a:xfrm>
        </p:grpSpPr>
        <p:grpSp>
          <p:nvGrpSpPr>
            <p:cNvPr id="2" name="Ryhmä 1"/>
            <p:cNvGrpSpPr/>
            <p:nvPr/>
          </p:nvGrpSpPr>
          <p:grpSpPr>
            <a:xfrm>
              <a:off x="0" y="1"/>
              <a:ext cx="6858005" cy="9144000"/>
              <a:chOff x="0" y="1"/>
              <a:chExt cx="6858005" cy="9144000"/>
            </a:xfrm>
          </p:grpSpPr>
          <p:sp>
            <p:nvSpPr>
              <p:cNvPr id="8" name="Pyöristetty suorakulmio 7"/>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i-FI" sz="1801" dirty="0"/>
              </a:p>
            </p:txBody>
          </p:sp>
          <p:sp>
            <p:nvSpPr>
              <p:cNvPr id="23" name="Sisällön paikkamerkki 2"/>
              <p:cNvSpPr txBox="1">
                <a:spLocks/>
              </p:cNvSpPr>
              <p:nvPr/>
            </p:nvSpPr>
            <p:spPr>
              <a:xfrm>
                <a:off x="272813" y="1374178"/>
                <a:ext cx="6162709" cy="3221759"/>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defRPr sz="2000">
                    <a:solidFill>
                      <a:srgbClr val="15576F"/>
                    </a:solidFill>
                  </a:defRPr>
                </a:pPr>
                <a:r>
                  <a:rPr lang="sv-FI" sz="2000" dirty="0">
                    <a:solidFill>
                      <a:srgbClr val="15576F"/>
                    </a:solidFill>
                  </a:rPr>
                  <a:t>Ansvarsfullhet</a:t>
                </a:r>
              </a:p>
              <a:p>
                <a:pPr>
                  <a:spcAft>
                    <a:spcPts val="601"/>
                  </a:spcAft>
                  <a:defRPr sz="2000">
                    <a:solidFill>
                      <a:srgbClr val="15576F"/>
                    </a:solidFill>
                  </a:defRPr>
                </a:pPr>
                <a:r>
                  <a:rPr lang="sv-FI" sz="2000" dirty="0">
                    <a:solidFill>
                      <a:srgbClr val="15576F"/>
                    </a:solidFill>
                  </a:rPr>
                  <a:t>Självledarskap</a:t>
                </a:r>
              </a:p>
              <a:p>
                <a:pPr>
                  <a:spcAft>
                    <a:spcPts val="601"/>
                  </a:spcAft>
                  <a:defRPr sz="2000">
                    <a:solidFill>
                      <a:srgbClr val="15576F"/>
                    </a:solidFill>
                  </a:defRPr>
                </a:pPr>
                <a:r>
                  <a:rPr lang="sv-FI" sz="2000" dirty="0">
                    <a:solidFill>
                      <a:srgbClr val="15576F"/>
                    </a:solidFill>
                  </a:rPr>
                  <a:t>Kontinuerligt lärande, egen förnyelseförmåga</a:t>
                </a:r>
              </a:p>
              <a:p>
                <a:pPr>
                  <a:spcAft>
                    <a:spcPts val="601"/>
                  </a:spcAft>
                  <a:defRPr sz="2000">
                    <a:solidFill>
                      <a:srgbClr val="15576F"/>
                    </a:solidFill>
                  </a:defRPr>
                </a:pPr>
                <a:r>
                  <a:rPr lang="sv-FI" sz="2000" dirty="0">
                    <a:solidFill>
                      <a:srgbClr val="15576F"/>
                    </a:solidFill>
                  </a:rPr>
                  <a:t>Kritiskt tänkande och problemlösningsförmåga</a:t>
                </a:r>
              </a:p>
              <a:p>
                <a:pPr>
                  <a:spcAft>
                    <a:spcPts val="601"/>
                  </a:spcAft>
                  <a:defRPr sz="2000">
                    <a:solidFill>
                      <a:srgbClr val="15576F"/>
                    </a:solidFill>
                  </a:defRPr>
                </a:pPr>
                <a:r>
                  <a:rPr lang="sv-FI" sz="2000" dirty="0">
                    <a:solidFill>
                      <a:srgbClr val="15576F"/>
                    </a:solidFill>
                  </a:rPr>
                  <a:t>Framsyn, innovering och förändringsförmåga</a:t>
                </a:r>
              </a:p>
              <a:p>
                <a:pPr>
                  <a:spcAft>
                    <a:spcPts val="601"/>
                  </a:spcAft>
                  <a:defRPr sz="2000">
                    <a:solidFill>
                      <a:srgbClr val="15576F"/>
                    </a:solidFill>
                  </a:defRPr>
                </a:pPr>
                <a:r>
                  <a:rPr lang="sv-FI" sz="2000" dirty="0">
                    <a:solidFill>
                      <a:srgbClr val="15576F"/>
                    </a:solidFill>
                  </a:rPr>
                  <a:t>Kommunikationskunnande och interaktionsförmåga</a:t>
                </a:r>
              </a:p>
              <a:p>
                <a:pPr>
                  <a:spcAft>
                    <a:spcPts val="601"/>
                  </a:spcAft>
                  <a:defRPr sz="2000">
                    <a:solidFill>
                      <a:srgbClr val="15576F"/>
                    </a:solidFill>
                  </a:defRPr>
                </a:pPr>
                <a:r>
                  <a:rPr lang="sv-FI" sz="2000" dirty="0">
                    <a:solidFill>
                      <a:srgbClr val="15576F"/>
                    </a:solidFill>
                  </a:rPr>
                  <a:t>Globalt kunnande</a:t>
                </a:r>
              </a:p>
              <a:p>
                <a:pPr>
                  <a:spcAft>
                    <a:spcPts val="601"/>
                  </a:spcAft>
                  <a:defRPr sz="2000">
                    <a:solidFill>
                      <a:srgbClr val="15576F"/>
                    </a:solidFill>
                  </a:defRPr>
                </a:pPr>
                <a:r>
                  <a:rPr lang="sv-FI" sz="2000" dirty="0">
                    <a:solidFill>
                      <a:srgbClr val="15576F"/>
                    </a:solidFill>
                  </a:rPr>
                  <a:t>Förmåga att verkställa</a:t>
                </a:r>
              </a:p>
            </p:txBody>
          </p:sp>
        </p:grpSp>
        <p:sp>
          <p:nvSpPr>
            <p:cNvPr id="9" name="Tekstiruutu 8"/>
            <p:cNvSpPr txBox="1"/>
            <p:nvPr/>
          </p:nvSpPr>
          <p:spPr>
            <a:xfrm>
              <a:off x="383657" y="465330"/>
              <a:ext cx="6433832" cy="403827"/>
            </a:xfrm>
            <a:prstGeom prst="rect">
              <a:avLst/>
            </a:prstGeom>
            <a:noFill/>
          </p:spPr>
          <p:txBody>
            <a:bodyPr wrap="square">
              <a:spAutoFit/>
            </a:bodyPr>
            <a:lstStyle/>
            <a:p>
              <a:pPr>
                <a:defRPr sz="2000" b="1">
                  <a:solidFill>
                    <a:schemeClr val="bg1"/>
                  </a:solidFill>
                  <a:ea typeface="+mj-ea"/>
                  <a:cs typeface="+mj-cs"/>
                </a:defRPr>
              </a:pPr>
              <a:r>
                <a:rPr lang="sv-FI" sz="2000" b="1" dirty="0">
                  <a:solidFill>
                    <a:srgbClr val="13566C"/>
                  </a:solidFill>
                  <a:ea typeface="+mj-ea"/>
                  <a:cs typeface="+mj-cs"/>
                </a:rPr>
                <a:t>Kunskaper som digitaliseringen förutsätter</a:t>
              </a:r>
            </a:p>
          </p:txBody>
        </p:sp>
        <p:sp>
          <p:nvSpPr>
            <p:cNvPr id="10" name="Otsikko 1"/>
            <p:cNvSpPr txBox="1">
              <a:spLocks/>
            </p:cNvSpPr>
            <p:nvPr/>
          </p:nvSpPr>
          <p:spPr>
            <a:xfrm>
              <a:off x="383657" y="869158"/>
              <a:ext cx="5822066" cy="382714"/>
            </a:xfrm>
            <a:prstGeom prst="rect">
              <a:avLst/>
            </a:prstGeom>
          </p:spPr>
          <p:txBody>
            <a:bodyPr spcFirstLastPara="1" vert="horz" wrap="square" lIns="91425" tIns="91425" rIns="91425" bIns="91425" anchor="t" anchorCtr="0">
              <a:noAutofit/>
            </a:bodyPr>
            <a:lstStyle>
              <a:lvl1pPr lvl="0" algn="l" defTabSz="685800" rtl="0" eaLnBrk="1" latinLnBrk="0" hangingPunct="1">
                <a:lnSpc>
                  <a:spcPct val="9000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sz="2400" b="1">
                  <a:solidFill>
                    <a:srgbClr val="15576F"/>
                  </a:solidFill>
                  <a:latin typeface="+mn-lt"/>
                </a:defRPr>
              </a:pPr>
              <a:r>
                <a:rPr lang="fi-FI" sz="2400" b="1" dirty="0">
                  <a:solidFill>
                    <a:srgbClr val="15576F"/>
                  </a:solidFill>
                  <a:latin typeface="+mn-lt"/>
                </a:rPr>
                <a:t>ALLMÄNNA ARBETSLIVSKUNSKAPER</a:t>
              </a:r>
              <a:endParaRPr lang="fi-FI" sz="900" b="1" dirty="0">
                <a:solidFill>
                  <a:srgbClr val="15576F"/>
                </a:solidFill>
                <a:latin typeface="+mn-lt"/>
              </a:endParaRPr>
            </a:p>
          </p:txBody>
        </p:sp>
        <p:sp>
          <p:nvSpPr>
            <p:cNvPr id="11" name="Sisällön paikkamerkki 2"/>
            <p:cNvSpPr txBox="1">
              <a:spLocks/>
            </p:cNvSpPr>
            <p:nvPr/>
          </p:nvSpPr>
          <p:spPr>
            <a:xfrm>
              <a:off x="57873" y="8681012"/>
              <a:ext cx="6759616" cy="324091"/>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82" indent="0" algn="ctr">
                <a:spcAft>
                  <a:spcPts val="601"/>
                </a:spcAft>
                <a:buNone/>
                <a:defRPr sz="1600">
                  <a:solidFill>
                    <a:srgbClr val="15576F"/>
                  </a:solidFill>
                </a:defRPr>
              </a:pPr>
              <a:r>
                <a:rPr dirty="0" err="1"/>
                <a:t>Läs</a:t>
              </a:r>
              <a:r>
                <a:rPr dirty="0"/>
                <a:t> </a:t>
              </a:r>
              <a:r>
                <a:rPr dirty="0" err="1"/>
                <a:t>mer</a:t>
              </a:r>
              <a:r>
                <a:rPr dirty="0"/>
                <a:t> om </a:t>
              </a:r>
              <a:r>
                <a:rPr dirty="0" err="1"/>
                <a:t>färdigheterna</a:t>
              </a:r>
              <a:r>
                <a:rPr dirty="0"/>
                <a:t>: valtiolla.fi/</a:t>
              </a:r>
              <a:r>
                <a:rPr dirty="0" err="1"/>
                <a:t>digiosaaminen</a:t>
              </a:r>
              <a:r>
                <a:rPr dirty="0"/>
                <a:t> (</a:t>
              </a:r>
              <a:r>
                <a:rPr dirty="0" err="1"/>
                <a:t>på</a:t>
              </a:r>
              <a:r>
                <a:rPr dirty="0"/>
                <a:t> </a:t>
              </a:r>
              <a:r>
                <a:rPr dirty="0" err="1"/>
                <a:t>finska</a:t>
              </a:r>
              <a:r>
                <a:rPr dirty="0"/>
                <a:t>)</a:t>
              </a:r>
              <a:endParaRPr lang="fi-FI" sz="1600" dirty="0">
                <a:solidFill>
                  <a:srgbClr val="15576F"/>
                </a:solidFill>
              </a:endParaRPr>
            </a:p>
          </p:txBody>
        </p:sp>
        <p:pic>
          <p:nvPicPr>
            <p:cNvPr id="3" name="Kuva 2"/>
            <p:cNvPicPr>
              <a:picLocks noChangeAspect="1"/>
            </p:cNvPicPr>
            <p:nvPr/>
          </p:nvPicPr>
          <p:blipFill>
            <a:blip r:embed="rId3"/>
            <a:stretch>
              <a:fillRect/>
            </a:stretch>
          </p:blipFill>
          <p:spPr>
            <a:xfrm>
              <a:off x="516143" y="4730897"/>
              <a:ext cx="5843076" cy="3815155"/>
            </a:xfrm>
            <a:prstGeom prst="rect">
              <a:avLst/>
            </a:prstGeom>
          </p:spPr>
        </p:pic>
      </p:grpSp>
    </p:spTree>
    <p:extLst>
      <p:ext uri="{BB962C8B-B14F-4D97-AF65-F5344CB8AC3E}">
        <p14:creationId xmlns:p14="http://schemas.microsoft.com/office/powerpoint/2010/main" val="2754626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0" y="1"/>
            <a:ext cx="7241657" cy="9144000"/>
            <a:chOff x="0" y="1"/>
            <a:chExt cx="7241657" cy="9144000"/>
          </a:xfrm>
        </p:grpSpPr>
        <p:grpSp>
          <p:nvGrpSpPr>
            <p:cNvPr id="2" name="Ryhmä 1"/>
            <p:cNvGrpSpPr/>
            <p:nvPr/>
          </p:nvGrpSpPr>
          <p:grpSpPr>
            <a:xfrm>
              <a:off x="0" y="1"/>
              <a:ext cx="6858005" cy="9144000"/>
              <a:chOff x="0" y="1"/>
              <a:chExt cx="6858005" cy="9144000"/>
            </a:xfrm>
          </p:grpSpPr>
          <p:sp>
            <p:nvSpPr>
              <p:cNvPr id="8" name="Pyöristetty suorakulmio 7"/>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i-FI" sz="1801"/>
              </a:p>
            </p:txBody>
          </p:sp>
          <p:sp>
            <p:nvSpPr>
              <p:cNvPr id="23" name="Sisällön paikkamerkki 2"/>
              <p:cNvSpPr txBox="1">
                <a:spLocks/>
              </p:cNvSpPr>
              <p:nvPr/>
            </p:nvSpPr>
            <p:spPr>
              <a:xfrm>
                <a:off x="272813" y="1374178"/>
                <a:ext cx="6417354" cy="3221759"/>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defRPr sz="2000">
                    <a:solidFill>
                      <a:srgbClr val="15576F"/>
                    </a:solidFill>
                  </a:defRPr>
                </a:pPr>
                <a:r>
                  <a:rPr lang="sv-FI" dirty="0"/>
                  <a:t>Smidig </a:t>
                </a:r>
                <a:r>
                  <a:rPr lang="sv-FI" sz="2000" dirty="0">
                    <a:solidFill>
                      <a:srgbClr val="15576F"/>
                    </a:solidFill>
                  </a:rPr>
                  <a:t>användning av digitala apparater och verktyg</a:t>
                </a:r>
              </a:p>
              <a:p>
                <a:pPr>
                  <a:spcAft>
                    <a:spcPts val="601"/>
                  </a:spcAft>
                  <a:defRPr sz="2000">
                    <a:solidFill>
                      <a:srgbClr val="15576F"/>
                    </a:solidFill>
                  </a:defRPr>
                </a:pPr>
                <a:r>
                  <a:rPr lang="sv-FI" sz="2000" dirty="0">
                    <a:solidFill>
                      <a:srgbClr val="15576F"/>
                    </a:solidFill>
                  </a:rPr>
                  <a:t>Smidig användning av applikationer och tjänster</a:t>
                </a:r>
              </a:p>
              <a:p>
                <a:pPr>
                  <a:spcAft>
                    <a:spcPts val="601"/>
                  </a:spcAft>
                  <a:defRPr sz="2000">
                    <a:solidFill>
                      <a:srgbClr val="15576F"/>
                    </a:solidFill>
                  </a:defRPr>
                </a:pPr>
                <a:r>
                  <a:rPr lang="sv-FI" sz="2000" dirty="0">
                    <a:solidFill>
                      <a:srgbClr val="15576F"/>
                    </a:solidFill>
                  </a:rPr>
                  <a:t>Informationsbehandling och -kunnande</a:t>
                </a:r>
              </a:p>
              <a:p>
                <a:pPr>
                  <a:spcAft>
                    <a:spcPts val="601"/>
                  </a:spcAft>
                  <a:defRPr sz="2000">
                    <a:solidFill>
                      <a:srgbClr val="15576F"/>
                    </a:solidFill>
                  </a:defRPr>
                </a:pPr>
                <a:r>
                  <a:rPr lang="sv-FI" sz="2000" dirty="0">
                    <a:solidFill>
                      <a:srgbClr val="15576F"/>
                    </a:solidFill>
                  </a:rPr>
                  <a:t>Digital säkerhet</a:t>
                </a:r>
              </a:p>
              <a:p>
                <a:pPr>
                  <a:spcAft>
                    <a:spcPts val="601"/>
                  </a:spcAft>
                  <a:defRPr sz="2000">
                    <a:solidFill>
                      <a:srgbClr val="15576F"/>
                    </a:solidFill>
                  </a:defRPr>
                </a:pPr>
                <a:r>
                  <a:rPr lang="sv-FI" sz="2000" dirty="0">
                    <a:solidFill>
                      <a:srgbClr val="15576F"/>
                    </a:solidFill>
                  </a:rPr>
                  <a:t>Krav på arbete på flera ställen</a:t>
                </a:r>
              </a:p>
              <a:p>
                <a:pPr>
                  <a:spcAft>
                    <a:spcPts val="601"/>
                  </a:spcAft>
                  <a:defRPr sz="2000">
                    <a:solidFill>
                      <a:srgbClr val="15576F"/>
                    </a:solidFill>
                  </a:defRPr>
                </a:pPr>
                <a:r>
                  <a:rPr lang="sv-FI" sz="2000" dirty="0">
                    <a:solidFill>
                      <a:srgbClr val="15576F"/>
                    </a:solidFill>
                  </a:rPr>
                  <a:t>Teknologin som människans betjänt</a:t>
                </a:r>
              </a:p>
            </p:txBody>
          </p:sp>
        </p:grpSp>
        <p:sp>
          <p:nvSpPr>
            <p:cNvPr id="10" name="Otsikko 1"/>
            <p:cNvSpPr txBox="1">
              <a:spLocks/>
            </p:cNvSpPr>
            <p:nvPr/>
          </p:nvSpPr>
          <p:spPr>
            <a:xfrm>
              <a:off x="383657" y="869158"/>
              <a:ext cx="5822066" cy="382714"/>
            </a:xfrm>
            <a:prstGeom prst="rect">
              <a:avLst/>
            </a:prstGeom>
          </p:spPr>
          <p:txBody>
            <a:bodyPr spcFirstLastPara="1" vert="horz" wrap="square" lIns="91425" tIns="91425" rIns="91425" bIns="91425" anchor="t" anchorCtr="0">
              <a:noAutofit/>
            </a:bodyPr>
            <a:lstStyle>
              <a:lvl1pPr lvl="0" algn="l" defTabSz="685800" rtl="0" eaLnBrk="1" latinLnBrk="0" hangingPunct="1">
                <a:lnSpc>
                  <a:spcPct val="9000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sz="2400" b="1">
                  <a:solidFill>
                    <a:srgbClr val="15576F"/>
                  </a:solidFill>
                  <a:latin typeface="+mn-lt"/>
                </a:defRPr>
              </a:pPr>
              <a:r>
                <a:rPr lang="fi-FI" sz="2400" b="1" dirty="0">
                  <a:solidFill>
                    <a:srgbClr val="15576F"/>
                  </a:solidFill>
                  <a:latin typeface="+mn-lt"/>
                </a:rPr>
                <a:t>BASKUNSKAPER</a:t>
              </a:r>
              <a:endParaRPr lang="fi-FI" sz="900" b="1" dirty="0">
                <a:solidFill>
                  <a:srgbClr val="15576F"/>
                </a:solidFill>
                <a:latin typeface="+mn-lt"/>
              </a:endParaRPr>
            </a:p>
          </p:txBody>
        </p:sp>
        <p:sp>
          <p:nvSpPr>
            <p:cNvPr id="11" name="Sisällön paikkamerkki 2"/>
            <p:cNvSpPr txBox="1">
              <a:spLocks/>
            </p:cNvSpPr>
            <p:nvPr/>
          </p:nvSpPr>
          <p:spPr>
            <a:xfrm>
              <a:off x="57873" y="8681012"/>
              <a:ext cx="6759616" cy="324091"/>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82" indent="0" algn="ctr">
                <a:spcAft>
                  <a:spcPts val="601"/>
                </a:spcAft>
                <a:buNone/>
                <a:defRPr sz="1600">
                  <a:solidFill>
                    <a:srgbClr val="15576F"/>
                  </a:solidFill>
                </a:defRPr>
              </a:pPr>
              <a:r>
                <a:rPr dirty="0" err="1"/>
                <a:t>Läs</a:t>
              </a:r>
              <a:r>
                <a:rPr dirty="0"/>
                <a:t> </a:t>
              </a:r>
              <a:r>
                <a:rPr dirty="0" err="1"/>
                <a:t>mer</a:t>
              </a:r>
              <a:r>
                <a:rPr dirty="0"/>
                <a:t> om </a:t>
              </a:r>
              <a:r>
                <a:rPr dirty="0" err="1"/>
                <a:t>färdigheterna</a:t>
              </a:r>
              <a:r>
                <a:rPr dirty="0"/>
                <a:t>: valtiolla.fi/</a:t>
              </a:r>
              <a:r>
                <a:rPr dirty="0" err="1"/>
                <a:t>digiosaaminen</a:t>
              </a:r>
              <a:r>
                <a:rPr dirty="0"/>
                <a:t> (</a:t>
              </a:r>
              <a:r>
                <a:rPr dirty="0" err="1"/>
                <a:t>på</a:t>
              </a:r>
              <a:r>
                <a:rPr dirty="0"/>
                <a:t> </a:t>
              </a:r>
              <a:r>
                <a:rPr dirty="0" err="1"/>
                <a:t>finska</a:t>
              </a:r>
              <a:r>
                <a:rPr dirty="0"/>
                <a:t>)</a:t>
              </a:r>
              <a:endParaRPr lang="fi-FI" sz="1600" dirty="0">
                <a:solidFill>
                  <a:srgbClr val="15576F"/>
                </a:solidFill>
              </a:endParaRPr>
            </a:p>
          </p:txBody>
        </p:sp>
        <p:sp>
          <p:nvSpPr>
            <p:cNvPr id="12" name="Tekstiruutu 8">
              <a:extLst>
                <a:ext uri="{FF2B5EF4-FFF2-40B4-BE49-F238E27FC236}">
                  <a16:creationId xmlns:a16="http://schemas.microsoft.com/office/drawing/2014/main" id="{FC9ED5B7-C0F0-4D14-BFC6-C90EC8A06A26}"/>
                </a:ext>
              </a:extLst>
            </p:cNvPr>
            <p:cNvSpPr txBox="1"/>
            <p:nvPr/>
          </p:nvSpPr>
          <p:spPr>
            <a:xfrm>
              <a:off x="383657" y="465331"/>
              <a:ext cx="6858000" cy="400110"/>
            </a:xfrm>
            <a:prstGeom prst="rect">
              <a:avLst/>
            </a:prstGeom>
            <a:noFill/>
          </p:spPr>
          <p:txBody>
            <a:bodyPr wrap="square">
              <a:spAutoFit/>
            </a:bodyPr>
            <a:lstStyle/>
            <a:p>
              <a:pPr>
                <a:defRPr sz="2000" b="1">
                  <a:solidFill>
                    <a:schemeClr val="bg1"/>
                  </a:solidFill>
                  <a:ea typeface="+mj-ea"/>
                  <a:cs typeface="+mj-cs"/>
                </a:defRPr>
              </a:pPr>
              <a:r>
                <a:rPr lang="sv-FI" sz="2000" b="1" dirty="0">
                  <a:solidFill>
                    <a:srgbClr val="13566C"/>
                  </a:solidFill>
                </a:rPr>
                <a:t>Kunskaper som digitaliseringen förutsätter</a:t>
              </a:r>
              <a:endParaRPr lang="sv-FI" sz="2000" b="1" dirty="0">
                <a:solidFill>
                  <a:srgbClr val="13566C"/>
                </a:solidFill>
                <a:ea typeface="+mj-ea"/>
                <a:cs typeface="+mj-cs"/>
              </a:endParaRPr>
            </a:p>
          </p:txBody>
        </p:sp>
        <p:pic>
          <p:nvPicPr>
            <p:cNvPr id="9" name="Kuva 8"/>
            <p:cNvPicPr>
              <a:picLocks noChangeAspect="1"/>
            </p:cNvPicPr>
            <p:nvPr/>
          </p:nvPicPr>
          <p:blipFill>
            <a:blip r:embed="rId3"/>
            <a:stretch>
              <a:fillRect/>
            </a:stretch>
          </p:blipFill>
          <p:spPr>
            <a:xfrm>
              <a:off x="516143" y="4730897"/>
              <a:ext cx="5843076" cy="3815155"/>
            </a:xfrm>
            <a:prstGeom prst="rect">
              <a:avLst/>
            </a:prstGeom>
          </p:spPr>
        </p:pic>
      </p:grpSp>
    </p:spTree>
    <p:extLst>
      <p:ext uri="{BB962C8B-B14F-4D97-AF65-F5344CB8AC3E}">
        <p14:creationId xmlns:p14="http://schemas.microsoft.com/office/powerpoint/2010/main" val="2655259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0" y="1"/>
            <a:ext cx="7241657" cy="9144000"/>
            <a:chOff x="0" y="1"/>
            <a:chExt cx="7241657" cy="9144000"/>
          </a:xfrm>
        </p:grpSpPr>
        <p:sp>
          <p:nvSpPr>
            <p:cNvPr id="8" name="Pyöristetty suorakulmio 7"/>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i-FI" sz="1801"/>
            </a:p>
          </p:txBody>
        </p:sp>
        <p:sp>
          <p:nvSpPr>
            <p:cNvPr id="10" name="Sisällön paikkamerkki 2"/>
            <p:cNvSpPr txBox="1">
              <a:spLocks/>
            </p:cNvSpPr>
            <p:nvPr/>
          </p:nvSpPr>
          <p:spPr>
            <a:xfrm>
              <a:off x="3287386" y="1374177"/>
              <a:ext cx="3518530" cy="3221759"/>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defRPr sz="2000">
                  <a:solidFill>
                    <a:srgbClr val="15576F"/>
                  </a:solidFill>
                </a:defRPr>
              </a:pPr>
              <a:r>
                <a:rPr lang="sv-FI" dirty="0"/>
                <a:t>Juridik i anslutning till digital verksamhet</a:t>
              </a:r>
            </a:p>
            <a:p>
              <a:pPr>
                <a:spcAft>
                  <a:spcPts val="601"/>
                </a:spcAft>
                <a:defRPr sz="2000">
                  <a:solidFill>
                    <a:srgbClr val="15576F"/>
                  </a:solidFill>
                </a:defRPr>
              </a:pPr>
              <a:r>
                <a:rPr lang="sv-FI" dirty="0"/>
                <a:t>Kunnande inom digital </a:t>
              </a:r>
              <a:r>
                <a:rPr lang="sv-FI" sz="2000" dirty="0">
                  <a:solidFill>
                    <a:srgbClr val="15576F"/>
                  </a:solidFill>
                </a:rPr>
                <a:t>kommunikation</a:t>
              </a:r>
            </a:p>
            <a:p>
              <a:pPr>
                <a:spcAft>
                  <a:spcPts val="601"/>
                </a:spcAft>
                <a:defRPr sz="2000">
                  <a:solidFill>
                    <a:srgbClr val="15576F"/>
                  </a:solidFill>
                </a:defRPr>
              </a:pPr>
              <a:r>
                <a:rPr lang="sv-FI" sz="2000" dirty="0">
                  <a:solidFill>
                    <a:srgbClr val="15576F"/>
                  </a:solidFill>
                </a:rPr>
                <a:t>Hantering av samarbetspartners</a:t>
              </a:r>
            </a:p>
            <a:p>
              <a:pPr>
                <a:spcAft>
                  <a:spcPts val="601"/>
                </a:spcAft>
                <a:defRPr sz="2000">
                  <a:solidFill>
                    <a:srgbClr val="15576F"/>
                  </a:solidFill>
                </a:defRPr>
              </a:pPr>
              <a:r>
                <a:rPr lang="sv-FI" sz="2000" dirty="0">
                  <a:solidFill>
                    <a:srgbClr val="15576F"/>
                  </a:solidFill>
                </a:rPr>
                <a:t>Ledning av verksamheten på ett sätt som stöder </a:t>
              </a:r>
              <a:r>
                <a:rPr lang="sv-FI" dirty="0"/>
                <a:t>digitaliseringen</a:t>
              </a:r>
            </a:p>
          </p:txBody>
        </p:sp>
        <p:sp>
          <p:nvSpPr>
            <p:cNvPr id="11" name="Otsikko 1"/>
            <p:cNvSpPr txBox="1">
              <a:spLocks/>
            </p:cNvSpPr>
            <p:nvPr/>
          </p:nvSpPr>
          <p:spPr>
            <a:xfrm>
              <a:off x="383657" y="869158"/>
              <a:ext cx="5822066" cy="382714"/>
            </a:xfrm>
            <a:prstGeom prst="rect">
              <a:avLst/>
            </a:prstGeom>
          </p:spPr>
          <p:txBody>
            <a:bodyPr spcFirstLastPara="1" vert="horz" wrap="square" lIns="91425" tIns="91425" rIns="91425" bIns="91425" anchor="t" anchorCtr="0">
              <a:noAutofit/>
            </a:bodyPr>
            <a:lstStyle>
              <a:lvl1pPr lvl="0" algn="l" defTabSz="685800" rtl="0" eaLnBrk="1" latinLnBrk="0" hangingPunct="1">
                <a:lnSpc>
                  <a:spcPct val="9000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sz="2400" b="1">
                  <a:solidFill>
                    <a:srgbClr val="15576F"/>
                  </a:solidFill>
                  <a:latin typeface="+mn-lt"/>
                </a:defRPr>
              </a:pPr>
              <a:r>
                <a:rPr lang="fi-FI" sz="2400" b="1" dirty="0">
                  <a:solidFill>
                    <a:srgbClr val="15576F"/>
                  </a:solidFill>
                </a:rPr>
                <a:t>SPECIALKUNSKAPER</a:t>
              </a:r>
              <a:endParaRPr lang="fi-FI" sz="900" b="1" dirty="0">
                <a:solidFill>
                  <a:srgbClr val="15576F"/>
                </a:solidFill>
                <a:latin typeface="+mn-lt"/>
              </a:endParaRPr>
            </a:p>
          </p:txBody>
        </p:sp>
        <p:sp>
          <p:nvSpPr>
            <p:cNvPr id="12" name="Sisällön paikkamerkki 2"/>
            <p:cNvSpPr txBox="1">
              <a:spLocks/>
            </p:cNvSpPr>
            <p:nvPr/>
          </p:nvSpPr>
          <p:spPr>
            <a:xfrm>
              <a:off x="57873" y="8681012"/>
              <a:ext cx="6759616" cy="324091"/>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82" indent="0" algn="ctr">
                <a:spcAft>
                  <a:spcPts val="601"/>
                </a:spcAft>
                <a:buNone/>
                <a:defRPr sz="1600">
                  <a:solidFill>
                    <a:srgbClr val="15576F"/>
                  </a:solidFill>
                </a:defRPr>
              </a:pPr>
              <a:r>
                <a:rPr dirty="0" err="1"/>
                <a:t>Läs</a:t>
              </a:r>
              <a:r>
                <a:rPr dirty="0"/>
                <a:t> </a:t>
              </a:r>
              <a:r>
                <a:rPr dirty="0" err="1"/>
                <a:t>mer</a:t>
              </a:r>
              <a:r>
                <a:rPr dirty="0"/>
                <a:t> om </a:t>
              </a:r>
              <a:r>
                <a:rPr dirty="0" err="1"/>
                <a:t>färdigheterna</a:t>
              </a:r>
              <a:r>
                <a:rPr dirty="0"/>
                <a:t>: valtiolla.fi/</a:t>
              </a:r>
              <a:r>
                <a:rPr dirty="0" err="1"/>
                <a:t>digiosaaminen</a:t>
              </a:r>
              <a:r>
                <a:rPr dirty="0"/>
                <a:t> (</a:t>
              </a:r>
              <a:r>
                <a:rPr dirty="0" err="1"/>
                <a:t>på</a:t>
              </a:r>
              <a:r>
                <a:rPr dirty="0"/>
                <a:t> </a:t>
              </a:r>
              <a:r>
                <a:rPr dirty="0" err="1"/>
                <a:t>finska</a:t>
              </a:r>
              <a:r>
                <a:rPr dirty="0"/>
                <a:t>)</a:t>
              </a:r>
              <a:endParaRPr lang="fi-FI" sz="1600" dirty="0">
                <a:solidFill>
                  <a:srgbClr val="15576F"/>
                </a:solidFill>
              </a:endParaRPr>
            </a:p>
          </p:txBody>
        </p:sp>
        <p:pic>
          <p:nvPicPr>
            <p:cNvPr id="14" name="Kuva 13"/>
            <p:cNvPicPr>
              <a:picLocks noChangeAspect="1"/>
            </p:cNvPicPr>
            <p:nvPr/>
          </p:nvPicPr>
          <p:blipFill>
            <a:blip r:embed="rId3"/>
            <a:stretch>
              <a:fillRect/>
            </a:stretch>
          </p:blipFill>
          <p:spPr>
            <a:xfrm>
              <a:off x="516143" y="4730897"/>
              <a:ext cx="5843076" cy="3815155"/>
            </a:xfrm>
            <a:prstGeom prst="rect">
              <a:avLst/>
            </a:prstGeom>
          </p:spPr>
        </p:pic>
        <p:sp>
          <p:nvSpPr>
            <p:cNvPr id="13" name="Tekstiruutu 8">
              <a:extLst>
                <a:ext uri="{FF2B5EF4-FFF2-40B4-BE49-F238E27FC236}">
                  <a16:creationId xmlns:a16="http://schemas.microsoft.com/office/drawing/2014/main" id="{E1BAE646-7A60-42E1-A4CC-6E5BA71ECDC6}"/>
                </a:ext>
              </a:extLst>
            </p:cNvPr>
            <p:cNvSpPr txBox="1"/>
            <p:nvPr/>
          </p:nvSpPr>
          <p:spPr>
            <a:xfrm>
              <a:off x="383657" y="465331"/>
              <a:ext cx="6858000" cy="400110"/>
            </a:xfrm>
            <a:prstGeom prst="rect">
              <a:avLst/>
            </a:prstGeom>
            <a:noFill/>
          </p:spPr>
          <p:txBody>
            <a:bodyPr wrap="square">
              <a:spAutoFit/>
            </a:bodyPr>
            <a:lstStyle/>
            <a:p>
              <a:pPr>
                <a:defRPr sz="2000" b="1">
                  <a:solidFill>
                    <a:schemeClr val="bg1"/>
                  </a:solidFill>
                  <a:ea typeface="+mj-ea"/>
                  <a:cs typeface="+mj-cs"/>
                </a:defRPr>
              </a:pPr>
              <a:r>
                <a:rPr lang="sv-FI" sz="2000" b="1" dirty="0">
                  <a:solidFill>
                    <a:srgbClr val="13566C"/>
                  </a:solidFill>
                </a:rPr>
                <a:t>Kunskaper som digitaliseringen förutsätter</a:t>
              </a:r>
              <a:endParaRPr lang="sv-FI" sz="2000" b="1" dirty="0">
                <a:solidFill>
                  <a:srgbClr val="13566C"/>
                </a:solidFill>
                <a:ea typeface="+mj-ea"/>
                <a:cs typeface="+mj-cs"/>
              </a:endParaRPr>
            </a:p>
          </p:txBody>
        </p:sp>
        <p:sp>
          <p:nvSpPr>
            <p:cNvPr id="23" name="Sisällön paikkamerkki 2"/>
            <p:cNvSpPr txBox="1">
              <a:spLocks/>
            </p:cNvSpPr>
            <p:nvPr/>
          </p:nvSpPr>
          <p:spPr>
            <a:xfrm>
              <a:off x="272814" y="1374178"/>
              <a:ext cx="3228669" cy="3221759"/>
            </a:xfrm>
            <a:prstGeom prst="rect">
              <a:avLst/>
            </a:prstGeom>
          </p:spPr>
          <p:txBody>
            <a:bodyPr spcFirstLastPara="1" vert="horz" wrap="square" lIns="91428" tIns="91428" rIns="91428" bIns="91428"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defRPr sz="2000">
                  <a:solidFill>
                    <a:srgbClr val="15576F"/>
                  </a:solidFill>
                </a:defRPr>
              </a:pPr>
              <a:r>
                <a:rPr lang="sv-FI" dirty="0"/>
                <a:t>Fastställandet av kundbehovet och utveckling av kundupplevelsen</a:t>
              </a:r>
            </a:p>
            <a:p>
              <a:pPr>
                <a:spcAft>
                  <a:spcPts val="601"/>
                </a:spcAft>
                <a:defRPr sz="2000">
                  <a:solidFill>
                    <a:srgbClr val="15576F"/>
                  </a:solidFill>
                </a:defRPr>
              </a:pPr>
              <a:r>
                <a:rPr lang="sv-FI" sz="2000" dirty="0">
                  <a:solidFill>
                    <a:srgbClr val="15576F"/>
                  </a:solidFill>
                </a:rPr>
                <a:t>Säkerställandet av </a:t>
              </a:r>
              <a:br>
                <a:rPr lang="sv-FI" sz="2000" dirty="0">
                  <a:solidFill>
                    <a:srgbClr val="15576F"/>
                  </a:solidFill>
                </a:rPr>
              </a:br>
              <a:r>
                <a:rPr lang="sv-FI" sz="2000" dirty="0">
                  <a:solidFill>
                    <a:srgbClr val="15576F"/>
                  </a:solidFill>
                </a:rPr>
                <a:t>den digitala säkerheten i verksamheten</a:t>
              </a:r>
            </a:p>
            <a:p>
              <a:pPr>
                <a:spcAft>
                  <a:spcPts val="601"/>
                </a:spcAft>
                <a:defRPr sz="2000">
                  <a:solidFill>
                    <a:srgbClr val="15576F"/>
                  </a:solidFill>
                </a:defRPr>
              </a:pPr>
              <a:r>
                <a:rPr lang="sv-FI" sz="2000" dirty="0">
                  <a:solidFill>
                    <a:srgbClr val="15576F"/>
                  </a:solidFill>
                </a:rPr>
                <a:t>Data- och analyskunskaper</a:t>
              </a:r>
            </a:p>
            <a:p>
              <a:pPr>
                <a:spcAft>
                  <a:spcPts val="601"/>
                </a:spcAft>
                <a:defRPr sz="2000">
                  <a:solidFill>
                    <a:srgbClr val="15576F"/>
                  </a:solidFill>
                </a:defRPr>
              </a:pPr>
              <a:r>
                <a:rPr lang="sv-FI" sz="2000" dirty="0">
                  <a:solidFill>
                    <a:srgbClr val="15576F"/>
                  </a:solidFill>
                </a:rPr>
                <a:t>Tekniskt kunnande</a:t>
              </a:r>
            </a:p>
            <a:p>
              <a:pPr>
                <a:spcAft>
                  <a:spcPts val="601"/>
                </a:spcAft>
                <a:defRPr sz="2000">
                  <a:solidFill>
                    <a:srgbClr val="15576F"/>
                  </a:solidFill>
                </a:defRPr>
              </a:pPr>
              <a:r>
                <a:rPr lang="sv-FI" sz="2000" dirty="0">
                  <a:solidFill>
                    <a:srgbClr val="15576F"/>
                  </a:solidFill>
                </a:rPr>
                <a:t>Konsekvensbedömning</a:t>
              </a:r>
            </a:p>
            <a:p>
              <a:pPr>
                <a:spcAft>
                  <a:spcPts val="601"/>
                </a:spcAft>
                <a:defRPr sz="2000">
                  <a:solidFill>
                    <a:srgbClr val="15576F"/>
                  </a:solidFill>
                </a:defRPr>
              </a:pPr>
              <a:r>
                <a:rPr lang="sv-FI" sz="2000" dirty="0">
                  <a:solidFill>
                    <a:srgbClr val="15576F"/>
                  </a:solidFill>
                </a:rPr>
                <a:t>Processkunnande</a:t>
              </a:r>
            </a:p>
          </p:txBody>
        </p:sp>
      </p:grpSp>
    </p:spTree>
    <p:extLst>
      <p:ext uri="{BB962C8B-B14F-4D97-AF65-F5344CB8AC3E}">
        <p14:creationId xmlns:p14="http://schemas.microsoft.com/office/powerpoint/2010/main" val="3433184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VM2019 teema">
  <a:themeElements>
    <a:clrScheme name="VM2019">
      <a:dk1>
        <a:sysClr val="windowText" lastClr="000000"/>
      </a:dk1>
      <a:lt1>
        <a:sysClr val="window" lastClr="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VM2019">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M_esitysmalli_FI_SV_sininen_lila.potx" id="{E8454F93-2E0B-409D-9B2D-8BAC6BFC0E2B}" vid="{94A68CB0-CF75-4B68-B224-F9082EF07815}"/>
    </a:ext>
  </a:extLst>
</a:theme>
</file>

<file path=ppt/theme/theme2.xml><?xml version="1.0" encoding="utf-8"?>
<a:theme xmlns:a="http://schemas.openxmlformats.org/drawingml/2006/main" name="1_VM2019 teema">
  <a:themeElements>
    <a:clrScheme name="VM2019">
      <a:dk1>
        <a:sysClr val="windowText" lastClr="000000"/>
      </a:dk1>
      <a:lt1>
        <a:sysClr val="window" lastClr="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VM2019">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M_esitysmalli_FI_SV_sininen_lila.potx" id="{E8454F93-2E0B-409D-9B2D-8BAC6BFC0E2B}" vid="{94A68CB0-CF75-4B68-B224-F9082EF07815}"/>
    </a:ext>
  </a:extLst>
</a:theme>
</file>

<file path=ppt/theme/theme3.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7CEA36-E274-4D74-8E9B-37A996C6C1EA}">
  <ds:schemaRefs>
    <ds:schemaRef ds:uri="http://schemas.microsoft.com/sharepoint/v3/contenttype/forms"/>
  </ds:schemaRefs>
</ds:datastoreItem>
</file>

<file path=customXml/itemProps2.xml><?xml version="1.0" encoding="utf-8"?>
<ds:datastoreItem xmlns:ds="http://schemas.openxmlformats.org/officeDocument/2006/customXml" ds:itemID="{858F6CCE-7BC9-4D76-B6CC-A70C172F5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28FE6E-FB36-494B-B438-81A54D62E352}">
  <ds:schemaRefs>
    <ds:schemaRef ds:uri="http://schemas.microsoft.com/office/infopath/2007/PartnerControl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39345</TotalTime>
  <Words>2180</Words>
  <Application>Microsoft Office PowerPoint</Application>
  <PresentationFormat>Näytössä katseltava diaesitys (4:3)</PresentationFormat>
  <Paragraphs>261</Paragraphs>
  <Slides>54</Slides>
  <Notes>28</Notes>
  <HiddenSlides>0</HiddenSlides>
  <MMClips>0</MMClips>
  <ScaleCrop>false</ScaleCrop>
  <HeadingPairs>
    <vt:vector size="6" baseType="variant">
      <vt:variant>
        <vt:lpstr>Käytetyt fontit</vt:lpstr>
      </vt:variant>
      <vt:variant>
        <vt:i4>4</vt:i4>
      </vt:variant>
      <vt:variant>
        <vt:lpstr>Teema</vt:lpstr>
      </vt:variant>
      <vt:variant>
        <vt:i4>3</vt:i4>
      </vt:variant>
      <vt:variant>
        <vt:lpstr>Dian otsikot</vt:lpstr>
      </vt:variant>
      <vt:variant>
        <vt:i4>54</vt:i4>
      </vt:variant>
    </vt:vector>
  </HeadingPairs>
  <TitlesOfParts>
    <vt:vector size="61" baseType="lpstr">
      <vt:lpstr>Arial</vt:lpstr>
      <vt:lpstr>Arial Narrow</vt:lpstr>
      <vt:lpstr>Calibri</vt:lpstr>
      <vt:lpstr>Calibri Light</vt:lpstr>
      <vt:lpstr>VM2019 teema</vt:lpstr>
      <vt:lpstr>1_VM2019 teema</vt:lpstr>
      <vt:lpstr>Office-teema</vt:lpstr>
      <vt:lpstr>Kan du simma i digitaliseringen?  DIGITRÄNINGSKORTEN</vt:lpstr>
      <vt:lpstr>PowerPoint-esitys</vt:lpstr>
      <vt:lpstr>Så här använder du korten</vt:lpstr>
      <vt:lpstr>Temaområden för frågorna</vt:lpstr>
      <vt:lpstr>PowerPoint-esitys</vt:lpstr>
      <vt:lpstr>Vad innebär digitalisering?</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efter pilotförsöket</dc:title>
  <dc:creator>Torro Heidi (FM)</dc:creator>
  <cp:lastModifiedBy>Laine Marjaana (VM)</cp:lastModifiedBy>
  <cp:revision>656</cp:revision>
  <cp:lastPrinted>2021-09-23T08:38:33Z</cp:lastPrinted>
  <dcterms:created xsi:type="dcterms:W3CDTF">2021-06-02T06:37:52Z</dcterms:created>
  <dcterms:modified xsi:type="dcterms:W3CDTF">2022-05-05T06:22:18Z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