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2"/>
  </p:notesMasterIdLst>
  <p:handoutMasterIdLst>
    <p:handoutMasterId r:id="rId23"/>
  </p:handoutMasterIdLst>
  <p:sldIdLst>
    <p:sldId id="256" r:id="rId6"/>
    <p:sldId id="419" r:id="rId7"/>
    <p:sldId id="361" r:id="rId8"/>
    <p:sldId id="418" r:id="rId9"/>
    <p:sldId id="402" r:id="rId10"/>
    <p:sldId id="375" r:id="rId11"/>
    <p:sldId id="381" r:id="rId12"/>
    <p:sldId id="376" r:id="rId13"/>
    <p:sldId id="377" r:id="rId14"/>
    <p:sldId id="380" r:id="rId15"/>
    <p:sldId id="415" r:id="rId16"/>
    <p:sldId id="416" r:id="rId17"/>
    <p:sldId id="414" r:id="rId18"/>
    <p:sldId id="384" r:id="rId19"/>
    <p:sldId id="409" r:id="rId20"/>
    <p:sldId id="346" r:id="rId21"/>
  </p:sldIdLst>
  <p:sldSz cx="9144000" cy="6858000" type="screen4x3"/>
  <p:notesSz cx="6799263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4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D31AF7-2833-4718-BDD3-B620160DAA3D}" type="datetimeFigureOut">
              <a:rPr lang="fi-FI"/>
              <a:pPr>
                <a:defRPr/>
              </a:pPr>
              <a:t>12.12.2022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619227-BDFA-409A-8CFF-20B67D9E21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00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CA2B35-1F66-4FA2-9406-1D9A884B7DCF}" type="datetimeFigureOut">
              <a:rPr lang="fi-FI"/>
              <a:pPr>
                <a:defRPr/>
              </a:pPr>
              <a:t>12.12.2022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609" y="4716383"/>
            <a:ext cx="5440046" cy="4468654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587" y="9431179"/>
            <a:ext cx="2947088" cy="49704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919176-46A1-4C0B-A019-7F577037B4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5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Image" r:id="rId4" imgW="11682540" imgH="939683" progId="">
                  <p:embed/>
                </p:oleObj>
              </mc:Choice>
              <mc:Fallback>
                <p:oleObj name="Image" r:id="rId4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Image" r:id="rId6" imgW="11682540" imgH="939683" progId="">
                  <p:embed/>
                </p:oleObj>
              </mc:Choice>
              <mc:Fallback>
                <p:oleObj name="Image" r:id="rId6" imgW="11682540" imgH="93968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0738" y="1981200"/>
            <a:ext cx="7637462" cy="2057400"/>
          </a:xfrm>
        </p:spPr>
        <p:txBody>
          <a:bodyPr/>
          <a:lstStyle>
            <a:lvl1pPr marL="0" indent="0">
              <a:defRPr sz="18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altLang="fi-FI" noProof="0"/>
              <a:t>Muokkaa alaotsikon perustyyliä napsautt.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0738" y="533400"/>
            <a:ext cx="7637462" cy="1295400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altLang="fi-FI" noProof="0"/>
              <a:t>Muokkaa perustyyl. napsautt.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62800" y="6248400"/>
            <a:ext cx="1219200" cy="381000"/>
          </a:xfrm>
        </p:spPr>
        <p:txBody>
          <a:bodyPr anchor="t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108BDB3-45B0-4CCE-9432-37BE993248E7}" type="datetime1">
              <a:rPr lang="fi-FI" altLang="fi-FI"/>
              <a:pPr>
                <a:defRPr/>
              </a:pPr>
              <a:t>12.12.2022</a:t>
            </a:fld>
            <a:endParaRPr lang="en-US" alt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3657600" cy="381000"/>
          </a:xfrm>
        </p:spPr>
        <p:txBody>
          <a:bodyPr lIns="0" tIns="0" rIns="0" bIns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30E899C8-BACD-4D4F-AA17-4951888963FA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02B1DF82-3485-4571-9150-E89E659E1B49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59563" y="533400"/>
            <a:ext cx="2016125" cy="48847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11188" y="533400"/>
            <a:ext cx="5895975" cy="48847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EE7D8F3-270B-4245-9605-5068BB74A28B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A1D195F-409A-4D2A-B017-CB61B526CACD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2CDE22A5-9E74-4CAE-A6B4-A960F0F2D6A9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E0F5D42-1635-4643-B8AF-46545071544B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80BC356-723D-4CC5-AE1E-05F6BC43796F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0999E527-A255-4C92-834F-7944B5DF6BEF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989138"/>
            <a:ext cx="395605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95605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E00CA9-C80F-4C1F-A339-E2CDC3CA86AF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1231D66-5B15-4F93-9137-6B9DB534247C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720C00A-6363-4DD3-8D89-DAA856459DF0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9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C41103C-7A7A-4A68-A44B-A73F437B4E92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10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32C3831E-CE84-4397-AAE1-EAF0346D3111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B6C12A1-8310-483C-A628-C2B72B40BE78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236F5B5-4A86-4730-AEF7-3D2841A80DC7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AA52784-B6A6-488B-9EE8-E9F2DF75F9AE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1CF7DF4-BCBB-4860-997C-35C6BB944072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A6D3669-B4C4-4919-9BA0-1A58B866D51C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Image" r:id="rId3" imgW="11682540" imgH="939683" progId="">
                  <p:embed/>
                </p:oleObj>
              </mc:Choice>
              <mc:Fallback>
                <p:oleObj name="Image" r:id="rId3" imgW="11682540" imgH="939683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3E8573A8-FA08-4893-8E2F-E25C72C17036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FEFE927-EBD3-4A4A-86A7-A85B9C0D1ED0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6" name="Object 90"/>
          <p:cNvGraphicFramePr>
            <a:graphicFrameLocks noChangeAspect="1"/>
          </p:cNvGraphicFramePr>
          <p:nvPr/>
        </p:nvGraphicFramePr>
        <p:xfrm>
          <a:off x="0" y="6122988"/>
          <a:ext cx="91440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" r:id="rId14" imgW="11682540" imgH="939683" progId="">
                  <p:embed/>
                </p:oleObj>
              </mc:Choice>
              <mc:Fallback>
                <p:oleObj name="Image" r:id="rId14" imgW="11682540" imgH="939683" progId="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22988"/>
                        <a:ext cx="91440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989138"/>
            <a:ext cx="8064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Muokkaa tekstin perustyylejä napsauttamalla</a:t>
            </a:r>
          </a:p>
          <a:p>
            <a:pPr lvl="1"/>
            <a:r>
              <a:rPr lang="en-GB" altLang="fi-FI"/>
              <a:t>toinen taso</a:t>
            </a:r>
          </a:p>
          <a:p>
            <a:pPr lvl="2"/>
            <a:r>
              <a:rPr lang="en-GB" altLang="fi-FI"/>
              <a:t>kolmas taso</a:t>
            </a:r>
          </a:p>
          <a:p>
            <a:pPr lvl="3"/>
            <a:r>
              <a:rPr lang="en-GB" altLang="fi-FI"/>
              <a:t>neljäs taso</a:t>
            </a:r>
          </a:p>
          <a:p>
            <a:pPr lvl="4"/>
            <a:r>
              <a:rPr lang="en-GB" altLang="fi-FI"/>
              <a:t>viides taso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0" y="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DFB2CD15-B4D2-4792-AF82-7A7ED120A52F}" type="datetime1">
              <a:rPr lang="fi-FI" altLang="fi-FI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19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533400"/>
            <a:ext cx="777081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Muokkaa perustyyl. napsautt.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8400"/>
            <a:ext cx="533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42E38C-4273-4B65-B3FE-C3E168C7B7D7}" type="slidenum">
              <a:rPr lang="en-US" altLang="fi-FI"/>
              <a:pPr>
                <a:defRPr/>
              </a:pPr>
              <a:t>‹#›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rgbClr val="FFFFFF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›"/>
        <a:defRPr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lab.yle.fi/blog/6syw78A3DJcfCyNDByERpN" TargetMode="External"/><Relationship Id="rId2" Type="http://schemas.openxmlformats.org/officeDocument/2006/relationships/hyperlink" Target="https://www.democratize.fi/f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venco.fi/tag/eduskunta/" TargetMode="External"/><Relationship Id="rId5" Type="http://schemas.openxmlformats.org/officeDocument/2006/relationships/hyperlink" Target="https://kansanmuisti.fi/" TargetMode="External"/><Relationship Id="rId4" Type="http://schemas.openxmlformats.org/officeDocument/2006/relationships/hyperlink" Target="https://www.utu.fi/fi/yliopisto/oikeustieteellinen-tiedekunta/tutkimu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skunta.fi/FI/search/hakuohjeet/Sivut/Lyhenteet.asp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867400" y="5516563"/>
            <a:ext cx="3276600" cy="12255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fi-FI" dirty="0">
              <a:solidFill>
                <a:srgbClr val="F4FAFA"/>
              </a:solidFill>
            </a:endParaRPr>
          </a:p>
          <a:p>
            <a:pPr eaLnBrk="1" hangingPunct="1">
              <a:defRPr/>
            </a:pPr>
            <a:r>
              <a:rPr lang="fi-FI" dirty="0">
                <a:solidFill>
                  <a:srgbClr val="F4FAFA"/>
                </a:solidFill>
              </a:rPr>
              <a:t>Päivikki Karhula</a:t>
            </a:r>
          </a:p>
          <a:p>
            <a:pPr eaLnBrk="1" hangingPunct="1">
              <a:defRPr/>
            </a:pPr>
            <a:r>
              <a:rPr lang="fi-FI" dirty="0">
                <a:solidFill>
                  <a:srgbClr val="F4FAFA"/>
                </a:solidFill>
              </a:rPr>
              <a:t>Eduskunta</a:t>
            </a:r>
          </a:p>
          <a:p>
            <a:pPr eaLnBrk="1" hangingPunct="1">
              <a:defRPr/>
            </a:pPr>
            <a:r>
              <a:rPr lang="fi-FI" dirty="0">
                <a:solidFill>
                  <a:srgbClr val="F4FAFA"/>
                </a:solidFill>
              </a:rPr>
              <a:t>15.11.2022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b="1" dirty="0">
                <a:solidFill>
                  <a:srgbClr val="F4F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Eduskunnan avoin data – palvelun kehittäminen </a:t>
            </a:r>
          </a:p>
        </p:txBody>
      </p:sp>
      <p:sp>
        <p:nvSpPr>
          <p:cNvPr id="4" name="Otsikko 1"/>
          <p:cNvSpPr txBox="1">
            <a:spLocks/>
          </p:cNvSpPr>
          <p:nvPr/>
        </p:nvSpPr>
        <p:spPr bwMode="auto">
          <a:xfrm>
            <a:off x="823635" y="1556792"/>
            <a:ext cx="76374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i-FI" sz="2000" b="1" kern="0" dirty="0">
                <a:solidFill>
                  <a:srgbClr val="F4FA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15.11.2022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Kansanedustajien 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Kansanedustajien henkilötiedot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Rajattu valtiopäivätoimintaan liittyviin tietoihin</a:t>
            </a:r>
          </a:p>
          <a:p>
            <a:pPr marL="457200" indent="-457200">
              <a:buFontTx/>
              <a:buChar char="-"/>
            </a:pPr>
            <a:r>
              <a:rPr lang="fi-FI" dirty="0"/>
              <a:t>Kansanedustajien kuvat 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Ladattavissa yksitellen tai kokonaisuutena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Käyttöehdot rajoitetut kuva-aineistolle</a:t>
            </a:r>
          </a:p>
          <a:p>
            <a:pPr marL="457200" indent="-457200">
              <a:buFontTx/>
              <a:buChar char="-"/>
            </a:pPr>
            <a:r>
              <a:rPr lang="fi-FI" dirty="0"/>
              <a:t>Istumakartta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Vain </a:t>
            </a:r>
            <a:r>
              <a:rPr lang="fi-FI" dirty="0" err="1"/>
              <a:t>ajantasalla</a:t>
            </a:r>
            <a:r>
              <a:rPr lang="fi-FI" dirty="0"/>
              <a:t> oleva versio tarjolla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10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8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Verkkolähetykset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sz="2400" dirty="0"/>
              <a:t>Vuodesta 2008 alkaen</a:t>
            </a:r>
          </a:p>
          <a:p>
            <a:pPr marL="457200" indent="-457200">
              <a:buFontTx/>
              <a:buChar char="-"/>
            </a:pPr>
            <a:r>
              <a:rPr lang="fi-FI" sz="2400" dirty="0"/>
              <a:t>Linkki erilliseen rajapintaan, josta lähetykset voi ladata</a:t>
            </a:r>
          </a:p>
          <a:p>
            <a:pPr marL="457200" indent="-457200">
              <a:buFontTx/>
              <a:buChar char="-"/>
            </a:pPr>
            <a:r>
              <a:rPr lang="fi-FI" sz="2400" dirty="0"/>
              <a:t>Sisältö 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Eduskunnan täysistunnot 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Valiokuntien julkiset kuulemiset ja avoimet kokoukset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Tiedotustilaisuuksia, seminaareja, eduskuntaryhmien järjestämiä tilaisuuksia, esittelyvideoita sekä verkkolähetyksiä Suomen EU-puheenjohtajakaudelta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11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5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Lausumat ja kannanotot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Vuodesta 2000</a:t>
            </a:r>
          </a:p>
          <a:p>
            <a:pPr marL="457200" indent="-457200">
              <a:buFontTx/>
              <a:buChar char="-"/>
            </a:pPr>
            <a:r>
              <a:rPr lang="fi-FI" dirty="0"/>
              <a:t>Eduskunnan hyväksymä kannanotto, jolla hallitukselta edellytetään toimenpiteitä</a:t>
            </a:r>
          </a:p>
          <a:p>
            <a:pPr marL="457200" indent="-457200">
              <a:buFontTx/>
              <a:buChar char="-"/>
            </a:pPr>
            <a:r>
              <a:rPr lang="fi-FI" dirty="0"/>
              <a:t>Sisältyy eduskunnan vastaukseen tai kirjelmään</a:t>
            </a:r>
          </a:p>
          <a:p>
            <a:pPr marL="457200" indent="-457200">
              <a:buFontTx/>
              <a:buChar char="-"/>
            </a:pP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E00CA9-C80F-4C1F-A339-E2CDC3CA86AF}" type="datetime1">
              <a:rPr kumimoji="0" lang="fi-FI" altLang="fi-FI" sz="18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12.12.2022</a:t>
            </a:fld>
            <a:endParaRPr kumimoji="0" lang="en-US" altLang="fi-FI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231D66-5B15-4F93-9137-6B9DB534247C}" type="slidenum">
              <a:rPr kumimoji="0" lang="en-US" altLang="fi-FI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fi-FI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99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879376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Käyttäjät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188" y="1700808"/>
            <a:ext cx="8064500" cy="371733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fi-FI" sz="3200" dirty="0" err="1">
                <a:cs typeface="Arial" panose="020B0604020202020204" pitchFamily="34" charset="0"/>
              </a:rPr>
              <a:t>Kansalaiset</a:t>
            </a:r>
            <a:endParaRPr lang="en-US" altLang="fi-FI" sz="32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fi-FI" sz="3200" dirty="0" err="1">
                <a:cs typeface="Arial" panose="020B0604020202020204" pitchFamily="34" charset="0"/>
              </a:rPr>
              <a:t>Sovelluskehittäjät</a:t>
            </a:r>
            <a:endParaRPr lang="en-US" altLang="fi-FI" sz="32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fi-FI" sz="3200" dirty="0" err="1">
                <a:cs typeface="Arial" panose="020B0604020202020204" pitchFamily="34" charset="0"/>
              </a:rPr>
              <a:t>Tutkijat</a:t>
            </a:r>
            <a:r>
              <a:rPr lang="en-US" altLang="fi-FI" sz="3200" dirty="0">
                <a:cs typeface="Arial" panose="020B0604020202020204" pitchFamily="34" charset="0"/>
              </a:rPr>
              <a:t>, </a:t>
            </a:r>
            <a:r>
              <a:rPr lang="en-US" altLang="fi-FI" sz="3200" dirty="0" err="1">
                <a:cs typeface="Arial" panose="020B0604020202020204" pitchFamily="34" charset="0"/>
              </a:rPr>
              <a:t>tutkimushankkeet</a:t>
            </a:r>
            <a:endParaRPr lang="en-US" altLang="fi-FI" sz="32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fi-FI" sz="3200" dirty="0">
                <a:cs typeface="Arial" panose="020B0604020202020204" pitchFamily="34" charset="0"/>
              </a:rPr>
              <a:t>Media</a:t>
            </a:r>
          </a:p>
          <a:p>
            <a:pPr>
              <a:buFontTx/>
              <a:buChar char="-"/>
            </a:pPr>
            <a:r>
              <a:rPr lang="en-US" altLang="fi-FI" sz="3200" dirty="0" err="1">
                <a:cs typeface="Arial" panose="020B0604020202020204" pitchFamily="34" charset="0"/>
              </a:rPr>
              <a:t>Poliittiset</a:t>
            </a:r>
            <a:r>
              <a:rPr lang="en-US" altLang="fi-FI" sz="3200" dirty="0">
                <a:cs typeface="Arial" panose="020B0604020202020204" pitchFamily="34" charset="0"/>
              </a:rPr>
              <a:t> </a:t>
            </a:r>
            <a:r>
              <a:rPr lang="en-US" altLang="fi-FI" sz="3200" dirty="0" err="1">
                <a:cs typeface="Arial" panose="020B0604020202020204" pitchFamily="34" charset="0"/>
              </a:rPr>
              <a:t>toimijat</a:t>
            </a:r>
            <a:endParaRPr lang="en-US" altLang="fi-FI" sz="32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altLang="fi-FI" sz="3200" dirty="0" err="1">
                <a:cs typeface="Arial" panose="020B0604020202020204" pitchFamily="34" charset="0"/>
              </a:rPr>
              <a:t>Eduskunnan</a:t>
            </a:r>
            <a:r>
              <a:rPr lang="en-US" altLang="fi-FI" sz="3200" dirty="0">
                <a:cs typeface="Arial" panose="020B0604020202020204" pitchFamily="34" charset="0"/>
              </a:rPr>
              <a:t> </a:t>
            </a:r>
            <a:r>
              <a:rPr lang="en-US" altLang="fi-FI" sz="3200" dirty="0" err="1">
                <a:cs typeface="Arial" panose="020B0604020202020204" pitchFamily="34" charset="0"/>
              </a:rPr>
              <a:t>sisäinen</a:t>
            </a:r>
            <a:r>
              <a:rPr lang="en-US" altLang="fi-FI" sz="3200" dirty="0">
                <a:cs typeface="Arial" panose="020B0604020202020204" pitchFamily="34" charset="0"/>
              </a:rPr>
              <a:t> </a:t>
            </a:r>
            <a:r>
              <a:rPr lang="en-US" altLang="fi-FI" sz="3200" dirty="0" err="1">
                <a:cs typeface="Arial" panose="020B0604020202020204" pitchFamily="34" charset="0"/>
              </a:rPr>
              <a:t>käyttö</a:t>
            </a:r>
            <a:r>
              <a:rPr lang="en-US" altLang="fi-FI" sz="3200" dirty="0">
                <a:cs typeface="Arial" panose="020B0604020202020204" pitchFamily="34" charset="0"/>
              </a:rPr>
              <a:t> </a:t>
            </a:r>
            <a:r>
              <a:rPr lang="en-US" altLang="fi-FI" sz="2000" dirty="0">
                <a:cs typeface="Arial" panose="020B0604020202020204" pitchFamily="34" charset="0"/>
              </a:rPr>
              <a:t>	</a:t>
            </a:r>
          </a:p>
          <a:p>
            <a:pPr lvl="1">
              <a:buFontTx/>
              <a:buChar char="-"/>
            </a:pPr>
            <a:r>
              <a:rPr lang="en-US" altLang="fi-FI" sz="2000" dirty="0" err="1">
                <a:cs typeface="Arial" panose="020B0604020202020204" pitchFamily="34" charset="0"/>
              </a:rPr>
              <a:t>avustajat</a:t>
            </a:r>
            <a:r>
              <a:rPr lang="en-US" altLang="fi-FI" sz="2000" dirty="0">
                <a:cs typeface="Arial" panose="020B0604020202020204" pitchFamily="34" charset="0"/>
              </a:rPr>
              <a:t>, </a:t>
            </a:r>
            <a:r>
              <a:rPr lang="en-US" altLang="fi-FI" sz="2000" dirty="0" err="1">
                <a:cs typeface="Arial" panose="020B0604020202020204" pitchFamily="34" charset="0"/>
              </a:rPr>
              <a:t>eduskuntaryhmät</a:t>
            </a:r>
            <a:r>
              <a:rPr lang="en-US" altLang="fi-FI" sz="2000" dirty="0">
                <a:cs typeface="Arial" panose="020B0604020202020204" pitchFamily="34" charset="0"/>
              </a:rPr>
              <a:t>, </a:t>
            </a:r>
            <a:r>
              <a:rPr lang="en-US" altLang="fi-FI" sz="2000" dirty="0" err="1">
                <a:cs typeface="Arial" panose="020B0604020202020204" pitchFamily="34" charset="0"/>
              </a:rPr>
              <a:t>virkamiehet</a:t>
            </a:r>
            <a:endParaRPr lang="en-US" altLang="fi-FI" sz="2000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US" altLang="fi-FI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altLang="fi-FI" dirty="0">
                <a:latin typeface="Arial" panose="020B0604020202020204" pitchFamily="34" charset="0"/>
              </a:rPr>
              <a:t>		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E22A5-9E74-4CAE-A6B4-A960F0F2D6A9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0F5D42-1635-4643-B8AF-46545071544B}" type="slidenum">
              <a:rPr lang="en-US" altLang="fi-FI" smtClean="0"/>
              <a:pPr>
                <a:defRPr/>
              </a:pPr>
              <a:t>13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85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879376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Sovellukset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188" y="1700808"/>
            <a:ext cx="8064500" cy="3717330"/>
          </a:xfrm>
        </p:spPr>
        <p:txBody>
          <a:bodyPr/>
          <a:lstStyle/>
          <a:p>
            <a:pPr marL="0" indent="0">
              <a:buNone/>
            </a:pPr>
            <a:r>
              <a:rPr lang="en-US" altLang="fi-FI" sz="2800" dirty="0">
                <a:cs typeface="Arial" panose="020B0604020202020204" pitchFamily="34" charset="0"/>
              </a:rPr>
              <a:t>Democratize/Vote on (</a:t>
            </a:r>
            <a:r>
              <a:rPr lang="en-US" altLang="fi-FI" sz="2800" dirty="0">
                <a:cs typeface="Arial" panose="020B0604020202020204" pitchFamily="34" charset="0"/>
                <a:hlinkClick r:id="rId2"/>
              </a:rPr>
              <a:t>Äänestysseuranta</a:t>
            </a:r>
            <a:r>
              <a:rPr lang="en-US" altLang="fi-FI" sz="28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altLang="fi-FI" sz="2800" dirty="0">
                <a:cs typeface="Arial" panose="020B0604020202020204" pitchFamily="34" charset="0"/>
              </a:rPr>
              <a:t>YLE (</a:t>
            </a:r>
            <a:r>
              <a:rPr lang="en-US" altLang="fi-FI" sz="2800" dirty="0" err="1">
                <a:cs typeface="Arial" panose="020B0604020202020204" pitchFamily="34" charset="0"/>
                <a:hlinkClick r:id="rId3"/>
              </a:rPr>
              <a:t>Vallan</a:t>
            </a:r>
            <a:r>
              <a:rPr lang="en-US" altLang="fi-FI" sz="2800" dirty="0">
                <a:cs typeface="Arial" panose="020B0604020202020204" pitchFamily="34" charset="0"/>
                <a:hlinkClick r:id="rId3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3"/>
              </a:rPr>
              <a:t>vahtibotti</a:t>
            </a:r>
            <a:r>
              <a:rPr lang="en-US" altLang="fi-FI" sz="2800" dirty="0">
                <a:cs typeface="Arial" panose="020B0604020202020204" pitchFamily="34" charset="0"/>
                <a:hlinkClick r:id="rId3"/>
              </a:rPr>
              <a:t>, </a:t>
            </a:r>
            <a:r>
              <a:rPr lang="en-US" altLang="fi-FI" sz="2800" dirty="0" err="1">
                <a:cs typeface="Arial" panose="020B0604020202020204" pitchFamily="34" charset="0"/>
                <a:hlinkClick r:id="rId3"/>
              </a:rPr>
              <a:t>Voitto</a:t>
            </a:r>
            <a:r>
              <a:rPr lang="en-US" altLang="fi-FI" sz="2800" dirty="0">
                <a:cs typeface="Arial" panose="020B0604020202020204" pitchFamily="34" charset="0"/>
                <a:hlinkClick r:id="rId3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3"/>
              </a:rPr>
              <a:t>robotti</a:t>
            </a:r>
            <a:r>
              <a:rPr lang="en-US" altLang="fi-FI" sz="28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altLang="fi-FI" sz="2800" dirty="0" err="1">
                <a:cs typeface="Arial" panose="020B0604020202020204" pitchFamily="34" charset="0"/>
              </a:rPr>
              <a:t>Lakitutka</a:t>
            </a:r>
            <a:r>
              <a:rPr lang="en-US" altLang="fi-FI" sz="2800" dirty="0">
                <a:cs typeface="Arial" panose="020B0604020202020204" pitchFamily="34" charset="0"/>
              </a:rPr>
              <a:t> (</a:t>
            </a:r>
            <a:r>
              <a:rPr lang="en-US" altLang="fi-FI" sz="2800" dirty="0" err="1">
                <a:cs typeface="Arial" panose="020B0604020202020204" pitchFamily="34" charset="0"/>
                <a:hlinkClick r:id="rId4"/>
              </a:rPr>
              <a:t>Tutkimuksen</a:t>
            </a:r>
            <a:r>
              <a:rPr lang="en-US" altLang="fi-FI" sz="2800" dirty="0">
                <a:cs typeface="Arial" panose="020B0604020202020204" pitchFamily="34" charset="0"/>
                <a:hlinkClick r:id="rId4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4"/>
              </a:rPr>
              <a:t>tukiresurssi</a:t>
            </a:r>
            <a:r>
              <a:rPr lang="en-US" altLang="fi-FI" sz="2800" dirty="0">
                <a:cs typeface="Arial" panose="020B0604020202020204" pitchFamily="34" charset="0"/>
                <a:hlinkClick r:id="rId4"/>
              </a:rPr>
              <a:t>, </a:t>
            </a:r>
            <a:r>
              <a:rPr lang="en-US" altLang="fi-FI" sz="2800" dirty="0" err="1">
                <a:cs typeface="Arial" panose="020B0604020202020204" pitchFamily="34" charset="0"/>
                <a:hlinkClick r:id="rId4"/>
              </a:rPr>
              <a:t>analyyttinen</a:t>
            </a:r>
            <a:r>
              <a:rPr lang="en-US" altLang="fi-FI" sz="2800" dirty="0">
                <a:cs typeface="Arial" panose="020B0604020202020204" pitchFamily="34" charset="0"/>
                <a:hlinkClick r:id="rId4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4"/>
              </a:rPr>
              <a:t>hakukone</a:t>
            </a:r>
            <a:r>
              <a:rPr lang="en-US" altLang="fi-FI" sz="28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altLang="fi-FI" sz="2800" dirty="0">
                <a:cs typeface="Arial" panose="020B0604020202020204" pitchFamily="34" charset="0"/>
              </a:rPr>
              <a:t>Kansan </a:t>
            </a:r>
            <a:r>
              <a:rPr lang="en-US" altLang="fi-FI" sz="2800" dirty="0" err="1">
                <a:cs typeface="Arial" panose="020B0604020202020204" pitchFamily="34" charset="0"/>
              </a:rPr>
              <a:t>muisti</a:t>
            </a:r>
            <a:r>
              <a:rPr lang="en-US" altLang="fi-FI" sz="2800" dirty="0">
                <a:cs typeface="Arial" panose="020B0604020202020204" pitchFamily="34" charset="0"/>
              </a:rPr>
              <a:t> (</a:t>
            </a:r>
            <a:r>
              <a:rPr lang="en-US" altLang="fi-FI" sz="2800" dirty="0">
                <a:cs typeface="Arial" panose="020B0604020202020204" pitchFamily="34" charset="0"/>
                <a:hlinkClick r:id="rId5"/>
              </a:rPr>
              <a:t>Kansanedustajien </a:t>
            </a:r>
            <a:r>
              <a:rPr lang="en-US" altLang="fi-FI" sz="2800" dirty="0" err="1">
                <a:cs typeface="Arial" panose="020B0604020202020204" pitchFamily="34" charset="0"/>
                <a:hlinkClick r:id="rId5"/>
              </a:rPr>
              <a:t>toimien</a:t>
            </a:r>
            <a:r>
              <a:rPr lang="en-US" altLang="fi-FI" sz="2800" dirty="0">
                <a:cs typeface="Arial" panose="020B0604020202020204" pitchFamily="34" charset="0"/>
                <a:hlinkClick r:id="rId5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5"/>
              </a:rPr>
              <a:t>seuranta</a:t>
            </a:r>
            <a:r>
              <a:rPr lang="en-US" altLang="fi-FI" sz="28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altLang="fi-FI" sz="2800" dirty="0" err="1">
                <a:cs typeface="Arial" panose="020B0604020202020204" pitchFamily="34" charset="0"/>
              </a:rPr>
              <a:t>Invenco</a:t>
            </a:r>
            <a:r>
              <a:rPr lang="en-US" altLang="fi-FI" sz="2800" dirty="0">
                <a:cs typeface="Arial" panose="020B0604020202020204" pitchFamily="34" charset="0"/>
              </a:rPr>
              <a:t> (</a:t>
            </a:r>
            <a:r>
              <a:rPr lang="en-US" altLang="fi-FI" sz="2800" dirty="0">
                <a:cs typeface="Arial" panose="020B0604020202020204" pitchFamily="34" charset="0"/>
                <a:hlinkClick r:id="rId6"/>
              </a:rPr>
              <a:t>Data-</a:t>
            </a:r>
            <a:r>
              <a:rPr lang="en-US" altLang="fi-FI" sz="2800" dirty="0" err="1">
                <a:cs typeface="Arial" panose="020B0604020202020204" pitchFamily="34" charset="0"/>
                <a:hlinkClick r:id="rId6"/>
              </a:rPr>
              <a:t>analyysin</a:t>
            </a:r>
            <a:r>
              <a:rPr lang="en-US" altLang="fi-FI" sz="2800" dirty="0">
                <a:cs typeface="Arial" panose="020B0604020202020204" pitchFamily="34" charset="0"/>
                <a:hlinkClick r:id="rId6"/>
              </a:rPr>
              <a:t> </a:t>
            </a:r>
            <a:r>
              <a:rPr lang="en-US" altLang="fi-FI" sz="2800" dirty="0" err="1">
                <a:cs typeface="Arial" panose="020B0604020202020204" pitchFamily="34" charset="0"/>
                <a:hlinkClick r:id="rId6"/>
              </a:rPr>
              <a:t>testaus</a:t>
            </a:r>
            <a:r>
              <a:rPr lang="en-US" altLang="fi-FI" sz="2800" dirty="0"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endParaRPr lang="en-US" altLang="fi-FI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altLang="fi-FI" dirty="0">
                <a:latin typeface="Arial" panose="020B0604020202020204" pitchFamily="34" charset="0"/>
              </a:rPr>
              <a:t>		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E22A5-9E74-4CAE-A6B4-A960F0F2D6A9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0F5D42-1635-4643-B8AF-46545071544B}" type="slidenum">
              <a:rPr lang="en-US" altLang="fi-FI" smtClean="0"/>
              <a:pPr>
                <a:defRPr/>
              </a:pPr>
              <a:t>14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8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735360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C00000"/>
                </a:solidFill>
              </a:rPr>
              <a:t>Kehitystyö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628800"/>
            <a:ext cx="8424168" cy="43924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sz="3200" dirty="0">
                <a:solidFill>
                  <a:srgbClr val="003399"/>
                </a:solidFill>
              </a:rPr>
              <a:t>Eduskunnan internet-uudistus (-2024)</a:t>
            </a:r>
          </a:p>
          <a:p>
            <a:pPr lvl="2"/>
            <a:r>
              <a:rPr lang="fi-FI" sz="2800" dirty="0"/>
              <a:t> Käytettävyyden parantaminen</a:t>
            </a:r>
            <a:endParaRPr lang="fi-FI" sz="2000" dirty="0"/>
          </a:p>
          <a:p>
            <a:pPr lvl="3"/>
            <a:r>
              <a:rPr lang="fi-FI" sz="2400" dirty="0"/>
              <a:t>Avoimen datan kytkeminen hakupalveluun</a:t>
            </a:r>
          </a:p>
          <a:p>
            <a:pPr lvl="3"/>
            <a:r>
              <a:rPr lang="fi-FI" sz="2400" dirty="0"/>
              <a:t>Rakennekuvaukset ja ohjeistus (API-rajapinta)</a:t>
            </a:r>
          </a:p>
          <a:p>
            <a:pPr lvl="3"/>
            <a:r>
              <a:rPr lang="fi-FI" sz="2400" dirty="0"/>
              <a:t>Analyysien ja raporttien hyödyntäminen asiayhteyksissään </a:t>
            </a:r>
          </a:p>
          <a:p>
            <a:pPr lvl="3"/>
            <a:r>
              <a:rPr lang="fi-FI" sz="2400" dirty="0"/>
              <a:t>Reaaliaikainen datan päivittäminen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8230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kstin paikkamerkki 2"/>
          <p:cNvSpPr>
            <a:spLocks noGrp="1"/>
          </p:cNvSpPr>
          <p:nvPr>
            <p:ph type="body" idx="1"/>
          </p:nvPr>
        </p:nvSpPr>
        <p:spPr>
          <a:xfrm>
            <a:off x="1547813" y="2492375"/>
            <a:ext cx="6946900" cy="936625"/>
          </a:xfrm>
        </p:spPr>
        <p:txBody>
          <a:bodyPr/>
          <a:lstStyle/>
          <a:p>
            <a:pPr eaLnBrk="1" hangingPunct="1"/>
            <a:r>
              <a:rPr lang="fi-FI" sz="4000" dirty="0">
                <a:solidFill>
                  <a:srgbClr val="003399"/>
                </a:solidFill>
              </a:rPr>
              <a:t>Avoindata.eduskunta.fi</a:t>
            </a:r>
          </a:p>
        </p:txBody>
      </p:sp>
      <p:sp>
        <p:nvSpPr>
          <p:cNvPr id="3789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CF1D08-D1CD-4270-8788-6EF26004470A}" type="datetime1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7891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8D8FB9-88A0-42CE-B30D-BA29353F6FA2}" type="slidenum">
              <a:rPr lang="en-US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591343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C00000"/>
                </a:solidFill>
              </a:rPr>
              <a:t>Mitä on avoin data?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168" cy="4608512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endParaRPr lang="fi-FI" sz="2800" dirty="0"/>
          </a:p>
          <a:p>
            <a:pPr lvl="1">
              <a:buFontTx/>
              <a:buChar char="-"/>
            </a:pPr>
            <a:r>
              <a:rPr lang="fi-FI" sz="2800" dirty="0"/>
              <a:t>Julkisuus</a:t>
            </a:r>
          </a:p>
          <a:p>
            <a:pPr lvl="1">
              <a:buFontTx/>
              <a:buChar char="-"/>
            </a:pPr>
            <a:r>
              <a:rPr lang="fi-FI" sz="2800" dirty="0"/>
              <a:t>Rakenteellisuus</a:t>
            </a:r>
          </a:p>
          <a:p>
            <a:pPr lvl="1">
              <a:buFontTx/>
              <a:buChar char="-"/>
            </a:pPr>
            <a:r>
              <a:rPr lang="fi-FI" sz="2800" dirty="0"/>
              <a:t>Uudelleenkäytettävyys</a:t>
            </a:r>
          </a:p>
          <a:p>
            <a:pPr marL="457200" lvl="1" indent="0">
              <a:buNone/>
            </a:pPr>
            <a:r>
              <a:rPr lang="fi-FI" sz="2800" dirty="0"/>
              <a:t>- Koneluettavuus</a:t>
            </a:r>
          </a:p>
          <a:p>
            <a:pPr lvl="1">
              <a:buFontTx/>
              <a:buChar char="-"/>
            </a:pPr>
            <a:r>
              <a:rPr lang="fi-FI" sz="2800" dirty="0"/>
              <a:t>Maksuttomuus</a:t>
            </a:r>
          </a:p>
          <a:p>
            <a:pPr marL="914400" lvl="2" indent="0">
              <a:buNone/>
            </a:pPr>
            <a:r>
              <a:rPr lang="fi-FI" sz="1600" dirty="0"/>
              <a:t>HRI-Helsinki </a:t>
            </a:r>
            <a:r>
              <a:rPr lang="fi-FI" sz="1600" dirty="0" err="1"/>
              <a:t>Region</a:t>
            </a:r>
            <a:r>
              <a:rPr lang="fi-FI" sz="1600" dirty="0"/>
              <a:t> </a:t>
            </a:r>
            <a:r>
              <a:rPr lang="fi-FI" sz="1600" dirty="0" err="1"/>
              <a:t>Infoshare</a:t>
            </a:r>
            <a:r>
              <a:rPr lang="fi-FI" sz="1600" dirty="0"/>
              <a:t>, https://hri.fi/fi/ohjeet/mita-on-avoin-data/</a:t>
            </a:r>
          </a:p>
          <a:p>
            <a:pPr marL="914400" lvl="2" indent="0">
              <a:buNone/>
            </a:pPr>
            <a:endParaRPr lang="fi-FI" sz="1600" dirty="0"/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08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9669B6-3C57-426C-A07F-E9954297CD6F}" type="datetime1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0962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460248-9F68-42D7-AD52-7E3BDD4C7624}" type="slidenum">
              <a:rPr lang="en-US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33401"/>
            <a:ext cx="7770812" cy="754061"/>
          </a:xfrm>
        </p:spPr>
        <p:txBody>
          <a:bodyPr/>
          <a:lstStyle/>
          <a:p>
            <a:pPr eaLnBrk="1" hangingPunct="1"/>
            <a:r>
              <a:rPr lang="fi-FI" altLang="fi-FI" dirty="0">
                <a:solidFill>
                  <a:srgbClr val="003399"/>
                </a:solidFill>
              </a:rPr>
              <a:t>Mitä avointa dataa eduskunnasta?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fi-FI" altLang="fi-FI" dirty="0"/>
              <a:t>  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endParaRPr lang="fi-FI" altLang="fi-FI" sz="2800" dirty="0"/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endParaRPr lang="fi-FI" altLang="fi-FI" sz="2800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i-FI" altLang="fi-FI" dirty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fi-FI" altLang="fi-FI" dirty="0"/>
          </a:p>
          <a:p>
            <a:pPr eaLnBrk="1" hangingPunct="1">
              <a:lnSpc>
                <a:spcPct val="90000"/>
              </a:lnSpc>
              <a:defRPr/>
            </a:pPr>
            <a:endParaRPr lang="fi-FI" altLang="fi-FI" dirty="0"/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0480"/>
              </p:ext>
            </p:extLst>
          </p:nvPr>
        </p:nvGraphicFramePr>
        <p:xfrm>
          <a:off x="539751" y="1560989"/>
          <a:ext cx="8135939" cy="523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529"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Sisällöt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Järjestelmä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Muoto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Valtiopäiväasiakirjat (2015-)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EDUKSI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XML</a:t>
                      </a:r>
                    </a:p>
                    <a:p>
                      <a:endParaRPr lang="fi-FI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Äänestystiedot (1976-)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XML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9441539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Poissaolotiedot (2015-)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Manuaalinen tallennus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PDF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80598904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Kansanedustajien henkilötiedot (2019-)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Heteka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XML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59087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Digitoidut valtiopäiväasiakirjat</a:t>
                      </a:r>
                    </a:p>
                    <a:p>
                      <a:r>
                        <a:rPr lang="fi-FI" dirty="0"/>
                        <a:t>(1907-2000)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Painetut</a:t>
                      </a:r>
                      <a:r>
                        <a:rPr lang="fi-FI" baseline="0" dirty="0"/>
                        <a:t> vp-asiakirjat</a:t>
                      </a:r>
                      <a:endParaRPr lang="fi-FI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PDF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65012130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Lausumat ja kannanotot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JSON, CSV, XLSX</a:t>
                      </a:r>
                    </a:p>
                    <a:p>
                      <a:endParaRPr lang="fi-FI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4690631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dirty="0"/>
                        <a:t>Verkkolähetykset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MP4 (HLS)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992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4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9669B6-3C57-426C-A07F-E9954297CD6F}" type="datetime1">
              <a:rPr lang="fi-FI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0962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460248-9F68-42D7-AD52-7E3BDD4C7624}" type="slidenum">
              <a:rPr lang="en-US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fi-FI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33401"/>
            <a:ext cx="7770812" cy="591343"/>
          </a:xfrm>
        </p:spPr>
        <p:txBody>
          <a:bodyPr/>
          <a:lstStyle/>
          <a:p>
            <a:pPr eaLnBrk="1" hangingPunct="1"/>
            <a:r>
              <a:rPr lang="fi-FI" altLang="fi-FI" dirty="0">
                <a:solidFill>
                  <a:srgbClr val="003399"/>
                </a:solidFill>
              </a:rPr>
              <a:t>Haku ja lataus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fi-FI" altLang="fi-FI" dirty="0"/>
              <a:t>  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endParaRPr lang="fi-FI" altLang="fi-FI" sz="2800" dirty="0"/>
          </a:p>
          <a:p>
            <a:pPr marL="457200" indent="-457200" eaLnBrk="1" hangingPunct="1">
              <a:lnSpc>
                <a:spcPct val="90000"/>
              </a:lnSpc>
              <a:buFontTx/>
              <a:buChar char="-"/>
              <a:defRPr/>
            </a:pPr>
            <a:endParaRPr lang="fi-FI" altLang="fi-FI" sz="2800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i-FI" altLang="fi-FI" dirty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fi-FI" altLang="fi-FI" dirty="0"/>
          </a:p>
          <a:p>
            <a:pPr eaLnBrk="1" hangingPunct="1">
              <a:lnSpc>
                <a:spcPct val="90000"/>
              </a:lnSpc>
              <a:defRPr/>
            </a:pPr>
            <a:endParaRPr lang="fi-FI" altLang="fi-FI" dirty="0"/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12964"/>
              </p:ext>
            </p:extLst>
          </p:nvPr>
        </p:nvGraphicFramePr>
        <p:xfrm>
          <a:off x="539751" y="1560989"/>
          <a:ext cx="8135939" cy="523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529"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Sisällöt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Haku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rgbClr val="002060"/>
                          </a:solidFill>
                        </a:rPr>
                        <a:t>Lataus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Valtiopäiväasiakirjat (2015-)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Yleishaku, datasetit, tekninen haku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API-rajapinta ohjelmallisin kyselyin</a:t>
                      </a:r>
                    </a:p>
                    <a:p>
                      <a:endParaRPr lang="fi-FI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Äänestystiedot (1976-)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Tekninen haku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API-rajapinta ohjelmallisin kyselyin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9441539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Poissaolotiedot (2015-)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Tiedostolistaus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PDF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80598904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Kansanedustajien tiedot (2019-)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Tekninen haku, erillinen haku omassa osiossa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API-rajapinta ohjelmallisin kyselyin,</a:t>
                      </a:r>
                    </a:p>
                    <a:p>
                      <a:r>
                        <a:rPr lang="fi-FI" sz="1200" dirty="0"/>
                        <a:t>Kuvat ladattavissa erillisenä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59087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Digitoidut valtiopäiväasiakirjat</a:t>
                      </a:r>
                    </a:p>
                    <a:p>
                      <a:r>
                        <a:rPr lang="fi-FI" sz="1200" dirty="0"/>
                        <a:t>(1907-2000)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Erillinen haku ko. osiossa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Erillinen lataustoiminto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65012130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Lausumat ja kannanotot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Erillinen haku ko. osiossa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Hakutulosten yhteydessä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4690631"/>
                  </a:ext>
                </a:extLst>
              </a:tr>
              <a:tr h="691324">
                <a:tc>
                  <a:txBody>
                    <a:bodyPr/>
                    <a:lstStyle/>
                    <a:p>
                      <a:r>
                        <a:rPr lang="fi-FI" sz="1200" dirty="0"/>
                        <a:t>Verkkolähetykset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API-rajapinta ohjelmallisin kyselyin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0992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81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591343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rgbClr val="C00000"/>
                </a:solidFill>
              </a:rPr>
              <a:t>Sisällöt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168" cy="460851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sz="2400" dirty="0"/>
              <a:t>Yli 90 % eduskunnan julkisen verkkopalvelun datasta on jo avoimen datan palvelussa</a:t>
            </a:r>
          </a:p>
          <a:p>
            <a:pPr marL="457200" lvl="1" indent="0">
              <a:buNone/>
            </a:pPr>
            <a:endParaRPr lang="fi-FI" sz="2400" dirty="0"/>
          </a:p>
          <a:p>
            <a:pPr marL="457200" lvl="1" indent="0">
              <a:buNone/>
            </a:pPr>
            <a:r>
              <a:rPr lang="fi-FI" sz="2400" dirty="0"/>
              <a:t>Keskeiset puuttuvat sisällöt: valtiopäiväasiakirjat vuosilta 2001-2014.</a:t>
            </a:r>
          </a:p>
          <a:p>
            <a:pPr marL="457200" lvl="1" indent="0">
              <a:buNone/>
            </a:pPr>
            <a:endParaRPr lang="fi-FI" sz="2800" dirty="0"/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545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Valtiopäiväasiakirjat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Eduskunnan käsittelemät </a:t>
            </a:r>
            <a:r>
              <a:rPr lang="fi-FI" dirty="0">
                <a:hlinkClick r:id="rId2"/>
              </a:rPr>
              <a:t>julkiset asiakirjat </a:t>
            </a:r>
            <a:r>
              <a:rPr lang="fi-FI" dirty="0"/>
              <a:t>vuodesta 2015 alkaen, joihin kuuluvat mm.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Hallituksen esitykset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Lakialoitteet ja kansalaisaloitteet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Valiokuntien mietinnöt ja lausunnot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Valiokuntien asiantuntijalausunnot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Täysistuntojen pöytäkirjat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Kansanedustajien puheenvuorot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6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8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Digitoidut valtiopäiväasiakirjat (1907-2000)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Valtiopäiväasiakirjat vuosilta 1907-2000 digitoituna</a:t>
            </a:r>
          </a:p>
          <a:p>
            <a:pPr marL="457200" indent="-457200">
              <a:buFontTx/>
              <a:buChar char="-"/>
            </a:pPr>
            <a:r>
              <a:rPr lang="fi-FI" dirty="0"/>
              <a:t>PDF-muodossa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Lataus: kausittaisina kokonaisuuksina</a:t>
            </a:r>
          </a:p>
          <a:p>
            <a:pPr marL="857250" lvl="1" indent="-457200">
              <a:buFontTx/>
              <a:buChar char="-"/>
            </a:pPr>
            <a:r>
              <a:rPr lang="fi-FI" dirty="0"/>
              <a:t>Haku: hakutulokset ohjaavat 100 sivun digitoituun kokonaisuuteen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7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Äänestystiedot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Eduskunnan täysistuntojen äänestykset vuodesta 1976 alkaen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8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2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88" y="533401"/>
            <a:ext cx="7770812" cy="1023392"/>
          </a:xfrm>
        </p:spPr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Poissaolotiedot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188" y="1700808"/>
            <a:ext cx="7633220" cy="3717330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i-FI" dirty="0"/>
              <a:t>Kansanedustajien poissaolotiedot valiokuntien kokouksista ja eduskunnan täysistunnoista vuodesta 2015 alkaen</a:t>
            </a:r>
          </a:p>
          <a:p>
            <a:pPr marL="457200" indent="-457200">
              <a:buFontTx/>
              <a:buChar char="-"/>
            </a:pPr>
            <a:r>
              <a:rPr lang="fi-FI" dirty="0"/>
              <a:t>Manuaalisesti tuotettuja sen mukaan, kuin tietoja on valiokunnista tarjolla</a:t>
            </a:r>
          </a:p>
          <a:p>
            <a:pPr marL="457200" indent="-457200">
              <a:buFontTx/>
              <a:buChar char="-"/>
            </a:pPr>
            <a:r>
              <a:rPr lang="fi-FI" dirty="0"/>
              <a:t>PDF-muodossa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00CA9-C80F-4C1F-A339-E2CDC3CA86AF}" type="datetime1">
              <a:rPr lang="fi-FI" altLang="fi-FI" smtClean="0"/>
              <a:pPr>
                <a:defRPr/>
              </a:pPr>
              <a:t>12.12.2022</a:t>
            </a:fld>
            <a:endParaRPr lang="en-US" altLang="fi-FI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231D66-5B15-4F93-9137-6B9DB534247C}" type="slidenum">
              <a:rPr lang="en-US" altLang="fi-FI" smtClean="0"/>
              <a:pPr>
                <a:defRPr/>
              </a:pPr>
              <a:t>9</a:t>
            </a:fld>
            <a:endParaRPr lang="en-US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43969"/>
      </p:ext>
    </p:extLst>
  </p:cSld>
  <p:clrMapOvr>
    <a:masterClrMapping/>
  </p:clrMapOvr>
</p:sld>
</file>

<file path=ppt/theme/theme1.xml><?xml version="1.0" encoding="utf-8"?>
<a:theme xmlns:a="http://schemas.openxmlformats.org/drawingml/2006/main" name="Eduskunta_Suo">
  <a:themeElements>
    <a:clrScheme name="Eduskunta_Su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skunta_Su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i-FI" sz="1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uskunta_Su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skunta_Su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skunta_Su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skunta_Su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skunta_Su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skunta_Su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skunta_Su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33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AAAD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370E10D243DC4AA6EFDDF689E3D2C5" ma:contentTypeVersion="4" ma:contentTypeDescription="Luo uusi asiakirja." ma:contentTypeScope="" ma:versionID="768a4198b5c7148a27909d126d65632a">
  <xsd:schema xmlns:xsd="http://www.w3.org/2001/XMLSchema" xmlns:xs="http://www.w3.org/2001/XMLSchema" xmlns:p="http://schemas.microsoft.com/office/2006/metadata/properties" xmlns:ns2="3a944304-a24c-49b2-a7e7-e83069f10cc2" xmlns:ns3="50d98b5d-c0c4-4686-b549-46a732e6c37e" targetNamespace="http://schemas.microsoft.com/office/2006/metadata/properties" ma:root="true" ma:fieldsID="330c983fb6460be1816fe7b10b7516ce" ns2:_="" ns3:_="">
    <xsd:import namespace="3a944304-a24c-49b2-a7e7-e83069f10cc2"/>
    <xsd:import namespace="50d98b5d-c0c4-4686-b549-46a732e6c37e"/>
    <xsd:element name="properties">
      <xsd:complexType>
        <xsd:sequence>
          <xsd:element name="documentManagement">
            <xsd:complexType>
              <xsd:all>
                <xsd:element ref="ns2:Teema" minOccurs="0"/>
                <xsd:element ref="ns2:Vuosi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44304-a24c-49b2-a7e7-e83069f10cc2" elementFormDefault="qualified">
    <xsd:import namespace="http://schemas.microsoft.com/office/2006/documentManagement/types"/>
    <xsd:import namespace="http://schemas.microsoft.com/office/infopath/2007/PartnerControls"/>
    <xsd:element name="Teema" ma:index="8" nillable="true" ma:displayName="Teema" ma:format="RadioButtons" ma:internalName="Teema">
      <xsd:simpleType>
        <xsd:restriction base="dms:Choice">
          <xsd:enumeration value="ADA1"/>
          <xsd:enumeration value="Esitys"/>
          <xsd:enumeration value="Kuva"/>
          <xsd:enumeration value="Muistio"/>
          <xsd:enumeration value="Pöytäkirja"/>
          <xsd:enumeration value="Tekninen dokumentaatio"/>
        </xsd:restriction>
      </xsd:simpleType>
    </xsd:element>
    <xsd:element name="Vuosi" ma:index="9" nillable="true" ma:displayName="Vuosi" ma:internalName="Vuosi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98b5d-c0c4-4686-b549-46a732e6c37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1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uosi xmlns="3a944304-a24c-49b2-a7e7-e83069f10cc2">2018</Vuosi>
    <Teema xmlns="3a944304-a24c-49b2-a7e7-e83069f10cc2">Esitys</Teema>
    <_dlc_DocId xmlns="50d98b5d-c0c4-4686-b549-46a732e6c37e">EDUSKUNTA-1272527363-1173</_dlc_DocId>
    <_dlc_DocIdUrl xmlns="50d98b5d-c0c4-4686-b549-46a732e6c37e">
      <Url>https://intranet.eduskunta.fi/tyotilat/avoindata2ada2/_layouts/15/DocIdRedir.aspx?ID=EDUSKUNTA-1272527363-1173</Url>
      <Description>EDUSKUNTA-1272527363-1173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F916F7E-7311-42FC-9B3D-52BEFB8ACC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DF729F-23F3-43B1-822D-EC2B85955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944304-a24c-49b2-a7e7-e83069f10cc2"/>
    <ds:schemaRef ds:uri="50d98b5d-c0c4-4686-b549-46a732e6c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FD16A2-0DEF-471E-BCB0-CF4A45FCBB1E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50d98b5d-c0c4-4686-b549-46a732e6c37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a944304-a24c-49b2-a7e7-e83069f10cc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49A3A4E-D91E-4876-8110-35AD0E6E3A3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Eduskunta1610</Template>
  <TotalTime>2529</TotalTime>
  <Words>463</Words>
  <Application>Microsoft Office PowerPoint</Application>
  <PresentationFormat>Näytössä katseltava diaesitys (4:3)</PresentationFormat>
  <Paragraphs>164</Paragraphs>
  <Slides>16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</vt:lpstr>
      <vt:lpstr>Verdana</vt:lpstr>
      <vt:lpstr>Eduskunta_Suo</vt:lpstr>
      <vt:lpstr>Image</vt:lpstr>
      <vt:lpstr>Eduskunnan avoin data – palvelun kehittäminen </vt:lpstr>
      <vt:lpstr>Mitä on avoin data?</vt:lpstr>
      <vt:lpstr>Mitä avointa dataa eduskunnasta?</vt:lpstr>
      <vt:lpstr>Haku ja lataus</vt:lpstr>
      <vt:lpstr>Sisällöt</vt:lpstr>
      <vt:lpstr>Valtiopäiväasiakirjat</vt:lpstr>
      <vt:lpstr>Digitoidut valtiopäiväasiakirjat (1907-2000)</vt:lpstr>
      <vt:lpstr>Äänestystiedot</vt:lpstr>
      <vt:lpstr>Poissaolotiedot</vt:lpstr>
      <vt:lpstr>Kansanedustajien tiedot</vt:lpstr>
      <vt:lpstr>Verkkolähetykset </vt:lpstr>
      <vt:lpstr>Lausumat ja kannanotot</vt:lpstr>
      <vt:lpstr>Käyttäjät</vt:lpstr>
      <vt:lpstr>Sovellukset</vt:lpstr>
      <vt:lpstr>Kehitystyö</vt:lpstr>
      <vt:lpstr>PowerPoint-esitys</vt:lpstr>
    </vt:vector>
  </TitlesOfParts>
  <Company>Eduskunta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Bergström Erika</dc:creator>
  <cp:lastModifiedBy>Karhula Päivikki</cp:lastModifiedBy>
  <cp:revision>228</cp:revision>
  <cp:lastPrinted>2022-12-12T10:01:42Z</cp:lastPrinted>
  <dcterms:created xsi:type="dcterms:W3CDTF">2014-12-04T09:13:22Z</dcterms:created>
  <dcterms:modified xsi:type="dcterms:W3CDTF">2022-12-12T11:45:19Z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0x010100B5370E10D243DC4AA6EFDDF689E3D2C5</vt:lpwstr>
  </property>
  <property fmtid="{D5CDD505-2E9C-101B-9397-08002B2CF9AE}" pid="3" name="_dlc_DocIdItemGuid">
    <vt:lpwstr>aa8e4a70-d30a-44fa-b961-659ac2bbd38b</vt:lpwstr>
  </property>
</Properties>
</file>