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40"/>
  </p:notesMasterIdLst>
  <p:sldIdLst>
    <p:sldId id="421" r:id="rId5"/>
    <p:sldId id="474" r:id="rId6"/>
    <p:sldId id="473" r:id="rId7"/>
    <p:sldId id="429" r:id="rId8"/>
    <p:sldId id="458" r:id="rId9"/>
    <p:sldId id="423" r:id="rId10"/>
    <p:sldId id="419" r:id="rId11"/>
    <p:sldId id="459" r:id="rId12"/>
    <p:sldId id="460" r:id="rId13"/>
    <p:sldId id="461" r:id="rId14"/>
    <p:sldId id="462" r:id="rId15"/>
    <p:sldId id="446" r:id="rId16"/>
    <p:sldId id="451" r:id="rId17"/>
    <p:sldId id="455" r:id="rId18"/>
    <p:sldId id="453" r:id="rId19"/>
    <p:sldId id="452" r:id="rId20"/>
    <p:sldId id="456" r:id="rId21"/>
    <p:sldId id="463" r:id="rId22"/>
    <p:sldId id="464" r:id="rId23"/>
    <p:sldId id="465" r:id="rId24"/>
    <p:sldId id="430" r:id="rId25"/>
    <p:sldId id="441" r:id="rId26"/>
    <p:sldId id="466" r:id="rId27"/>
    <p:sldId id="467" r:id="rId28"/>
    <p:sldId id="431" r:id="rId29"/>
    <p:sldId id="444" r:id="rId30"/>
    <p:sldId id="468" r:id="rId31"/>
    <p:sldId id="469" r:id="rId32"/>
    <p:sldId id="416" r:id="rId33"/>
    <p:sldId id="432" r:id="rId34"/>
    <p:sldId id="470" r:id="rId35"/>
    <p:sldId id="471" r:id="rId36"/>
    <p:sldId id="433" r:id="rId37"/>
    <p:sldId id="472" r:id="rId38"/>
    <p:sldId id="475" r:id="rId39"/>
  </p:sldIdLst>
  <p:sldSz cx="9907588"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64" autoAdjust="0"/>
  </p:normalViewPr>
  <p:slideViewPr>
    <p:cSldViewPr snapToGrid="0" snapToObjects="1">
      <p:cViewPr varScale="1">
        <p:scale>
          <a:sx n="100" d="100"/>
          <a:sy n="100" d="100"/>
        </p:scale>
        <p:origin x="16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44FD3-26D9-45DB-AAED-70142D5D7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i-FI"/>
        </a:p>
      </dgm:t>
    </dgm:pt>
    <dgm:pt modelId="{459F47B3-4C5B-4536-8B26-2D33ACDB9992}">
      <dgm:prSet phldrT="[Text]" custT="1"/>
      <dgm:spPr>
        <a:xfrm>
          <a:off x="2540" y="56143"/>
          <a:ext cx="2476500" cy="621693"/>
        </a:xfrm>
        <a:prstGeom prst="rect">
          <a:avLst/>
        </a:prstGeom>
        <a:solidFill>
          <a:srgbClr val="10497F">
            <a:hueOff val="0"/>
            <a:satOff val="0"/>
            <a:lumOff val="0"/>
            <a:alphaOff val="0"/>
          </a:srgbClr>
        </a:solidFill>
        <a:ln w="25400" cap="flat" cmpd="sng" algn="ctr">
          <a:solidFill>
            <a:srgbClr val="10497F">
              <a:hueOff val="0"/>
              <a:satOff val="0"/>
              <a:lumOff val="0"/>
              <a:alphaOff val="0"/>
            </a:srgbClr>
          </a:solidFill>
          <a:prstDash val="solid"/>
        </a:ln>
        <a:effectLst/>
      </dgm:spPr>
      <dgm:t>
        <a:bodyPr/>
        <a:lstStyle/>
        <a:p>
          <a:pPr>
            <a:buNone/>
          </a:pPr>
          <a:r>
            <a:rPr lang="fi-FI" sz="1600" dirty="0">
              <a:solidFill>
                <a:sysClr val="window" lastClr="FFFFFF"/>
              </a:solidFill>
              <a:latin typeface="Arial"/>
              <a:ea typeface="+mn-ea"/>
              <a:cs typeface="+mn-cs"/>
            </a:rPr>
            <a:t>Hallinto ja johtaminen</a:t>
          </a:r>
        </a:p>
      </dgm:t>
    </dgm:pt>
    <dgm:pt modelId="{6E802BA3-01A6-400A-812D-A0FCBE90317B}" type="parTrans" cxnId="{E861B647-19A3-4B4B-8CAA-142856286841}">
      <dgm:prSet/>
      <dgm:spPr/>
      <dgm:t>
        <a:bodyPr/>
        <a:lstStyle/>
        <a:p>
          <a:endParaRPr lang="fi-FI"/>
        </a:p>
      </dgm:t>
    </dgm:pt>
    <dgm:pt modelId="{942FC95F-939D-4DEE-99DA-79A5033D5B76}" type="sibTrans" cxnId="{E861B647-19A3-4B4B-8CAA-142856286841}">
      <dgm:prSet/>
      <dgm:spPr/>
      <dgm:t>
        <a:bodyPr/>
        <a:lstStyle/>
        <a:p>
          <a:endParaRPr lang="fi-FI"/>
        </a:p>
      </dgm:t>
    </dgm:pt>
    <dgm:pt modelId="{8CF8A4DD-D7D5-4537-B3B2-36CEE84AB016}">
      <dgm:prSet phldrT="[Tex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Johtaminen ja organisaatiokulttuuri</a:t>
          </a:r>
        </a:p>
      </dgm:t>
    </dgm:pt>
    <dgm:pt modelId="{D4098EB0-E931-40CC-8669-338467EB4F51}" type="parTrans" cxnId="{C6105F65-B7C9-423F-888E-9C46611A9ACF}">
      <dgm:prSet/>
      <dgm:spPr/>
      <dgm:t>
        <a:bodyPr/>
        <a:lstStyle/>
        <a:p>
          <a:endParaRPr lang="fi-FI"/>
        </a:p>
      </dgm:t>
    </dgm:pt>
    <dgm:pt modelId="{31ABC0B7-1C2F-44B3-B4C5-C61E433F122E}" type="sibTrans" cxnId="{C6105F65-B7C9-423F-888E-9C46611A9ACF}">
      <dgm:prSet/>
      <dgm:spPr/>
      <dgm:t>
        <a:bodyPr/>
        <a:lstStyle/>
        <a:p>
          <a:endParaRPr lang="fi-FI"/>
        </a:p>
      </dgm:t>
    </dgm:pt>
    <dgm:pt modelId="{0A47D937-1345-45C8-B048-9A123CB37A4D}">
      <dgm:prSet phldrT="[Text]" custT="1"/>
      <dgm:spPr>
        <a:xfrm>
          <a:off x="2825750" y="56143"/>
          <a:ext cx="2476500" cy="621693"/>
        </a:xfrm>
        <a:prstGeom prst="rect">
          <a:avLst/>
        </a:prstGeom>
        <a:solidFill>
          <a:srgbClr val="FD9E81"/>
        </a:solidFill>
        <a:ln w="25400" cap="flat" cmpd="sng" algn="ctr">
          <a:solidFill>
            <a:srgbClr val="FD9E81"/>
          </a:solidFill>
          <a:prstDash val="solid"/>
        </a:ln>
        <a:effectLst/>
      </dgm:spPr>
      <dgm:t>
        <a:bodyPr/>
        <a:lstStyle/>
        <a:p>
          <a:pPr>
            <a:buNone/>
          </a:pPr>
          <a:r>
            <a:rPr lang="fi-FI" sz="1600" dirty="0">
              <a:solidFill>
                <a:sysClr val="window" lastClr="FFFFFF"/>
              </a:solidFill>
              <a:latin typeface="Arial"/>
              <a:ea typeface="+mn-ea"/>
              <a:cs typeface="+mn-cs"/>
            </a:rPr>
            <a:t>Työntekijät ja sidosryhmät</a:t>
          </a:r>
        </a:p>
      </dgm:t>
    </dgm:pt>
    <dgm:pt modelId="{B5AA3369-629B-4870-A9D3-3DC3C9E7A1B1}" type="parTrans" cxnId="{62BCBB5A-EBB1-4EAC-BA74-2EDC578BDFAF}">
      <dgm:prSet/>
      <dgm:spPr/>
      <dgm:t>
        <a:bodyPr/>
        <a:lstStyle/>
        <a:p>
          <a:endParaRPr lang="fi-FI"/>
        </a:p>
      </dgm:t>
    </dgm:pt>
    <dgm:pt modelId="{27A03943-CF56-4679-8812-D2565DB90A4B}" type="sibTrans" cxnId="{62BCBB5A-EBB1-4EAC-BA74-2EDC578BDFAF}">
      <dgm:prSet/>
      <dgm:spPr/>
      <dgm:t>
        <a:bodyPr/>
        <a:lstStyle/>
        <a:p>
          <a:endParaRPr lang="fi-FI"/>
        </a:p>
      </dgm:t>
    </dgm:pt>
    <dgm:pt modelId="{B0E9FE0B-7A5F-43BF-983B-A42649AFD006}">
      <dgm:prSet phldrT="[Text]" custT="1"/>
      <dgm:spPr>
        <a:xfrm>
          <a:off x="2825750" y="677837"/>
          <a:ext cx="2476500" cy="4684685"/>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Omien työntekijöiden työolot</a:t>
          </a:r>
        </a:p>
      </dgm:t>
    </dgm:pt>
    <dgm:pt modelId="{43B20A75-D756-47EF-9D88-5EFEE43CA350}" type="parTrans" cxnId="{BB96972E-C569-49AF-8124-28EBDCE344C2}">
      <dgm:prSet/>
      <dgm:spPr/>
      <dgm:t>
        <a:bodyPr/>
        <a:lstStyle/>
        <a:p>
          <a:endParaRPr lang="fi-FI"/>
        </a:p>
      </dgm:t>
    </dgm:pt>
    <dgm:pt modelId="{584CF703-E6E1-46A1-AA6E-3F38B52B8367}" type="sibTrans" cxnId="{BB96972E-C569-49AF-8124-28EBDCE344C2}">
      <dgm:prSet/>
      <dgm:spPr/>
      <dgm:t>
        <a:bodyPr/>
        <a:lstStyle/>
        <a:p>
          <a:endParaRPr lang="fi-FI"/>
        </a:p>
      </dgm:t>
    </dgm:pt>
    <dgm:pt modelId="{FBE162E3-0961-42F0-A54A-26DEDF610602}">
      <dgm:prSet phldrT="[Text]" custT="1"/>
      <dgm:spPr>
        <a:xfrm>
          <a:off x="2825750" y="677837"/>
          <a:ext cx="2476500" cy="4684685"/>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Omat työntekijät: tasa-arvo, yhdenvertaisuus ja muut työhön liittyvät oikeudet</a:t>
          </a:r>
        </a:p>
      </dgm:t>
    </dgm:pt>
    <dgm:pt modelId="{9BD70368-1D06-4F55-862E-72E2A4911251}" type="parTrans" cxnId="{DEC46B0C-291C-4C79-BDC5-40C239FF6FD8}">
      <dgm:prSet/>
      <dgm:spPr/>
      <dgm:t>
        <a:bodyPr/>
        <a:lstStyle/>
        <a:p>
          <a:endParaRPr lang="fi-FI"/>
        </a:p>
      </dgm:t>
    </dgm:pt>
    <dgm:pt modelId="{5948BCA8-A3C7-4655-82BA-88059F08AFD2}" type="sibTrans" cxnId="{DEC46B0C-291C-4C79-BDC5-40C239FF6FD8}">
      <dgm:prSet/>
      <dgm:spPr/>
      <dgm:t>
        <a:bodyPr/>
        <a:lstStyle/>
        <a:p>
          <a:endParaRPr lang="fi-FI"/>
        </a:p>
      </dgm:t>
    </dgm:pt>
    <dgm:pt modelId="{079D7EF0-B5AB-400E-BD11-D4D3C3224D7E}">
      <dgm:prSet phldrT="[Text]" custT="1"/>
      <dgm:spPr>
        <a:xfrm>
          <a:off x="5648960" y="56143"/>
          <a:ext cx="2476500" cy="621693"/>
        </a:xfrm>
        <a:prstGeom prst="rect">
          <a:avLst/>
        </a:prstGeom>
        <a:solidFill>
          <a:srgbClr val="D6E342">
            <a:lumMod val="75000"/>
          </a:srgbClr>
        </a:solidFill>
        <a:ln w="25400" cap="flat" cmpd="sng" algn="ctr">
          <a:solidFill>
            <a:srgbClr val="D6E342">
              <a:lumMod val="75000"/>
            </a:srgbClr>
          </a:solidFill>
          <a:prstDash val="solid"/>
        </a:ln>
        <a:effectLst/>
      </dgm:spPr>
      <dgm:t>
        <a:bodyPr/>
        <a:lstStyle/>
        <a:p>
          <a:pPr>
            <a:buNone/>
          </a:pPr>
          <a:r>
            <a:rPr lang="fi-FI" sz="1600" dirty="0">
              <a:solidFill>
                <a:sysClr val="window" lastClr="FFFFFF"/>
              </a:solidFill>
              <a:latin typeface="Arial"/>
              <a:ea typeface="+mn-ea"/>
              <a:cs typeface="+mn-cs"/>
            </a:rPr>
            <a:t>Luonnonvarat ja ekosysteemit</a:t>
          </a:r>
        </a:p>
      </dgm:t>
    </dgm:pt>
    <dgm:pt modelId="{1B20AE4A-56F5-4231-BCAF-06A20A7F765D}" type="parTrans" cxnId="{0AC4D816-A3D2-4940-9E60-ECA3BA5728D7}">
      <dgm:prSet/>
      <dgm:spPr/>
      <dgm:t>
        <a:bodyPr/>
        <a:lstStyle/>
        <a:p>
          <a:endParaRPr lang="fi-FI"/>
        </a:p>
      </dgm:t>
    </dgm:pt>
    <dgm:pt modelId="{7B68C09F-07DA-4BB0-8644-A1FA9FF4947A}" type="sibTrans" cxnId="{0AC4D816-A3D2-4940-9E60-ECA3BA5728D7}">
      <dgm:prSet/>
      <dgm:spPr/>
      <dgm:t>
        <a:bodyPr/>
        <a:lstStyle/>
        <a:p>
          <a:endParaRPr lang="fi-FI"/>
        </a:p>
      </dgm:t>
    </dgm:pt>
    <dgm:pt modelId="{5F02E549-7398-42A2-83E1-3A3BC0B9B9C1}">
      <dgm:prSet phldrT="[Text]" custT="1"/>
      <dgm:spPr>
        <a:xfrm>
          <a:off x="5648960" y="677837"/>
          <a:ext cx="2476500" cy="4684685"/>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Ilmastonmuutos</a:t>
          </a:r>
        </a:p>
      </dgm:t>
    </dgm:pt>
    <dgm:pt modelId="{550470AF-8C85-4872-9C25-21DA9F54EA7E}" type="parTrans" cxnId="{2061DD30-C193-4F14-9646-923F90AB2A9E}">
      <dgm:prSet/>
      <dgm:spPr/>
      <dgm:t>
        <a:bodyPr/>
        <a:lstStyle/>
        <a:p>
          <a:endParaRPr lang="fi-FI"/>
        </a:p>
      </dgm:t>
    </dgm:pt>
    <dgm:pt modelId="{6B9E3B1C-CFCA-4E07-BC0D-E0C850B543A5}" type="sibTrans" cxnId="{2061DD30-C193-4F14-9646-923F90AB2A9E}">
      <dgm:prSet/>
      <dgm:spPr/>
      <dgm:t>
        <a:bodyPr/>
        <a:lstStyle/>
        <a:p>
          <a:endParaRPr lang="fi-FI"/>
        </a:p>
      </dgm:t>
    </dgm:pt>
    <dgm:pt modelId="{FC30FB39-BD73-4656-BF57-4773A3D7F2CB}">
      <dgm:prSet phldrT="[Text]" custT="1"/>
      <dgm:spPr>
        <a:xfrm>
          <a:off x="5648960" y="677837"/>
          <a:ext cx="2476500" cy="4684685"/>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Biologinen monimuotoisuus ja ekosysteemit</a:t>
          </a:r>
        </a:p>
      </dgm:t>
    </dgm:pt>
    <dgm:pt modelId="{A945A489-E484-4080-BDB8-FCC76D6D360D}" type="parTrans" cxnId="{C3E7E662-E316-4AA6-B7DC-90C68A5AAAD5}">
      <dgm:prSet/>
      <dgm:spPr/>
      <dgm:t>
        <a:bodyPr/>
        <a:lstStyle/>
        <a:p>
          <a:endParaRPr lang="fi-FI"/>
        </a:p>
      </dgm:t>
    </dgm:pt>
    <dgm:pt modelId="{C00F4C73-9E34-4E76-9894-5C25F7D82E92}" type="sibTrans" cxnId="{C3E7E662-E316-4AA6-B7DC-90C68A5AAAD5}">
      <dgm:prSet/>
      <dgm:spPr/>
      <dgm:t>
        <a:bodyPr/>
        <a:lstStyle/>
        <a:p>
          <a:endParaRPr lang="fi-FI"/>
        </a:p>
      </dgm:t>
    </dgm:pt>
    <dgm:pt modelId="{D677C8F8-8CE8-4BF1-A3E4-BBC7FEECFE8D}">
      <dgm:prSet phldrT="[Text]"/>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endParaRPr lang="fi-FI" sz="1500" dirty="0">
            <a:solidFill>
              <a:sysClr val="windowText" lastClr="000000">
                <a:hueOff val="0"/>
                <a:satOff val="0"/>
                <a:lumOff val="0"/>
                <a:alphaOff val="0"/>
              </a:sysClr>
            </a:solidFill>
            <a:latin typeface="Arial"/>
            <a:ea typeface="+mn-ea"/>
            <a:cs typeface="+mn-cs"/>
          </a:endParaRPr>
        </a:p>
      </dgm:t>
    </dgm:pt>
    <dgm:pt modelId="{905E82C4-2946-4F99-B4B9-7BF57E444422}" type="parTrans" cxnId="{9325235C-48E9-40CB-BB2B-668014D20E65}">
      <dgm:prSet/>
      <dgm:spPr/>
      <dgm:t>
        <a:bodyPr/>
        <a:lstStyle/>
        <a:p>
          <a:endParaRPr lang="fi-FI"/>
        </a:p>
      </dgm:t>
    </dgm:pt>
    <dgm:pt modelId="{E9137194-4032-4DC6-9D1B-B574CA3CC17A}" type="sibTrans" cxnId="{9325235C-48E9-40CB-BB2B-668014D20E65}">
      <dgm:prSet/>
      <dgm:spPr/>
      <dgm:t>
        <a:bodyPr/>
        <a:lstStyle/>
        <a:p>
          <a:endParaRPr lang="fi-FI"/>
        </a:p>
      </dgm:t>
    </dgm:pt>
    <dgm:pt modelId="{C71C1C8B-5B7C-498B-9A62-E08A06337EE1}">
      <dgm:prSet custT="1"/>
      <dgm:spPr>
        <a:xfrm>
          <a:off x="5648960" y="677837"/>
          <a:ext cx="2476500" cy="4684685"/>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Pilaantuminen</a:t>
          </a:r>
        </a:p>
      </dgm:t>
    </dgm:pt>
    <dgm:pt modelId="{CCE60A7F-8D9A-4F97-B9AF-F8ADCD204545}" type="parTrans" cxnId="{FFA71549-CC01-4B00-89EC-89729E724D70}">
      <dgm:prSet/>
      <dgm:spPr/>
      <dgm:t>
        <a:bodyPr/>
        <a:lstStyle/>
        <a:p>
          <a:endParaRPr lang="fi-FI"/>
        </a:p>
      </dgm:t>
    </dgm:pt>
    <dgm:pt modelId="{3FEEFC1F-106C-40F4-BD3F-96BE50230F85}" type="sibTrans" cxnId="{FFA71549-CC01-4B00-89EC-89729E724D70}">
      <dgm:prSet/>
      <dgm:spPr/>
      <dgm:t>
        <a:bodyPr/>
        <a:lstStyle/>
        <a:p>
          <a:endParaRPr lang="fi-FI"/>
        </a:p>
      </dgm:t>
    </dgm:pt>
    <dgm:pt modelId="{465AA58C-5591-49F5-9877-A7C95FEB3500}">
      <dgm:prSet phldrT="[Text]" custT="1"/>
      <dgm:spPr>
        <a:xfrm>
          <a:off x="5648960" y="677837"/>
          <a:ext cx="2476500" cy="4684685"/>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Kiertotalous</a:t>
          </a:r>
        </a:p>
      </dgm:t>
    </dgm:pt>
    <dgm:pt modelId="{36F794EE-BD02-4EDD-93D1-F03E6917072F}" type="parTrans" cxnId="{8AA86101-74AF-4A28-9D12-EFFFEEC33687}">
      <dgm:prSet/>
      <dgm:spPr/>
      <dgm:t>
        <a:bodyPr/>
        <a:lstStyle/>
        <a:p>
          <a:endParaRPr lang="fi-FI"/>
        </a:p>
      </dgm:t>
    </dgm:pt>
    <dgm:pt modelId="{265E9B71-521D-4F46-992B-7F9CF56E2A1A}" type="sibTrans" cxnId="{8AA86101-74AF-4A28-9D12-EFFFEEC33687}">
      <dgm:prSet/>
      <dgm:spPr/>
      <dgm:t>
        <a:bodyPr/>
        <a:lstStyle/>
        <a:p>
          <a:endParaRPr lang="fi-FI"/>
        </a:p>
      </dgm:t>
    </dgm:pt>
    <dgm:pt modelId="{F03A5A66-6B59-4DE8-84E5-DDCB63DC8243}">
      <dgm:prSet custT="1"/>
      <dgm:spPr>
        <a:xfrm>
          <a:off x="2825750" y="677837"/>
          <a:ext cx="2476500" cy="4684685"/>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Arvoketjun työntekijät</a:t>
          </a:r>
        </a:p>
      </dgm:t>
    </dgm:pt>
    <dgm:pt modelId="{E9A8D7E5-AF75-4792-9CDC-4A40001BF682}" type="parTrans" cxnId="{8EE13C31-06BB-4F2E-B03A-FF7652616FF8}">
      <dgm:prSet/>
      <dgm:spPr/>
      <dgm:t>
        <a:bodyPr/>
        <a:lstStyle/>
        <a:p>
          <a:endParaRPr lang="fi-FI"/>
        </a:p>
      </dgm:t>
    </dgm:pt>
    <dgm:pt modelId="{FB460A46-6E7C-49B4-8449-2A29CEC174C5}" type="sibTrans" cxnId="{8EE13C31-06BB-4F2E-B03A-FF7652616FF8}">
      <dgm:prSet/>
      <dgm:spPr/>
      <dgm:t>
        <a:bodyPr/>
        <a:lstStyle/>
        <a:p>
          <a:endParaRPr lang="fi-FI"/>
        </a:p>
      </dgm:t>
    </dgm:pt>
    <dgm:pt modelId="{354AFC8E-7755-455D-8F2D-847A0A25A68D}">
      <dgm:prSet custT="1"/>
      <dgm:spPr>
        <a:xfrm>
          <a:off x="2825750" y="677837"/>
          <a:ext cx="2476500" cy="4684685"/>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sz="1400">
              <a:solidFill>
                <a:sysClr val="windowText" lastClr="000000">
                  <a:hueOff val="0"/>
                  <a:satOff val="0"/>
                  <a:lumOff val="0"/>
                  <a:alphaOff val="0"/>
                </a:sysClr>
              </a:solidFill>
              <a:latin typeface="Arial"/>
              <a:ea typeface="+mn-ea"/>
              <a:cs typeface="+mn-cs"/>
            </a:rPr>
            <a:t>Asiakkaat ja sidosryhmät: tiedot ja turvallisuus</a:t>
          </a:r>
          <a:endParaRPr lang="fi-FI" sz="1400" dirty="0">
            <a:solidFill>
              <a:sysClr val="windowText" lastClr="000000">
                <a:hueOff val="0"/>
                <a:satOff val="0"/>
                <a:lumOff val="0"/>
                <a:alphaOff val="0"/>
              </a:sysClr>
            </a:solidFill>
            <a:latin typeface="Arial"/>
            <a:ea typeface="+mn-ea"/>
            <a:cs typeface="+mn-cs"/>
          </a:endParaRPr>
        </a:p>
      </dgm:t>
    </dgm:pt>
    <dgm:pt modelId="{524350F7-6871-4D6A-B933-D22448B58F90}" type="parTrans" cxnId="{8FF9BD7D-939D-46BB-9DD6-5CFF92F95BF7}">
      <dgm:prSet/>
      <dgm:spPr/>
      <dgm:t>
        <a:bodyPr/>
        <a:lstStyle/>
        <a:p>
          <a:endParaRPr lang="fi-FI"/>
        </a:p>
      </dgm:t>
    </dgm:pt>
    <dgm:pt modelId="{04B08098-7D16-4CC1-AE95-84B524CFADA7}" type="sibTrans" cxnId="{8FF9BD7D-939D-46BB-9DD6-5CFF92F95BF7}">
      <dgm:prSet/>
      <dgm:spPr/>
      <dgm:t>
        <a:bodyPr/>
        <a:lstStyle/>
        <a:p>
          <a:endParaRPr lang="fi-FI"/>
        </a:p>
      </dgm:t>
    </dgm:pt>
    <dgm:pt modelId="{275B357A-0529-43EC-A9A8-D01BCFAA3C84}">
      <dgm:prSet custT="1"/>
      <dgm:spPr>
        <a:xfrm>
          <a:off x="2825750" y="677837"/>
          <a:ext cx="2476500" cy="4684685"/>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Asiakkaat ja sidosryhmät: poliittinen vuorovaikutus ja muut vaikutukset </a:t>
          </a:r>
        </a:p>
      </dgm:t>
    </dgm:pt>
    <dgm:pt modelId="{5976C876-0ED1-4B48-B125-16B3190BEC97}" type="parTrans" cxnId="{88459801-0897-4A70-AE89-BB0C8CDDFE46}">
      <dgm:prSet/>
      <dgm:spPr/>
      <dgm:t>
        <a:bodyPr/>
        <a:lstStyle/>
        <a:p>
          <a:endParaRPr lang="fi-FI"/>
        </a:p>
      </dgm:t>
    </dgm:pt>
    <dgm:pt modelId="{02C462B1-9312-42FE-B2EB-536062699D22}" type="sibTrans" cxnId="{88459801-0897-4A70-AE89-BB0C8CDDFE46}">
      <dgm:prSet/>
      <dgm:spPr/>
      <dgm:t>
        <a:bodyPr/>
        <a:lstStyle/>
        <a:p>
          <a:endParaRPr lang="fi-FI"/>
        </a:p>
      </dgm:t>
    </dgm:pt>
    <dgm:pt modelId="{8CA0303B-24CB-4720-8981-11F7A4FC6B0F}">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Resurssien tehokas ja kestävä käyttö</a:t>
          </a:r>
        </a:p>
      </dgm:t>
    </dgm:pt>
    <dgm:pt modelId="{358FE97E-8AEE-4651-87D6-0D8CAC7B9644}" type="parTrans" cxnId="{7B36EA7C-248D-4F48-8793-01397962F229}">
      <dgm:prSet/>
      <dgm:spPr/>
      <dgm:t>
        <a:bodyPr/>
        <a:lstStyle/>
        <a:p>
          <a:endParaRPr lang="fi-FI"/>
        </a:p>
      </dgm:t>
    </dgm:pt>
    <dgm:pt modelId="{42432C5E-7182-4EBB-8A4E-E143C35B3C9F}" type="sibTrans" cxnId="{7B36EA7C-248D-4F48-8793-01397962F229}">
      <dgm:prSet/>
      <dgm:spPr/>
      <dgm:t>
        <a:bodyPr/>
        <a:lstStyle/>
        <a:p>
          <a:endParaRPr lang="fi-FI"/>
        </a:p>
      </dgm:t>
    </dgm:pt>
    <dgm:pt modelId="{17602E60-F015-4F80-A0BF-C41CDB81CFD1}">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Sisäinen valvonta ja riskienhallinta</a:t>
          </a:r>
        </a:p>
      </dgm:t>
    </dgm:pt>
    <dgm:pt modelId="{D683FC2E-43A2-40A2-A0F6-9C3CF25C83E2}" type="parTrans" cxnId="{93779084-CE66-4D31-88DC-666710BC3713}">
      <dgm:prSet/>
      <dgm:spPr/>
      <dgm:t>
        <a:bodyPr/>
        <a:lstStyle/>
        <a:p>
          <a:endParaRPr lang="fi-FI"/>
        </a:p>
      </dgm:t>
    </dgm:pt>
    <dgm:pt modelId="{291077B0-B21C-4D36-A06A-4400F6BB32C1}" type="sibTrans" cxnId="{93779084-CE66-4D31-88DC-666710BC3713}">
      <dgm:prSet/>
      <dgm:spPr/>
      <dgm:t>
        <a:bodyPr/>
        <a:lstStyle/>
        <a:p>
          <a:endParaRPr lang="fi-FI"/>
        </a:p>
      </dgm:t>
    </dgm:pt>
    <dgm:pt modelId="{BB8DAE93-A0B2-4342-BF29-1155745042D7}">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a:solidFill>
                <a:sysClr val="windowText" lastClr="000000">
                  <a:hueOff val="0"/>
                  <a:satOff val="0"/>
                  <a:lumOff val="0"/>
                  <a:alphaOff val="0"/>
                </a:sysClr>
              </a:solidFill>
              <a:latin typeface="Arial"/>
              <a:ea typeface="+mn-ea"/>
              <a:cs typeface="+mn-cs"/>
            </a:rPr>
            <a:t>Avoin hallinto</a:t>
          </a:r>
          <a:endParaRPr lang="fi-FI" sz="1400" dirty="0">
            <a:solidFill>
              <a:sysClr val="windowText" lastClr="000000">
                <a:hueOff val="0"/>
                <a:satOff val="0"/>
                <a:lumOff val="0"/>
                <a:alphaOff val="0"/>
              </a:sysClr>
            </a:solidFill>
            <a:latin typeface="Arial"/>
            <a:ea typeface="+mn-ea"/>
            <a:cs typeface="+mn-cs"/>
          </a:endParaRPr>
        </a:p>
      </dgm:t>
    </dgm:pt>
    <dgm:pt modelId="{4FE919C9-8075-4BE0-A970-1092F259F16E}" type="parTrans" cxnId="{052FF1C2-0492-4258-B757-9CB289F6EDE4}">
      <dgm:prSet/>
      <dgm:spPr/>
      <dgm:t>
        <a:bodyPr/>
        <a:lstStyle/>
        <a:p>
          <a:endParaRPr lang="fi-FI"/>
        </a:p>
      </dgm:t>
    </dgm:pt>
    <dgm:pt modelId="{46226101-27D6-4EDE-8F69-C106D35BDB64}" type="sibTrans" cxnId="{052FF1C2-0492-4258-B757-9CB289F6EDE4}">
      <dgm:prSet/>
      <dgm:spPr/>
      <dgm:t>
        <a:bodyPr/>
        <a:lstStyle/>
        <a:p>
          <a:endParaRPr lang="fi-FI"/>
        </a:p>
      </dgm:t>
    </dgm:pt>
    <dgm:pt modelId="{1AF82A6A-4508-4819-A9A0-B58897CA27F1}">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Eettisyys ja korruption torjunta</a:t>
          </a:r>
        </a:p>
      </dgm:t>
    </dgm:pt>
    <dgm:pt modelId="{8561083E-096D-4B72-A1F0-6F8D2D437A8C}" type="parTrans" cxnId="{6C26880C-41F8-45BF-8060-CD3FF817F6F4}">
      <dgm:prSet/>
      <dgm:spPr/>
      <dgm:t>
        <a:bodyPr/>
        <a:lstStyle/>
        <a:p>
          <a:endParaRPr lang="fi-FI"/>
        </a:p>
      </dgm:t>
    </dgm:pt>
    <dgm:pt modelId="{A7FC0D23-127D-4567-ACCE-CEB9C7689F2B}" type="sibTrans" cxnId="{6C26880C-41F8-45BF-8060-CD3FF817F6F4}">
      <dgm:prSet/>
      <dgm:spPr/>
      <dgm:t>
        <a:bodyPr/>
        <a:lstStyle/>
        <a:p>
          <a:endParaRPr lang="fi-FI"/>
        </a:p>
      </dgm:t>
    </dgm:pt>
    <dgm:pt modelId="{38D28BD0-5DF8-4B47-AFF0-688A945E7E53}">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Hankinnan toteutus ja sopimusseuranta</a:t>
          </a:r>
        </a:p>
      </dgm:t>
    </dgm:pt>
    <dgm:pt modelId="{33EB76B8-01FD-4307-98BA-135677046807}" type="parTrans" cxnId="{BE810B8F-632D-443F-9C51-6E649E657C04}">
      <dgm:prSet/>
      <dgm:spPr/>
      <dgm:t>
        <a:bodyPr/>
        <a:lstStyle/>
        <a:p>
          <a:endParaRPr lang="fi-FI"/>
        </a:p>
      </dgm:t>
    </dgm:pt>
    <dgm:pt modelId="{CF2AAD0D-6C55-49D0-A77D-034BE263C3FA}" type="sibTrans" cxnId="{BE810B8F-632D-443F-9C51-6E649E657C04}">
      <dgm:prSet/>
      <dgm:spPr/>
      <dgm:t>
        <a:bodyPr/>
        <a:lstStyle/>
        <a:p>
          <a:endParaRPr lang="fi-FI"/>
        </a:p>
      </dgm:t>
    </dgm:pt>
    <dgm:pt modelId="{FEAB4B3D-CC7D-4C7A-BF11-A1055604F486}">
      <dgm:prSet custT="1"/>
      <dgm:spPr>
        <a:xfrm>
          <a:off x="5648960" y="677837"/>
          <a:ext cx="2476500" cy="4684685"/>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Vesivarat ja merten luonnonvarat</a:t>
          </a:r>
        </a:p>
      </dgm:t>
    </dgm:pt>
    <dgm:pt modelId="{F17F639D-E9E7-4D83-A23B-DB4D5C70279C}" type="parTrans" cxnId="{A1046B37-3084-41CE-B2DC-1676E16559F2}">
      <dgm:prSet/>
      <dgm:spPr/>
      <dgm:t>
        <a:bodyPr/>
        <a:lstStyle/>
        <a:p>
          <a:endParaRPr lang="fi-FI"/>
        </a:p>
      </dgm:t>
    </dgm:pt>
    <dgm:pt modelId="{81012F6E-DA0F-4E2F-8BA4-300119492F4A}" type="sibTrans" cxnId="{A1046B37-3084-41CE-B2DC-1676E16559F2}">
      <dgm:prSet/>
      <dgm:spPr/>
      <dgm:t>
        <a:bodyPr/>
        <a:lstStyle/>
        <a:p>
          <a:endParaRPr lang="fi-FI"/>
        </a:p>
      </dgm:t>
    </dgm:pt>
    <dgm:pt modelId="{06D65A7D-E44F-40B7-961E-A97E56CA8175}">
      <dgm:prSet custT="1"/>
      <dgm:spPr>
        <a:xfrm>
          <a:off x="2540" y="677837"/>
          <a:ext cx="2476500" cy="4684685"/>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sz="1400" dirty="0">
              <a:solidFill>
                <a:sysClr val="windowText" lastClr="000000">
                  <a:hueOff val="0"/>
                  <a:satOff val="0"/>
                  <a:lumOff val="0"/>
                  <a:alphaOff val="0"/>
                </a:sysClr>
              </a:solidFill>
              <a:latin typeface="Arial"/>
              <a:ea typeface="+mn-ea"/>
              <a:cs typeface="+mn-cs"/>
            </a:rPr>
            <a:t>Eläinten hyvinvointi</a:t>
          </a:r>
        </a:p>
      </dgm:t>
    </dgm:pt>
    <dgm:pt modelId="{B1442194-4B12-489C-B1AF-5D9B758B6724}" type="parTrans" cxnId="{951F8728-F988-4780-B6D1-B2AD61CEA42E}">
      <dgm:prSet/>
      <dgm:spPr/>
      <dgm:t>
        <a:bodyPr/>
        <a:lstStyle/>
        <a:p>
          <a:endParaRPr lang="fi-FI"/>
        </a:p>
      </dgm:t>
    </dgm:pt>
    <dgm:pt modelId="{396EB876-DFD3-43E0-8AFF-2503C9CB58B3}" type="sibTrans" cxnId="{951F8728-F988-4780-B6D1-B2AD61CEA42E}">
      <dgm:prSet/>
      <dgm:spPr/>
      <dgm:t>
        <a:bodyPr/>
        <a:lstStyle/>
        <a:p>
          <a:endParaRPr lang="fi-FI"/>
        </a:p>
      </dgm:t>
    </dgm:pt>
    <dgm:pt modelId="{87323069-8329-4ED7-BC20-90CB21DBEE76}" type="pres">
      <dgm:prSet presAssocID="{81244FD3-26D9-45DB-AAED-70142D5D7512}" presName="Name0" presStyleCnt="0">
        <dgm:presLayoutVars>
          <dgm:dir/>
          <dgm:animLvl val="lvl"/>
          <dgm:resizeHandles val="exact"/>
        </dgm:presLayoutVars>
      </dgm:prSet>
      <dgm:spPr/>
    </dgm:pt>
    <dgm:pt modelId="{8100C08B-4DB6-47BE-9CCF-982537C8D199}" type="pres">
      <dgm:prSet presAssocID="{459F47B3-4C5B-4536-8B26-2D33ACDB9992}" presName="composite" presStyleCnt="0"/>
      <dgm:spPr/>
    </dgm:pt>
    <dgm:pt modelId="{79D84EAD-06CB-45C1-BC3F-0010F23607E9}" type="pres">
      <dgm:prSet presAssocID="{459F47B3-4C5B-4536-8B26-2D33ACDB9992}" presName="parTx" presStyleLbl="alignNode1" presStyleIdx="0" presStyleCnt="3">
        <dgm:presLayoutVars>
          <dgm:chMax val="0"/>
          <dgm:chPref val="0"/>
          <dgm:bulletEnabled val="1"/>
        </dgm:presLayoutVars>
      </dgm:prSet>
      <dgm:spPr/>
    </dgm:pt>
    <dgm:pt modelId="{168001E7-B1B0-4486-89C7-A968C5203D1C}" type="pres">
      <dgm:prSet presAssocID="{459F47B3-4C5B-4536-8B26-2D33ACDB9992}" presName="desTx" presStyleLbl="alignAccFollowNode1" presStyleIdx="0" presStyleCnt="3">
        <dgm:presLayoutVars>
          <dgm:bulletEnabled val="1"/>
        </dgm:presLayoutVars>
      </dgm:prSet>
      <dgm:spPr/>
    </dgm:pt>
    <dgm:pt modelId="{477C89EB-BDE3-4A38-83BD-BC044E33B539}" type="pres">
      <dgm:prSet presAssocID="{942FC95F-939D-4DEE-99DA-79A5033D5B76}" presName="space" presStyleCnt="0"/>
      <dgm:spPr/>
    </dgm:pt>
    <dgm:pt modelId="{58A052D8-2B63-41CF-B183-1CD39EFF4C50}" type="pres">
      <dgm:prSet presAssocID="{0A47D937-1345-45C8-B048-9A123CB37A4D}" presName="composite" presStyleCnt="0"/>
      <dgm:spPr/>
    </dgm:pt>
    <dgm:pt modelId="{7BA23C38-7077-4607-A2D9-2C042DB9A562}" type="pres">
      <dgm:prSet presAssocID="{0A47D937-1345-45C8-B048-9A123CB37A4D}" presName="parTx" presStyleLbl="alignNode1" presStyleIdx="1" presStyleCnt="3">
        <dgm:presLayoutVars>
          <dgm:chMax val="0"/>
          <dgm:chPref val="0"/>
          <dgm:bulletEnabled val="1"/>
        </dgm:presLayoutVars>
      </dgm:prSet>
      <dgm:spPr/>
    </dgm:pt>
    <dgm:pt modelId="{C5820FBB-99DD-4524-81DE-2B2712BCB06C}" type="pres">
      <dgm:prSet presAssocID="{0A47D937-1345-45C8-B048-9A123CB37A4D}" presName="desTx" presStyleLbl="alignAccFollowNode1" presStyleIdx="1" presStyleCnt="3">
        <dgm:presLayoutVars>
          <dgm:bulletEnabled val="1"/>
        </dgm:presLayoutVars>
      </dgm:prSet>
      <dgm:spPr/>
    </dgm:pt>
    <dgm:pt modelId="{5A5A004E-EFDD-4DFB-92F3-6A9A59E27C78}" type="pres">
      <dgm:prSet presAssocID="{27A03943-CF56-4679-8812-D2565DB90A4B}" presName="space" presStyleCnt="0"/>
      <dgm:spPr/>
    </dgm:pt>
    <dgm:pt modelId="{435797A1-CA4C-4822-8DF1-9DABF807D501}" type="pres">
      <dgm:prSet presAssocID="{079D7EF0-B5AB-400E-BD11-D4D3C3224D7E}" presName="composite" presStyleCnt="0"/>
      <dgm:spPr/>
    </dgm:pt>
    <dgm:pt modelId="{0E875F02-B6A2-460F-BA54-307830ECFE45}" type="pres">
      <dgm:prSet presAssocID="{079D7EF0-B5AB-400E-BD11-D4D3C3224D7E}" presName="parTx" presStyleLbl="alignNode1" presStyleIdx="2" presStyleCnt="3">
        <dgm:presLayoutVars>
          <dgm:chMax val="0"/>
          <dgm:chPref val="0"/>
          <dgm:bulletEnabled val="1"/>
        </dgm:presLayoutVars>
      </dgm:prSet>
      <dgm:spPr/>
    </dgm:pt>
    <dgm:pt modelId="{AF3C6192-60AA-4152-A5E2-620E85FCB727}" type="pres">
      <dgm:prSet presAssocID="{079D7EF0-B5AB-400E-BD11-D4D3C3224D7E}" presName="desTx" presStyleLbl="alignAccFollowNode1" presStyleIdx="2" presStyleCnt="3">
        <dgm:presLayoutVars>
          <dgm:bulletEnabled val="1"/>
        </dgm:presLayoutVars>
      </dgm:prSet>
      <dgm:spPr/>
    </dgm:pt>
  </dgm:ptLst>
  <dgm:cxnLst>
    <dgm:cxn modelId="{8AA86101-74AF-4A28-9D12-EFFFEEC33687}" srcId="{079D7EF0-B5AB-400E-BD11-D4D3C3224D7E}" destId="{465AA58C-5591-49F5-9877-A7C95FEB3500}" srcOrd="4" destOrd="0" parTransId="{36F794EE-BD02-4EDD-93D1-F03E6917072F}" sibTransId="{265E9B71-521D-4F46-992B-7F9CF56E2A1A}"/>
    <dgm:cxn modelId="{88459801-0897-4A70-AE89-BB0C8CDDFE46}" srcId="{0A47D937-1345-45C8-B048-9A123CB37A4D}" destId="{275B357A-0529-43EC-A9A8-D01BCFAA3C84}" srcOrd="4" destOrd="0" parTransId="{5976C876-0ED1-4B48-B125-16B3190BEC97}" sibTransId="{02C462B1-9312-42FE-B2EB-536062699D22}"/>
    <dgm:cxn modelId="{009FA10B-6379-4FE2-9347-FD74A54FFC42}" type="presOf" srcId="{06D65A7D-E44F-40B7-961E-A97E56CA8175}" destId="{168001E7-B1B0-4486-89C7-A968C5203D1C}" srcOrd="0" destOrd="5" presId="urn:microsoft.com/office/officeart/2005/8/layout/hList1"/>
    <dgm:cxn modelId="{DEC46B0C-291C-4C79-BDC5-40C239FF6FD8}" srcId="{0A47D937-1345-45C8-B048-9A123CB37A4D}" destId="{FBE162E3-0961-42F0-A54A-26DEDF610602}" srcOrd="1" destOrd="0" parTransId="{9BD70368-1D06-4F55-862E-72E2A4911251}" sibTransId="{5948BCA8-A3C7-4655-82BA-88059F08AFD2}"/>
    <dgm:cxn modelId="{6C26880C-41F8-45BF-8060-CD3FF817F6F4}" srcId="{459F47B3-4C5B-4536-8B26-2D33ACDB9992}" destId="{1AF82A6A-4508-4819-A9A0-B58897CA27F1}" srcOrd="4" destOrd="0" parTransId="{8561083E-096D-4B72-A1F0-6F8D2D437A8C}" sibTransId="{A7FC0D23-127D-4567-ACCE-CEB9C7689F2B}"/>
    <dgm:cxn modelId="{0AC4D816-A3D2-4940-9E60-ECA3BA5728D7}" srcId="{81244FD3-26D9-45DB-AAED-70142D5D7512}" destId="{079D7EF0-B5AB-400E-BD11-D4D3C3224D7E}" srcOrd="2" destOrd="0" parTransId="{1B20AE4A-56F5-4231-BCAF-06A20A7F765D}" sibTransId="{7B68C09F-07DA-4BB0-8644-A1FA9FF4947A}"/>
    <dgm:cxn modelId="{D840F91A-B8EE-4940-8CA1-CE8161EAA3B1}" type="presOf" srcId="{81244FD3-26D9-45DB-AAED-70142D5D7512}" destId="{87323069-8329-4ED7-BC20-90CB21DBEE76}" srcOrd="0" destOrd="0" presId="urn:microsoft.com/office/officeart/2005/8/layout/hList1"/>
    <dgm:cxn modelId="{D8157122-31C4-4295-B65D-766D7B7BF1C2}" type="presOf" srcId="{8CA0303B-24CB-4720-8981-11F7A4FC6B0F}" destId="{168001E7-B1B0-4486-89C7-A968C5203D1C}" srcOrd="0" destOrd="1" presId="urn:microsoft.com/office/officeart/2005/8/layout/hList1"/>
    <dgm:cxn modelId="{951F8728-F988-4780-B6D1-B2AD61CEA42E}" srcId="{459F47B3-4C5B-4536-8B26-2D33ACDB9992}" destId="{06D65A7D-E44F-40B7-961E-A97E56CA8175}" srcOrd="5" destOrd="0" parTransId="{B1442194-4B12-489C-B1AF-5D9B758B6724}" sibTransId="{396EB876-DFD3-43E0-8AFF-2503C9CB58B3}"/>
    <dgm:cxn modelId="{BB96972E-C569-49AF-8124-28EBDCE344C2}" srcId="{0A47D937-1345-45C8-B048-9A123CB37A4D}" destId="{B0E9FE0B-7A5F-43BF-983B-A42649AFD006}" srcOrd="0" destOrd="0" parTransId="{43B20A75-D756-47EF-9D88-5EFEE43CA350}" sibTransId="{584CF703-E6E1-46A1-AA6E-3F38B52B8367}"/>
    <dgm:cxn modelId="{2061DD30-C193-4F14-9646-923F90AB2A9E}" srcId="{079D7EF0-B5AB-400E-BD11-D4D3C3224D7E}" destId="{5F02E549-7398-42A2-83E1-3A3BC0B9B9C1}" srcOrd="0" destOrd="0" parTransId="{550470AF-8C85-4872-9C25-21DA9F54EA7E}" sibTransId="{6B9E3B1C-CFCA-4E07-BC0D-E0C850B543A5}"/>
    <dgm:cxn modelId="{8EE13C31-06BB-4F2E-B03A-FF7652616FF8}" srcId="{0A47D937-1345-45C8-B048-9A123CB37A4D}" destId="{F03A5A66-6B59-4DE8-84E5-DDCB63DC8243}" srcOrd="2" destOrd="0" parTransId="{E9A8D7E5-AF75-4792-9CDC-4A40001BF682}" sibTransId="{FB460A46-6E7C-49B4-8449-2A29CEC174C5}"/>
    <dgm:cxn modelId="{8D822D32-43AA-486E-A60A-A3F5B1493BB4}" type="presOf" srcId="{38D28BD0-5DF8-4B47-AFF0-688A945E7E53}" destId="{168001E7-B1B0-4486-89C7-A968C5203D1C}" srcOrd="0" destOrd="6" presId="urn:microsoft.com/office/officeart/2005/8/layout/hList1"/>
    <dgm:cxn modelId="{7E0F0236-B14F-44BA-8273-D7968AFA2228}" type="presOf" srcId="{354AFC8E-7755-455D-8F2D-847A0A25A68D}" destId="{C5820FBB-99DD-4524-81DE-2B2712BCB06C}" srcOrd="0" destOrd="3" presId="urn:microsoft.com/office/officeart/2005/8/layout/hList1"/>
    <dgm:cxn modelId="{A1046B37-3084-41CE-B2DC-1676E16559F2}" srcId="{079D7EF0-B5AB-400E-BD11-D4D3C3224D7E}" destId="{FEAB4B3D-CC7D-4C7A-BF11-A1055604F486}" srcOrd="2" destOrd="0" parTransId="{F17F639D-E9E7-4D83-A23B-DB4D5C70279C}" sibTransId="{81012F6E-DA0F-4E2F-8BA4-300119492F4A}"/>
    <dgm:cxn modelId="{4BB3D73D-5D73-4A7F-9BCF-FF8040F7D88A}" type="presOf" srcId="{BB8DAE93-A0B2-4342-BF29-1155745042D7}" destId="{168001E7-B1B0-4486-89C7-A968C5203D1C}" srcOrd="0" destOrd="3" presId="urn:microsoft.com/office/officeart/2005/8/layout/hList1"/>
    <dgm:cxn modelId="{F4013E5B-B71A-482F-86BE-9B59D4D5B673}" type="presOf" srcId="{FC30FB39-BD73-4656-BF57-4773A3D7F2CB}" destId="{AF3C6192-60AA-4152-A5E2-620E85FCB727}" srcOrd="0" destOrd="3" presId="urn:microsoft.com/office/officeart/2005/8/layout/hList1"/>
    <dgm:cxn modelId="{9325235C-48E9-40CB-BB2B-668014D20E65}" srcId="{459F47B3-4C5B-4536-8B26-2D33ACDB9992}" destId="{D677C8F8-8CE8-4BF1-A3E4-BBC7FEECFE8D}" srcOrd="7" destOrd="0" parTransId="{905E82C4-2946-4F99-B4B9-7BF57E444422}" sibTransId="{E9137194-4032-4DC6-9D1B-B574CA3CC17A}"/>
    <dgm:cxn modelId="{C3E7E662-E316-4AA6-B7DC-90C68A5AAAD5}" srcId="{079D7EF0-B5AB-400E-BD11-D4D3C3224D7E}" destId="{FC30FB39-BD73-4656-BF57-4773A3D7F2CB}" srcOrd="3" destOrd="0" parTransId="{A945A489-E484-4080-BDB8-FCC76D6D360D}" sibTransId="{C00F4C73-9E34-4E76-9894-5C25F7D82E92}"/>
    <dgm:cxn modelId="{C6105F65-B7C9-423F-888E-9C46611A9ACF}" srcId="{459F47B3-4C5B-4536-8B26-2D33ACDB9992}" destId="{8CF8A4DD-D7D5-4537-B3B2-36CEE84AB016}" srcOrd="0" destOrd="0" parTransId="{D4098EB0-E931-40CC-8669-338467EB4F51}" sibTransId="{31ABC0B7-1C2F-44B3-B4C5-C61E433F122E}"/>
    <dgm:cxn modelId="{51BACD45-B236-43EC-96FD-DDA2788DFDE6}" type="presOf" srcId="{459F47B3-4C5B-4536-8B26-2D33ACDB9992}" destId="{79D84EAD-06CB-45C1-BC3F-0010F23607E9}" srcOrd="0" destOrd="0" presId="urn:microsoft.com/office/officeart/2005/8/layout/hList1"/>
    <dgm:cxn modelId="{97E44946-957A-4E30-83EB-AF19D68468B9}" type="presOf" srcId="{F03A5A66-6B59-4DE8-84E5-DDCB63DC8243}" destId="{C5820FBB-99DD-4524-81DE-2B2712BCB06C}" srcOrd="0" destOrd="2" presId="urn:microsoft.com/office/officeart/2005/8/layout/hList1"/>
    <dgm:cxn modelId="{E861B647-19A3-4B4B-8CAA-142856286841}" srcId="{81244FD3-26D9-45DB-AAED-70142D5D7512}" destId="{459F47B3-4C5B-4536-8B26-2D33ACDB9992}" srcOrd="0" destOrd="0" parTransId="{6E802BA3-01A6-400A-812D-A0FCBE90317B}" sibTransId="{942FC95F-939D-4DEE-99DA-79A5033D5B76}"/>
    <dgm:cxn modelId="{FF27DC67-1805-4789-84FB-86BF0E42B543}" type="presOf" srcId="{8CF8A4DD-D7D5-4537-B3B2-36CEE84AB016}" destId="{168001E7-B1B0-4486-89C7-A968C5203D1C}" srcOrd="0" destOrd="0" presId="urn:microsoft.com/office/officeart/2005/8/layout/hList1"/>
    <dgm:cxn modelId="{47F30849-6E61-44CC-B9AD-453C35FE10C1}" type="presOf" srcId="{FEAB4B3D-CC7D-4C7A-BF11-A1055604F486}" destId="{AF3C6192-60AA-4152-A5E2-620E85FCB727}" srcOrd="0" destOrd="2" presId="urn:microsoft.com/office/officeart/2005/8/layout/hList1"/>
    <dgm:cxn modelId="{FFA71549-CC01-4B00-89EC-89729E724D70}" srcId="{079D7EF0-B5AB-400E-BD11-D4D3C3224D7E}" destId="{C71C1C8B-5B7C-498B-9A62-E08A06337EE1}" srcOrd="1" destOrd="0" parTransId="{CCE60A7F-8D9A-4F97-B9AF-F8ADCD204545}" sibTransId="{3FEEFC1F-106C-40F4-BD3F-96BE50230F85}"/>
    <dgm:cxn modelId="{EA6C1A4E-B150-44A8-A57D-70AE23AADBB8}" type="presOf" srcId="{D677C8F8-8CE8-4BF1-A3E4-BBC7FEECFE8D}" destId="{168001E7-B1B0-4486-89C7-A968C5203D1C}" srcOrd="0" destOrd="7" presId="urn:microsoft.com/office/officeart/2005/8/layout/hList1"/>
    <dgm:cxn modelId="{B1DC6951-67D5-40C6-8484-C242AD05C612}" type="presOf" srcId="{0A47D937-1345-45C8-B048-9A123CB37A4D}" destId="{7BA23C38-7077-4607-A2D9-2C042DB9A562}" srcOrd="0" destOrd="0" presId="urn:microsoft.com/office/officeart/2005/8/layout/hList1"/>
    <dgm:cxn modelId="{62BCBB5A-EBB1-4EAC-BA74-2EDC578BDFAF}" srcId="{81244FD3-26D9-45DB-AAED-70142D5D7512}" destId="{0A47D937-1345-45C8-B048-9A123CB37A4D}" srcOrd="1" destOrd="0" parTransId="{B5AA3369-629B-4870-A9D3-3DC3C9E7A1B1}" sibTransId="{27A03943-CF56-4679-8812-D2565DB90A4B}"/>
    <dgm:cxn modelId="{7B36EA7C-248D-4F48-8793-01397962F229}" srcId="{459F47B3-4C5B-4536-8B26-2D33ACDB9992}" destId="{8CA0303B-24CB-4720-8981-11F7A4FC6B0F}" srcOrd="1" destOrd="0" parTransId="{358FE97E-8AEE-4651-87D6-0D8CAC7B9644}" sibTransId="{42432C5E-7182-4EBB-8A4E-E143C35B3C9F}"/>
    <dgm:cxn modelId="{8FF9BD7D-939D-46BB-9DD6-5CFF92F95BF7}" srcId="{0A47D937-1345-45C8-B048-9A123CB37A4D}" destId="{354AFC8E-7755-455D-8F2D-847A0A25A68D}" srcOrd="3" destOrd="0" parTransId="{524350F7-6871-4D6A-B933-D22448B58F90}" sibTransId="{04B08098-7D16-4CC1-AE95-84B524CFADA7}"/>
    <dgm:cxn modelId="{93779084-CE66-4D31-88DC-666710BC3713}" srcId="{459F47B3-4C5B-4536-8B26-2D33ACDB9992}" destId="{17602E60-F015-4F80-A0BF-C41CDB81CFD1}" srcOrd="2" destOrd="0" parTransId="{D683FC2E-43A2-40A2-A0F6-9C3CF25C83E2}" sibTransId="{291077B0-B21C-4D36-A06A-4400F6BB32C1}"/>
    <dgm:cxn modelId="{F277CF87-CBE6-42E7-8507-8087A38FCD91}" type="presOf" srcId="{FBE162E3-0961-42F0-A54A-26DEDF610602}" destId="{C5820FBB-99DD-4524-81DE-2B2712BCB06C}" srcOrd="0" destOrd="1" presId="urn:microsoft.com/office/officeart/2005/8/layout/hList1"/>
    <dgm:cxn modelId="{76AA3788-6C4B-49F2-8997-BCCB05700837}" type="presOf" srcId="{275B357A-0529-43EC-A9A8-D01BCFAA3C84}" destId="{C5820FBB-99DD-4524-81DE-2B2712BCB06C}" srcOrd="0" destOrd="4" presId="urn:microsoft.com/office/officeart/2005/8/layout/hList1"/>
    <dgm:cxn modelId="{8ABCBC8E-E672-40BF-BBF7-5206EDD87731}" type="presOf" srcId="{17602E60-F015-4F80-A0BF-C41CDB81CFD1}" destId="{168001E7-B1B0-4486-89C7-A968C5203D1C}" srcOrd="0" destOrd="2" presId="urn:microsoft.com/office/officeart/2005/8/layout/hList1"/>
    <dgm:cxn modelId="{BE810B8F-632D-443F-9C51-6E649E657C04}" srcId="{459F47B3-4C5B-4536-8B26-2D33ACDB9992}" destId="{38D28BD0-5DF8-4B47-AFF0-688A945E7E53}" srcOrd="6" destOrd="0" parTransId="{33EB76B8-01FD-4307-98BA-135677046807}" sibTransId="{CF2AAD0D-6C55-49D0-A77D-034BE263C3FA}"/>
    <dgm:cxn modelId="{BC465295-CDD8-4C5A-A28F-314916DF9EDE}" type="presOf" srcId="{B0E9FE0B-7A5F-43BF-983B-A42649AFD006}" destId="{C5820FBB-99DD-4524-81DE-2B2712BCB06C}" srcOrd="0" destOrd="0" presId="urn:microsoft.com/office/officeart/2005/8/layout/hList1"/>
    <dgm:cxn modelId="{6940CD99-6CF7-4F7C-9B67-4CFEBBAD9B34}" type="presOf" srcId="{465AA58C-5591-49F5-9877-A7C95FEB3500}" destId="{AF3C6192-60AA-4152-A5E2-620E85FCB727}" srcOrd="0" destOrd="4" presId="urn:microsoft.com/office/officeart/2005/8/layout/hList1"/>
    <dgm:cxn modelId="{5ED828B2-EBC6-4295-9699-86FD56BA5C72}" type="presOf" srcId="{5F02E549-7398-42A2-83E1-3A3BC0B9B9C1}" destId="{AF3C6192-60AA-4152-A5E2-620E85FCB727}" srcOrd="0" destOrd="0" presId="urn:microsoft.com/office/officeart/2005/8/layout/hList1"/>
    <dgm:cxn modelId="{052FF1C2-0492-4258-B757-9CB289F6EDE4}" srcId="{459F47B3-4C5B-4536-8B26-2D33ACDB9992}" destId="{BB8DAE93-A0B2-4342-BF29-1155745042D7}" srcOrd="3" destOrd="0" parTransId="{4FE919C9-8075-4BE0-A970-1092F259F16E}" sibTransId="{46226101-27D6-4EDE-8F69-C106D35BDB64}"/>
    <dgm:cxn modelId="{E7CC1EC8-7990-4238-B0BB-2355A263CF1C}" type="presOf" srcId="{1AF82A6A-4508-4819-A9A0-B58897CA27F1}" destId="{168001E7-B1B0-4486-89C7-A968C5203D1C}" srcOrd="0" destOrd="4" presId="urn:microsoft.com/office/officeart/2005/8/layout/hList1"/>
    <dgm:cxn modelId="{8DF11EE3-BB76-4688-9418-63B598C512B7}" type="presOf" srcId="{C71C1C8B-5B7C-498B-9A62-E08A06337EE1}" destId="{AF3C6192-60AA-4152-A5E2-620E85FCB727}" srcOrd="0" destOrd="1" presId="urn:microsoft.com/office/officeart/2005/8/layout/hList1"/>
    <dgm:cxn modelId="{136DECEC-049A-4014-A2DC-4CAFF1815185}" type="presOf" srcId="{079D7EF0-B5AB-400E-BD11-D4D3C3224D7E}" destId="{0E875F02-B6A2-460F-BA54-307830ECFE45}" srcOrd="0" destOrd="0" presId="urn:microsoft.com/office/officeart/2005/8/layout/hList1"/>
    <dgm:cxn modelId="{10035E9F-3055-4004-ADB8-1055A9DFC8F6}" type="presParOf" srcId="{87323069-8329-4ED7-BC20-90CB21DBEE76}" destId="{8100C08B-4DB6-47BE-9CCF-982537C8D199}" srcOrd="0" destOrd="0" presId="urn:microsoft.com/office/officeart/2005/8/layout/hList1"/>
    <dgm:cxn modelId="{59F0609C-74F7-4568-ADEE-A2544A775BEC}" type="presParOf" srcId="{8100C08B-4DB6-47BE-9CCF-982537C8D199}" destId="{79D84EAD-06CB-45C1-BC3F-0010F23607E9}" srcOrd="0" destOrd="0" presId="urn:microsoft.com/office/officeart/2005/8/layout/hList1"/>
    <dgm:cxn modelId="{9FE97504-7DF1-4636-85C3-40C001206517}" type="presParOf" srcId="{8100C08B-4DB6-47BE-9CCF-982537C8D199}" destId="{168001E7-B1B0-4486-89C7-A968C5203D1C}" srcOrd="1" destOrd="0" presId="urn:microsoft.com/office/officeart/2005/8/layout/hList1"/>
    <dgm:cxn modelId="{AD9F6E90-5C4D-4841-A10D-7852A16F0F36}" type="presParOf" srcId="{87323069-8329-4ED7-BC20-90CB21DBEE76}" destId="{477C89EB-BDE3-4A38-83BD-BC044E33B539}" srcOrd="1" destOrd="0" presId="urn:microsoft.com/office/officeart/2005/8/layout/hList1"/>
    <dgm:cxn modelId="{13184619-5EEE-4FBB-9F79-EEE877113440}" type="presParOf" srcId="{87323069-8329-4ED7-BC20-90CB21DBEE76}" destId="{58A052D8-2B63-41CF-B183-1CD39EFF4C50}" srcOrd="2" destOrd="0" presId="urn:microsoft.com/office/officeart/2005/8/layout/hList1"/>
    <dgm:cxn modelId="{8195FEF5-2B9E-432C-8FF9-31D780C18AA4}" type="presParOf" srcId="{58A052D8-2B63-41CF-B183-1CD39EFF4C50}" destId="{7BA23C38-7077-4607-A2D9-2C042DB9A562}" srcOrd="0" destOrd="0" presId="urn:microsoft.com/office/officeart/2005/8/layout/hList1"/>
    <dgm:cxn modelId="{20939916-BFFC-484D-BBCF-1933D3DA3094}" type="presParOf" srcId="{58A052D8-2B63-41CF-B183-1CD39EFF4C50}" destId="{C5820FBB-99DD-4524-81DE-2B2712BCB06C}" srcOrd="1" destOrd="0" presId="urn:microsoft.com/office/officeart/2005/8/layout/hList1"/>
    <dgm:cxn modelId="{3B97EDF1-7C6E-4E68-B8C3-EB77D42E8B57}" type="presParOf" srcId="{87323069-8329-4ED7-BC20-90CB21DBEE76}" destId="{5A5A004E-EFDD-4DFB-92F3-6A9A59E27C78}" srcOrd="3" destOrd="0" presId="urn:microsoft.com/office/officeart/2005/8/layout/hList1"/>
    <dgm:cxn modelId="{159CE705-D8EB-4765-87CC-E82902E1790E}" type="presParOf" srcId="{87323069-8329-4ED7-BC20-90CB21DBEE76}" destId="{435797A1-CA4C-4822-8DF1-9DABF807D501}" srcOrd="4" destOrd="0" presId="urn:microsoft.com/office/officeart/2005/8/layout/hList1"/>
    <dgm:cxn modelId="{EAA80136-4D08-47E0-BD19-6A133FC17400}" type="presParOf" srcId="{435797A1-CA4C-4822-8DF1-9DABF807D501}" destId="{0E875F02-B6A2-460F-BA54-307830ECFE45}" srcOrd="0" destOrd="0" presId="urn:microsoft.com/office/officeart/2005/8/layout/hList1"/>
    <dgm:cxn modelId="{07982098-6B6B-45E1-A2EE-1C8D59978D27}" type="presParOf" srcId="{435797A1-CA4C-4822-8DF1-9DABF807D501}" destId="{AF3C6192-60AA-4152-A5E2-620E85FCB72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244FD3-26D9-45DB-AAED-70142D5D751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i-FI"/>
        </a:p>
      </dgm:t>
    </dgm:pt>
    <dgm:pt modelId="{459F47B3-4C5B-4536-8B26-2D33ACDB9992}">
      <dgm:prSet phldrT="[Text]"/>
      <dgm:spPr>
        <a:xfrm>
          <a:off x="2173" y="1459067"/>
          <a:ext cx="2119230" cy="522932"/>
        </a:xfrm>
        <a:prstGeom prst="rect">
          <a:avLst/>
        </a:prstGeom>
        <a:solidFill>
          <a:srgbClr val="10497F">
            <a:hueOff val="0"/>
            <a:satOff val="0"/>
            <a:lumOff val="0"/>
            <a:alphaOff val="0"/>
          </a:srgbClr>
        </a:solidFill>
        <a:ln w="25400" cap="flat" cmpd="sng" algn="ctr">
          <a:solidFill>
            <a:srgbClr val="10497F">
              <a:hueOff val="0"/>
              <a:satOff val="0"/>
              <a:lumOff val="0"/>
              <a:alphaOff val="0"/>
            </a:srgbClr>
          </a:solidFill>
          <a:prstDash val="solid"/>
        </a:ln>
        <a:effectLst/>
      </dgm:spPr>
      <dgm:t>
        <a:bodyPr/>
        <a:lstStyle/>
        <a:p>
          <a:pPr>
            <a:buNone/>
          </a:pPr>
          <a:r>
            <a:rPr lang="fi-FI" dirty="0">
              <a:solidFill>
                <a:sysClr val="window" lastClr="FFFFFF"/>
              </a:solidFill>
              <a:latin typeface="Arial"/>
              <a:ea typeface="+mn-ea"/>
              <a:cs typeface="+mn-cs"/>
            </a:rPr>
            <a:t>Hallinto ja johtaminen</a:t>
          </a:r>
        </a:p>
      </dgm:t>
    </dgm:pt>
    <dgm:pt modelId="{6E802BA3-01A6-400A-812D-A0FCBE90317B}" type="parTrans" cxnId="{E861B647-19A3-4B4B-8CAA-142856286841}">
      <dgm:prSet/>
      <dgm:spPr/>
      <dgm:t>
        <a:bodyPr/>
        <a:lstStyle/>
        <a:p>
          <a:endParaRPr lang="fi-FI"/>
        </a:p>
      </dgm:t>
    </dgm:pt>
    <dgm:pt modelId="{942FC95F-939D-4DEE-99DA-79A5033D5B76}" type="sibTrans" cxnId="{E861B647-19A3-4B4B-8CAA-142856286841}">
      <dgm:prSet/>
      <dgm:spPr/>
      <dgm:t>
        <a:bodyPr/>
        <a:lstStyle/>
        <a:p>
          <a:endParaRPr lang="fi-FI"/>
        </a:p>
      </dgm:t>
    </dgm:pt>
    <dgm:pt modelId="{8CF8A4DD-D7D5-4537-B3B2-36CEE84AB016}">
      <dgm:prSet phldrT="[Text]"/>
      <dgm:spPr>
        <a:xfrm>
          <a:off x="2173" y="1981999"/>
          <a:ext cx="2119230" cy="1190214"/>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r>
            <a:rPr lang="fi-FI" dirty="0">
              <a:solidFill>
                <a:sysClr val="windowText" lastClr="000000">
                  <a:hueOff val="0"/>
                  <a:satOff val="0"/>
                  <a:lumOff val="0"/>
                  <a:alphaOff val="0"/>
                </a:sysClr>
              </a:solidFill>
              <a:latin typeface="Arial"/>
              <a:ea typeface="+mn-ea"/>
              <a:cs typeface="+mn-cs"/>
            </a:rPr>
            <a:t>FOKUS: kestävät hankinnat ja läpinäkyvä hallinto</a:t>
          </a:r>
        </a:p>
      </dgm:t>
    </dgm:pt>
    <dgm:pt modelId="{D4098EB0-E931-40CC-8669-338467EB4F51}" type="parTrans" cxnId="{C6105F65-B7C9-423F-888E-9C46611A9ACF}">
      <dgm:prSet/>
      <dgm:spPr/>
      <dgm:t>
        <a:bodyPr/>
        <a:lstStyle/>
        <a:p>
          <a:endParaRPr lang="fi-FI"/>
        </a:p>
      </dgm:t>
    </dgm:pt>
    <dgm:pt modelId="{31ABC0B7-1C2F-44B3-B4C5-C61E433F122E}" type="sibTrans" cxnId="{C6105F65-B7C9-423F-888E-9C46611A9ACF}">
      <dgm:prSet/>
      <dgm:spPr/>
      <dgm:t>
        <a:bodyPr/>
        <a:lstStyle/>
        <a:p>
          <a:endParaRPr lang="fi-FI"/>
        </a:p>
      </dgm:t>
    </dgm:pt>
    <dgm:pt modelId="{0A47D937-1345-45C8-B048-9A123CB37A4D}">
      <dgm:prSet phldrT="[Text]"/>
      <dgm:spPr>
        <a:xfrm>
          <a:off x="2418096" y="1459067"/>
          <a:ext cx="2119230" cy="522932"/>
        </a:xfrm>
        <a:prstGeom prst="rect">
          <a:avLst/>
        </a:prstGeom>
        <a:solidFill>
          <a:srgbClr val="FD9E81"/>
        </a:solidFill>
        <a:ln w="25400" cap="flat" cmpd="sng" algn="ctr">
          <a:solidFill>
            <a:srgbClr val="FD9E81"/>
          </a:solidFill>
          <a:prstDash val="solid"/>
        </a:ln>
        <a:effectLst/>
      </dgm:spPr>
      <dgm:t>
        <a:bodyPr/>
        <a:lstStyle/>
        <a:p>
          <a:pPr>
            <a:buNone/>
          </a:pPr>
          <a:r>
            <a:rPr lang="fi-FI" dirty="0">
              <a:solidFill>
                <a:sysClr val="window" lastClr="FFFFFF"/>
              </a:solidFill>
              <a:latin typeface="Arial"/>
              <a:ea typeface="+mn-ea"/>
              <a:cs typeface="+mn-cs"/>
            </a:rPr>
            <a:t>Työntekijät ja sidosryhmät</a:t>
          </a:r>
        </a:p>
      </dgm:t>
    </dgm:pt>
    <dgm:pt modelId="{B5AA3369-629B-4870-A9D3-3DC3C9E7A1B1}" type="parTrans" cxnId="{62BCBB5A-EBB1-4EAC-BA74-2EDC578BDFAF}">
      <dgm:prSet/>
      <dgm:spPr/>
      <dgm:t>
        <a:bodyPr/>
        <a:lstStyle/>
        <a:p>
          <a:endParaRPr lang="fi-FI"/>
        </a:p>
      </dgm:t>
    </dgm:pt>
    <dgm:pt modelId="{27A03943-CF56-4679-8812-D2565DB90A4B}" type="sibTrans" cxnId="{62BCBB5A-EBB1-4EAC-BA74-2EDC578BDFAF}">
      <dgm:prSet/>
      <dgm:spPr/>
      <dgm:t>
        <a:bodyPr/>
        <a:lstStyle/>
        <a:p>
          <a:endParaRPr lang="fi-FI"/>
        </a:p>
      </dgm:t>
    </dgm:pt>
    <dgm:pt modelId="{B0E9FE0B-7A5F-43BF-983B-A42649AFD006}">
      <dgm:prSet phldrT="[Text]"/>
      <dgm:spPr>
        <a:xfrm>
          <a:off x="2418096" y="1981999"/>
          <a:ext cx="2119230" cy="1190214"/>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gm:spPr>
      <dgm:t>
        <a:bodyPr/>
        <a:lstStyle/>
        <a:p>
          <a:pPr>
            <a:buChar char="•"/>
          </a:pPr>
          <a:r>
            <a:rPr lang="fi-FI" dirty="0">
              <a:solidFill>
                <a:sysClr val="windowText" lastClr="000000">
                  <a:hueOff val="0"/>
                  <a:satOff val="0"/>
                  <a:lumOff val="0"/>
                  <a:alphaOff val="0"/>
                </a:sysClr>
              </a:solidFill>
              <a:latin typeface="Arial"/>
              <a:ea typeface="+mn-ea"/>
              <a:cs typeface="+mn-cs"/>
            </a:rPr>
            <a:t>FOKUS: työntekijöiden hyvinvointi, yhdenvertaisuus ja asiakasturvallisuus</a:t>
          </a:r>
        </a:p>
      </dgm:t>
    </dgm:pt>
    <dgm:pt modelId="{43B20A75-D756-47EF-9D88-5EFEE43CA350}" type="parTrans" cxnId="{BB96972E-C569-49AF-8124-28EBDCE344C2}">
      <dgm:prSet/>
      <dgm:spPr/>
      <dgm:t>
        <a:bodyPr/>
        <a:lstStyle/>
        <a:p>
          <a:endParaRPr lang="fi-FI"/>
        </a:p>
      </dgm:t>
    </dgm:pt>
    <dgm:pt modelId="{584CF703-E6E1-46A1-AA6E-3F38B52B8367}" type="sibTrans" cxnId="{BB96972E-C569-49AF-8124-28EBDCE344C2}">
      <dgm:prSet/>
      <dgm:spPr/>
      <dgm:t>
        <a:bodyPr/>
        <a:lstStyle/>
        <a:p>
          <a:endParaRPr lang="fi-FI"/>
        </a:p>
      </dgm:t>
    </dgm:pt>
    <dgm:pt modelId="{079D7EF0-B5AB-400E-BD11-D4D3C3224D7E}">
      <dgm:prSet phldrT="[Text]"/>
      <dgm:spPr>
        <a:xfrm>
          <a:off x="4834018" y="1459067"/>
          <a:ext cx="2119230" cy="522932"/>
        </a:xfrm>
        <a:prstGeom prst="rect">
          <a:avLst/>
        </a:prstGeom>
        <a:solidFill>
          <a:srgbClr val="D6E342">
            <a:lumMod val="75000"/>
          </a:srgbClr>
        </a:solidFill>
        <a:ln w="25400" cap="flat" cmpd="sng" algn="ctr">
          <a:solidFill>
            <a:srgbClr val="D6E342">
              <a:lumMod val="75000"/>
            </a:srgbClr>
          </a:solidFill>
          <a:prstDash val="solid"/>
        </a:ln>
        <a:effectLst/>
      </dgm:spPr>
      <dgm:t>
        <a:bodyPr/>
        <a:lstStyle/>
        <a:p>
          <a:pPr>
            <a:buNone/>
          </a:pPr>
          <a:r>
            <a:rPr lang="fi-FI" dirty="0">
              <a:solidFill>
                <a:sysClr val="window" lastClr="FFFFFF"/>
              </a:solidFill>
              <a:latin typeface="Arial"/>
              <a:ea typeface="+mn-ea"/>
              <a:cs typeface="+mn-cs"/>
            </a:rPr>
            <a:t>Luonnonvarat ja ekosysteemit</a:t>
          </a:r>
        </a:p>
      </dgm:t>
    </dgm:pt>
    <dgm:pt modelId="{1B20AE4A-56F5-4231-BCAF-06A20A7F765D}" type="parTrans" cxnId="{0AC4D816-A3D2-4940-9E60-ECA3BA5728D7}">
      <dgm:prSet/>
      <dgm:spPr/>
      <dgm:t>
        <a:bodyPr/>
        <a:lstStyle/>
        <a:p>
          <a:endParaRPr lang="fi-FI"/>
        </a:p>
      </dgm:t>
    </dgm:pt>
    <dgm:pt modelId="{7B68C09F-07DA-4BB0-8644-A1FA9FF4947A}" type="sibTrans" cxnId="{0AC4D816-A3D2-4940-9E60-ECA3BA5728D7}">
      <dgm:prSet/>
      <dgm:spPr/>
      <dgm:t>
        <a:bodyPr/>
        <a:lstStyle/>
        <a:p>
          <a:endParaRPr lang="fi-FI"/>
        </a:p>
      </dgm:t>
    </dgm:pt>
    <dgm:pt modelId="{5F02E549-7398-42A2-83E1-3A3BC0B9B9C1}">
      <dgm:prSet phldrT="[Text]"/>
      <dgm:spPr>
        <a:xfrm>
          <a:off x="4834018" y="1981999"/>
          <a:ext cx="2119230" cy="1190214"/>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gm:spPr>
      <dgm:t>
        <a:bodyPr/>
        <a:lstStyle/>
        <a:p>
          <a:pPr>
            <a:buChar char="•"/>
          </a:pPr>
          <a:r>
            <a:rPr lang="fi-FI" dirty="0">
              <a:solidFill>
                <a:sysClr val="windowText" lastClr="000000">
                  <a:hueOff val="0"/>
                  <a:satOff val="0"/>
                  <a:lumOff val="0"/>
                  <a:alphaOff val="0"/>
                </a:sysClr>
              </a:solidFill>
              <a:latin typeface="Arial"/>
              <a:ea typeface="+mn-ea"/>
              <a:cs typeface="+mn-cs"/>
            </a:rPr>
            <a:t>FOKUS: ilmastonmuutoksen torjunta, luonnon monimuotoisuus ja kiertotalous</a:t>
          </a:r>
        </a:p>
      </dgm:t>
    </dgm:pt>
    <dgm:pt modelId="{550470AF-8C85-4872-9C25-21DA9F54EA7E}" type="parTrans" cxnId="{2061DD30-C193-4F14-9646-923F90AB2A9E}">
      <dgm:prSet/>
      <dgm:spPr/>
      <dgm:t>
        <a:bodyPr/>
        <a:lstStyle/>
        <a:p>
          <a:endParaRPr lang="fi-FI"/>
        </a:p>
      </dgm:t>
    </dgm:pt>
    <dgm:pt modelId="{6B9E3B1C-CFCA-4E07-BC0D-E0C850B543A5}" type="sibTrans" cxnId="{2061DD30-C193-4F14-9646-923F90AB2A9E}">
      <dgm:prSet/>
      <dgm:spPr/>
      <dgm:t>
        <a:bodyPr/>
        <a:lstStyle/>
        <a:p>
          <a:endParaRPr lang="fi-FI"/>
        </a:p>
      </dgm:t>
    </dgm:pt>
    <dgm:pt modelId="{D677C8F8-8CE8-4BF1-A3E4-BBC7FEECFE8D}">
      <dgm:prSet phldrT="[Text]"/>
      <dgm:spPr>
        <a:xfrm>
          <a:off x="2173" y="1981999"/>
          <a:ext cx="2119230" cy="1190214"/>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gm:spPr>
      <dgm:t>
        <a:bodyPr/>
        <a:lstStyle/>
        <a:p>
          <a:pPr>
            <a:buChar char="•"/>
          </a:pPr>
          <a:endParaRPr lang="fi-FI" dirty="0">
            <a:solidFill>
              <a:sysClr val="windowText" lastClr="000000">
                <a:hueOff val="0"/>
                <a:satOff val="0"/>
                <a:lumOff val="0"/>
                <a:alphaOff val="0"/>
              </a:sysClr>
            </a:solidFill>
            <a:latin typeface="Arial"/>
            <a:ea typeface="+mn-ea"/>
            <a:cs typeface="+mn-cs"/>
          </a:endParaRPr>
        </a:p>
      </dgm:t>
    </dgm:pt>
    <dgm:pt modelId="{905E82C4-2946-4F99-B4B9-7BF57E444422}" type="parTrans" cxnId="{9325235C-48E9-40CB-BB2B-668014D20E65}">
      <dgm:prSet/>
      <dgm:spPr/>
      <dgm:t>
        <a:bodyPr/>
        <a:lstStyle/>
        <a:p>
          <a:endParaRPr lang="fi-FI"/>
        </a:p>
      </dgm:t>
    </dgm:pt>
    <dgm:pt modelId="{E9137194-4032-4DC6-9D1B-B574CA3CC17A}" type="sibTrans" cxnId="{9325235C-48E9-40CB-BB2B-668014D20E65}">
      <dgm:prSet/>
      <dgm:spPr/>
      <dgm:t>
        <a:bodyPr/>
        <a:lstStyle/>
        <a:p>
          <a:endParaRPr lang="fi-FI"/>
        </a:p>
      </dgm:t>
    </dgm:pt>
    <dgm:pt modelId="{87323069-8329-4ED7-BC20-90CB21DBEE76}" type="pres">
      <dgm:prSet presAssocID="{81244FD3-26D9-45DB-AAED-70142D5D7512}" presName="Name0" presStyleCnt="0">
        <dgm:presLayoutVars>
          <dgm:dir/>
          <dgm:animLvl val="lvl"/>
          <dgm:resizeHandles val="exact"/>
        </dgm:presLayoutVars>
      </dgm:prSet>
      <dgm:spPr/>
    </dgm:pt>
    <dgm:pt modelId="{8100C08B-4DB6-47BE-9CCF-982537C8D199}" type="pres">
      <dgm:prSet presAssocID="{459F47B3-4C5B-4536-8B26-2D33ACDB9992}" presName="composite" presStyleCnt="0"/>
      <dgm:spPr/>
    </dgm:pt>
    <dgm:pt modelId="{79D84EAD-06CB-45C1-BC3F-0010F23607E9}" type="pres">
      <dgm:prSet presAssocID="{459F47B3-4C5B-4536-8B26-2D33ACDB9992}" presName="parTx" presStyleLbl="alignNode1" presStyleIdx="0" presStyleCnt="3">
        <dgm:presLayoutVars>
          <dgm:chMax val="0"/>
          <dgm:chPref val="0"/>
          <dgm:bulletEnabled val="1"/>
        </dgm:presLayoutVars>
      </dgm:prSet>
      <dgm:spPr/>
    </dgm:pt>
    <dgm:pt modelId="{168001E7-B1B0-4486-89C7-A968C5203D1C}" type="pres">
      <dgm:prSet presAssocID="{459F47B3-4C5B-4536-8B26-2D33ACDB9992}" presName="desTx" presStyleLbl="alignAccFollowNode1" presStyleIdx="0" presStyleCnt="3">
        <dgm:presLayoutVars>
          <dgm:bulletEnabled val="1"/>
        </dgm:presLayoutVars>
      </dgm:prSet>
      <dgm:spPr/>
    </dgm:pt>
    <dgm:pt modelId="{477C89EB-BDE3-4A38-83BD-BC044E33B539}" type="pres">
      <dgm:prSet presAssocID="{942FC95F-939D-4DEE-99DA-79A5033D5B76}" presName="space" presStyleCnt="0"/>
      <dgm:spPr/>
    </dgm:pt>
    <dgm:pt modelId="{58A052D8-2B63-41CF-B183-1CD39EFF4C50}" type="pres">
      <dgm:prSet presAssocID="{0A47D937-1345-45C8-B048-9A123CB37A4D}" presName="composite" presStyleCnt="0"/>
      <dgm:spPr/>
    </dgm:pt>
    <dgm:pt modelId="{7BA23C38-7077-4607-A2D9-2C042DB9A562}" type="pres">
      <dgm:prSet presAssocID="{0A47D937-1345-45C8-B048-9A123CB37A4D}" presName="parTx" presStyleLbl="alignNode1" presStyleIdx="1" presStyleCnt="3">
        <dgm:presLayoutVars>
          <dgm:chMax val="0"/>
          <dgm:chPref val="0"/>
          <dgm:bulletEnabled val="1"/>
        </dgm:presLayoutVars>
      </dgm:prSet>
      <dgm:spPr/>
    </dgm:pt>
    <dgm:pt modelId="{C5820FBB-99DD-4524-81DE-2B2712BCB06C}" type="pres">
      <dgm:prSet presAssocID="{0A47D937-1345-45C8-B048-9A123CB37A4D}" presName="desTx" presStyleLbl="alignAccFollowNode1" presStyleIdx="1" presStyleCnt="3">
        <dgm:presLayoutVars>
          <dgm:bulletEnabled val="1"/>
        </dgm:presLayoutVars>
      </dgm:prSet>
      <dgm:spPr/>
    </dgm:pt>
    <dgm:pt modelId="{5A5A004E-EFDD-4DFB-92F3-6A9A59E27C78}" type="pres">
      <dgm:prSet presAssocID="{27A03943-CF56-4679-8812-D2565DB90A4B}" presName="space" presStyleCnt="0"/>
      <dgm:spPr/>
    </dgm:pt>
    <dgm:pt modelId="{435797A1-CA4C-4822-8DF1-9DABF807D501}" type="pres">
      <dgm:prSet presAssocID="{079D7EF0-B5AB-400E-BD11-D4D3C3224D7E}" presName="composite" presStyleCnt="0"/>
      <dgm:spPr/>
    </dgm:pt>
    <dgm:pt modelId="{0E875F02-B6A2-460F-BA54-307830ECFE45}" type="pres">
      <dgm:prSet presAssocID="{079D7EF0-B5AB-400E-BD11-D4D3C3224D7E}" presName="parTx" presStyleLbl="alignNode1" presStyleIdx="2" presStyleCnt="3">
        <dgm:presLayoutVars>
          <dgm:chMax val="0"/>
          <dgm:chPref val="0"/>
          <dgm:bulletEnabled val="1"/>
        </dgm:presLayoutVars>
      </dgm:prSet>
      <dgm:spPr/>
    </dgm:pt>
    <dgm:pt modelId="{AF3C6192-60AA-4152-A5E2-620E85FCB727}" type="pres">
      <dgm:prSet presAssocID="{079D7EF0-B5AB-400E-BD11-D4D3C3224D7E}" presName="desTx" presStyleLbl="alignAccFollowNode1" presStyleIdx="2" presStyleCnt="3">
        <dgm:presLayoutVars>
          <dgm:bulletEnabled val="1"/>
        </dgm:presLayoutVars>
      </dgm:prSet>
      <dgm:spPr/>
    </dgm:pt>
  </dgm:ptLst>
  <dgm:cxnLst>
    <dgm:cxn modelId="{0AC4D816-A3D2-4940-9E60-ECA3BA5728D7}" srcId="{81244FD3-26D9-45DB-AAED-70142D5D7512}" destId="{079D7EF0-B5AB-400E-BD11-D4D3C3224D7E}" srcOrd="2" destOrd="0" parTransId="{1B20AE4A-56F5-4231-BCAF-06A20A7F765D}" sibTransId="{7B68C09F-07DA-4BB0-8644-A1FA9FF4947A}"/>
    <dgm:cxn modelId="{D840F91A-B8EE-4940-8CA1-CE8161EAA3B1}" type="presOf" srcId="{81244FD3-26D9-45DB-AAED-70142D5D7512}" destId="{87323069-8329-4ED7-BC20-90CB21DBEE76}" srcOrd="0" destOrd="0" presId="urn:microsoft.com/office/officeart/2005/8/layout/hList1"/>
    <dgm:cxn modelId="{BB96972E-C569-49AF-8124-28EBDCE344C2}" srcId="{0A47D937-1345-45C8-B048-9A123CB37A4D}" destId="{B0E9FE0B-7A5F-43BF-983B-A42649AFD006}" srcOrd="0" destOrd="0" parTransId="{43B20A75-D756-47EF-9D88-5EFEE43CA350}" sibTransId="{584CF703-E6E1-46A1-AA6E-3F38B52B8367}"/>
    <dgm:cxn modelId="{2061DD30-C193-4F14-9646-923F90AB2A9E}" srcId="{079D7EF0-B5AB-400E-BD11-D4D3C3224D7E}" destId="{5F02E549-7398-42A2-83E1-3A3BC0B9B9C1}" srcOrd="0" destOrd="0" parTransId="{550470AF-8C85-4872-9C25-21DA9F54EA7E}" sibTransId="{6B9E3B1C-CFCA-4E07-BC0D-E0C850B543A5}"/>
    <dgm:cxn modelId="{9325235C-48E9-40CB-BB2B-668014D20E65}" srcId="{459F47B3-4C5B-4536-8B26-2D33ACDB9992}" destId="{D677C8F8-8CE8-4BF1-A3E4-BBC7FEECFE8D}" srcOrd="1" destOrd="0" parTransId="{905E82C4-2946-4F99-B4B9-7BF57E444422}" sibTransId="{E9137194-4032-4DC6-9D1B-B574CA3CC17A}"/>
    <dgm:cxn modelId="{C6105F65-B7C9-423F-888E-9C46611A9ACF}" srcId="{459F47B3-4C5B-4536-8B26-2D33ACDB9992}" destId="{8CF8A4DD-D7D5-4537-B3B2-36CEE84AB016}" srcOrd="0" destOrd="0" parTransId="{D4098EB0-E931-40CC-8669-338467EB4F51}" sibTransId="{31ABC0B7-1C2F-44B3-B4C5-C61E433F122E}"/>
    <dgm:cxn modelId="{51BACD45-B236-43EC-96FD-DDA2788DFDE6}" type="presOf" srcId="{459F47B3-4C5B-4536-8B26-2D33ACDB9992}" destId="{79D84EAD-06CB-45C1-BC3F-0010F23607E9}" srcOrd="0" destOrd="0" presId="urn:microsoft.com/office/officeart/2005/8/layout/hList1"/>
    <dgm:cxn modelId="{E861B647-19A3-4B4B-8CAA-142856286841}" srcId="{81244FD3-26D9-45DB-AAED-70142D5D7512}" destId="{459F47B3-4C5B-4536-8B26-2D33ACDB9992}" srcOrd="0" destOrd="0" parTransId="{6E802BA3-01A6-400A-812D-A0FCBE90317B}" sibTransId="{942FC95F-939D-4DEE-99DA-79A5033D5B76}"/>
    <dgm:cxn modelId="{FF27DC67-1805-4789-84FB-86BF0E42B543}" type="presOf" srcId="{8CF8A4DD-D7D5-4537-B3B2-36CEE84AB016}" destId="{168001E7-B1B0-4486-89C7-A968C5203D1C}" srcOrd="0" destOrd="0" presId="urn:microsoft.com/office/officeart/2005/8/layout/hList1"/>
    <dgm:cxn modelId="{EA6C1A4E-B150-44A8-A57D-70AE23AADBB8}" type="presOf" srcId="{D677C8F8-8CE8-4BF1-A3E4-BBC7FEECFE8D}" destId="{168001E7-B1B0-4486-89C7-A968C5203D1C}" srcOrd="0" destOrd="1" presId="urn:microsoft.com/office/officeart/2005/8/layout/hList1"/>
    <dgm:cxn modelId="{B1DC6951-67D5-40C6-8484-C242AD05C612}" type="presOf" srcId="{0A47D937-1345-45C8-B048-9A123CB37A4D}" destId="{7BA23C38-7077-4607-A2D9-2C042DB9A562}" srcOrd="0" destOrd="0" presId="urn:microsoft.com/office/officeart/2005/8/layout/hList1"/>
    <dgm:cxn modelId="{62BCBB5A-EBB1-4EAC-BA74-2EDC578BDFAF}" srcId="{81244FD3-26D9-45DB-AAED-70142D5D7512}" destId="{0A47D937-1345-45C8-B048-9A123CB37A4D}" srcOrd="1" destOrd="0" parTransId="{B5AA3369-629B-4870-A9D3-3DC3C9E7A1B1}" sibTransId="{27A03943-CF56-4679-8812-D2565DB90A4B}"/>
    <dgm:cxn modelId="{BC465295-CDD8-4C5A-A28F-314916DF9EDE}" type="presOf" srcId="{B0E9FE0B-7A5F-43BF-983B-A42649AFD006}" destId="{C5820FBB-99DD-4524-81DE-2B2712BCB06C}" srcOrd="0" destOrd="0" presId="urn:microsoft.com/office/officeart/2005/8/layout/hList1"/>
    <dgm:cxn modelId="{5ED828B2-EBC6-4295-9699-86FD56BA5C72}" type="presOf" srcId="{5F02E549-7398-42A2-83E1-3A3BC0B9B9C1}" destId="{AF3C6192-60AA-4152-A5E2-620E85FCB727}" srcOrd="0" destOrd="0" presId="urn:microsoft.com/office/officeart/2005/8/layout/hList1"/>
    <dgm:cxn modelId="{136DECEC-049A-4014-A2DC-4CAFF1815185}" type="presOf" srcId="{079D7EF0-B5AB-400E-BD11-D4D3C3224D7E}" destId="{0E875F02-B6A2-460F-BA54-307830ECFE45}" srcOrd="0" destOrd="0" presId="urn:microsoft.com/office/officeart/2005/8/layout/hList1"/>
    <dgm:cxn modelId="{10035E9F-3055-4004-ADB8-1055A9DFC8F6}" type="presParOf" srcId="{87323069-8329-4ED7-BC20-90CB21DBEE76}" destId="{8100C08B-4DB6-47BE-9CCF-982537C8D199}" srcOrd="0" destOrd="0" presId="urn:microsoft.com/office/officeart/2005/8/layout/hList1"/>
    <dgm:cxn modelId="{59F0609C-74F7-4568-ADEE-A2544A775BEC}" type="presParOf" srcId="{8100C08B-4DB6-47BE-9CCF-982537C8D199}" destId="{79D84EAD-06CB-45C1-BC3F-0010F23607E9}" srcOrd="0" destOrd="0" presId="urn:microsoft.com/office/officeart/2005/8/layout/hList1"/>
    <dgm:cxn modelId="{9FE97504-7DF1-4636-85C3-40C001206517}" type="presParOf" srcId="{8100C08B-4DB6-47BE-9CCF-982537C8D199}" destId="{168001E7-B1B0-4486-89C7-A968C5203D1C}" srcOrd="1" destOrd="0" presId="urn:microsoft.com/office/officeart/2005/8/layout/hList1"/>
    <dgm:cxn modelId="{AD9F6E90-5C4D-4841-A10D-7852A16F0F36}" type="presParOf" srcId="{87323069-8329-4ED7-BC20-90CB21DBEE76}" destId="{477C89EB-BDE3-4A38-83BD-BC044E33B539}" srcOrd="1" destOrd="0" presId="urn:microsoft.com/office/officeart/2005/8/layout/hList1"/>
    <dgm:cxn modelId="{13184619-5EEE-4FBB-9F79-EEE877113440}" type="presParOf" srcId="{87323069-8329-4ED7-BC20-90CB21DBEE76}" destId="{58A052D8-2B63-41CF-B183-1CD39EFF4C50}" srcOrd="2" destOrd="0" presId="urn:microsoft.com/office/officeart/2005/8/layout/hList1"/>
    <dgm:cxn modelId="{8195FEF5-2B9E-432C-8FF9-31D780C18AA4}" type="presParOf" srcId="{58A052D8-2B63-41CF-B183-1CD39EFF4C50}" destId="{7BA23C38-7077-4607-A2D9-2C042DB9A562}" srcOrd="0" destOrd="0" presId="urn:microsoft.com/office/officeart/2005/8/layout/hList1"/>
    <dgm:cxn modelId="{20939916-BFFC-484D-BBCF-1933D3DA3094}" type="presParOf" srcId="{58A052D8-2B63-41CF-B183-1CD39EFF4C50}" destId="{C5820FBB-99DD-4524-81DE-2B2712BCB06C}" srcOrd="1" destOrd="0" presId="urn:microsoft.com/office/officeart/2005/8/layout/hList1"/>
    <dgm:cxn modelId="{3B97EDF1-7C6E-4E68-B8C3-EB77D42E8B57}" type="presParOf" srcId="{87323069-8329-4ED7-BC20-90CB21DBEE76}" destId="{5A5A004E-EFDD-4DFB-92F3-6A9A59E27C78}" srcOrd="3" destOrd="0" presId="urn:microsoft.com/office/officeart/2005/8/layout/hList1"/>
    <dgm:cxn modelId="{159CE705-D8EB-4765-87CC-E82902E1790E}" type="presParOf" srcId="{87323069-8329-4ED7-BC20-90CB21DBEE76}" destId="{435797A1-CA4C-4822-8DF1-9DABF807D501}" srcOrd="4" destOrd="0" presId="urn:microsoft.com/office/officeart/2005/8/layout/hList1"/>
    <dgm:cxn modelId="{EAA80136-4D08-47E0-BD19-6A133FC17400}" type="presParOf" srcId="{435797A1-CA4C-4822-8DF1-9DABF807D501}" destId="{0E875F02-B6A2-460F-BA54-307830ECFE45}" srcOrd="0" destOrd="0" presId="urn:microsoft.com/office/officeart/2005/8/layout/hList1"/>
    <dgm:cxn modelId="{07982098-6B6B-45E1-A2EE-1C8D59978D27}" type="presParOf" srcId="{435797A1-CA4C-4822-8DF1-9DABF807D501}" destId="{AF3C6192-60AA-4152-A5E2-620E85FCB72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84EAD-06CB-45C1-BC3F-0010F23607E9}">
      <dsp:nvSpPr>
        <dsp:cNvPr id="0" name=""/>
        <dsp:cNvSpPr/>
      </dsp:nvSpPr>
      <dsp:spPr>
        <a:xfrm>
          <a:off x="2177" y="503139"/>
          <a:ext cx="2123443" cy="849377"/>
        </a:xfrm>
        <a:prstGeom prst="rect">
          <a:avLst/>
        </a:prstGeom>
        <a:solidFill>
          <a:srgbClr val="10497F">
            <a:hueOff val="0"/>
            <a:satOff val="0"/>
            <a:lumOff val="0"/>
            <a:alphaOff val="0"/>
          </a:srgbClr>
        </a:solidFill>
        <a:ln w="25400" cap="flat" cmpd="sng" algn="ctr">
          <a:solidFill>
            <a:srgbClr val="10497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i-FI" sz="1600" kern="1200" dirty="0">
              <a:solidFill>
                <a:sysClr val="window" lastClr="FFFFFF"/>
              </a:solidFill>
              <a:latin typeface="Arial"/>
              <a:ea typeface="+mn-ea"/>
              <a:cs typeface="+mn-cs"/>
            </a:rPr>
            <a:t>Hallinto ja johtaminen</a:t>
          </a:r>
        </a:p>
      </dsp:txBody>
      <dsp:txXfrm>
        <a:off x="2177" y="503139"/>
        <a:ext cx="2123443" cy="849377"/>
      </dsp:txXfrm>
    </dsp:sp>
    <dsp:sp modelId="{168001E7-B1B0-4486-89C7-A968C5203D1C}">
      <dsp:nvSpPr>
        <dsp:cNvPr id="0" name=""/>
        <dsp:cNvSpPr/>
      </dsp:nvSpPr>
      <dsp:spPr>
        <a:xfrm>
          <a:off x="2177" y="1352516"/>
          <a:ext cx="2123443" cy="2944012"/>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Johtaminen ja organisaatiokulttuuri</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Resurssien tehokas ja kestävä käyttö</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Sisäinen valvonta ja riskienhallinta</a:t>
          </a:r>
        </a:p>
        <a:p>
          <a:pPr marL="114300" lvl="1" indent="-114300" algn="l" defTabSz="622300">
            <a:lnSpc>
              <a:spcPct val="90000"/>
            </a:lnSpc>
            <a:spcBef>
              <a:spcPct val="0"/>
            </a:spcBef>
            <a:spcAft>
              <a:spcPct val="15000"/>
            </a:spcAft>
            <a:buChar char="•"/>
          </a:pPr>
          <a:r>
            <a:rPr lang="fi-FI" sz="1400" kern="1200">
              <a:solidFill>
                <a:sysClr val="windowText" lastClr="000000">
                  <a:hueOff val="0"/>
                  <a:satOff val="0"/>
                  <a:lumOff val="0"/>
                  <a:alphaOff val="0"/>
                </a:sysClr>
              </a:solidFill>
              <a:latin typeface="Arial"/>
              <a:ea typeface="+mn-ea"/>
              <a:cs typeface="+mn-cs"/>
            </a:rPr>
            <a:t>Avoin hallinto</a:t>
          </a:r>
          <a:endParaRPr lang="fi-FI" sz="1400" kern="1200" dirty="0">
            <a:solidFill>
              <a:sysClr val="windowText" lastClr="000000">
                <a:hueOff val="0"/>
                <a:satOff val="0"/>
                <a:lumOff val="0"/>
                <a:alphaOff val="0"/>
              </a:sysClr>
            </a:solidFill>
            <a:latin typeface="Arial"/>
            <a:ea typeface="+mn-ea"/>
            <a:cs typeface="+mn-cs"/>
          </a:endParaRP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Eettisyys ja korruption torjunta</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Eläinten hyvinvointi</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Hankinnan toteutus ja sopimusseuranta</a:t>
          </a:r>
        </a:p>
        <a:p>
          <a:pPr marL="114300" lvl="1" indent="-114300" algn="l" defTabSz="666750">
            <a:lnSpc>
              <a:spcPct val="90000"/>
            </a:lnSpc>
            <a:spcBef>
              <a:spcPct val="0"/>
            </a:spcBef>
            <a:spcAft>
              <a:spcPct val="15000"/>
            </a:spcAft>
            <a:buChar char="•"/>
          </a:pPr>
          <a:endParaRPr lang="fi-FI" sz="1500" kern="1200" dirty="0">
            <a:solidFill>
              <a:sysClr val="windowText" lastClr="000000">
                <a:hueOff val="0"/>
                <a:satOff val="0"/>
                <a:lumOff val="0"/>
                <a:alphaOff val="0"/>
              </a:sysClr>
            </a:solidFill>
            <a:latin typeface="Arial"/>
            <a:ea typeface="+mn-ea"/>
            <a:cs typeface="+mn-cs"/>
          </a:endParaRPr>
        </a:p>
      </dsp:txBody>
      <dsp:txXfrm>
        <a:off x="2177" y="1352516"/>
        <a:ext cx="2123443" cy="2944012"/>
      </dsp:txXfrm>
    </dsp:sp>
    <dsp:sp modelId="{7BA23C38-7077-4607-A2D9-2C042DB9A562}">
      <dsp:nvSpPr>
        <dsp:cNvPr id="0" name=""/>
        <dsp:cNvSpPr/>
      </dsp:nvSpPr>
      <dsp:spPr>
        <a:xfrm>
          <a:off x="2422902" y="503139"/>
          <a:ext cx="2123443" cy="849377"/>
        </a:xfrm>
        <a:prstGeom prst="rect">
          <a:avLst/>
        </a:prstGeom>
        <a:solidFill>
          <a:srgbClr val="FD9E81"/>
        </a:solidFill>
        <a:ln w="25400" cap="flat" cmpd="sng" algn="ctr">
          <a:solidFill>
            <a:srgbClr val="FD9E8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i-FI" sz="1600" kern="1200" dirty="0">
              <a:solidFill>
                <a:sysClr val="window" lastClr="FFFFFF"/>
              </a:solidFill>
              <a:latin typeface="Arial"/>
              <a:ea typeface="+mn-ea"/>
              <a:cs typeface="+mn-cs"/>
            </a:rPr>
            <a:t>Työntekijät ja sidosryhmät</a:t>
          </a:r>
        </a:p>
      </dsp:txBody>
      <dsp:txXfrm>
        <a:off x="2422902" y="503139"/>
        <a:ext cx="2123443" cy="849377"/>
      </dsp:txXfrm>
    </dsp:sp>
    <dsp:sp modelId="{C5820FBB-99DD-4524-81DE-2B2712BCB06C}">
      <dsp:nvSpPr>
        <dsp:cNvPr id="0" name=""/>
        <dsp:cNvSpPr/>
      </dsp:nvSpPr>
      <dsp:spPr>
        <a:xfrm>
          <a:off x="2422902" y="1352516"/>
          <a:ext cx="2123443" cy="2944012"/>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Omien työntekijöiden työolot</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Omat työntekijät: tasa-arvo, yhdenvertaisuus ja muut työhön liittyvät oikeudet</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Arvoketjun työntekijät</a:t>
          </a:r>
        </a:p>
        <a:p>
          <a:pPr marL="114300" lvl="1" indent="-114300" algn="l" defTabSz="622300">
            <a:lnSpc>
              <a:spcPct val="90000"/>
            </a:lnSpc>
            <a:spcBef>
              <a:spcPct val="0"/>
            </a:spcBef>
            <a:spcAft>
              <a:spcPct val="15000"/>
            </a:spcAft>
            <a:buChar char="•"/>
          </a:pPr>
          <a:r>
            <a:rPr lang="fi-FI" sz="1400" kern="1200">
              <a:solidFill>
                <a:sysClr val="windowText" lastClr="000000">
                  <a:hueOff val="0"/>
                  <a:satOff val="0"/>
                  <a:lumOff val="0"/>
                  <a:alphaOff val="0"/>
                </a:sysClr>
              </a:solidFill>
              <a:latin typeface="Arial"/>
              <a:ea typeface="+mn-ea"/>
              <a:cs typeface="+mn-cs"/>
            </a:rPr>
            <a:t>Asiakkaat ja sidosryhmät: tiedot ja turvallisuus</a:t>
          </a:r>
          <a:endParaRPr lang="fi-FI" sz="1400" kern="1200" dirty="0">
            <a:solidFill>
              <a:sysClr val="windowText" lastClr="000000">
                <a:hueOff val="0"/>
                <a:satOff val="0"/>
                <a:lumOff val="0"/>
                <a:alphaOff val="0"/>
              </a:sysClr>
            </a:solidFill>
            <a:latin typeface="Arial"/>
            <a:ea typeface="+mn-ea"/>
            <a:cs typeface="+mn-cs"/>
          </a:endParaRP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Asiakkaat ja sidosryhmät: poliittinen vuorovaikutus ja muut vaikutukset </a:t>
          </a:r>
        </a:p>
      </dsp:txBody>
      <dsp:txXfrm>
        <a:off x="2422902" y="1352516"/>
        <a:ext cx="2123443" cy="2944012"/>
      </dsp:txXfrm>
    </dsp:sp>
    <dsp:sp modelId="{0E875F02-B6A2-460F-BA54-307830ECFE45}">
      <dsp:nvSpPr>
        <dsp:cNvPr id="0" name=""/>
        <dsp:cNvSpPr/>
      </dsp:nvSpPr>
      <dsp:spPr>
        <a:xfrm>
          <a:off x="4843628" y="503139"/>
          <a:ext cx="2123443" cy="849377"/>
        </a:xfrm>
        <a:prstGeom prst="rect">
          <a:avLst/>
        </a:prstGeom>
        <a:solidFill>
          <a:srgbClr val="D6E342">
            <a:lumMod val="75000"/>
          </a:srgbClr>
        </a:solidFill>
        <a:ln w="25400" cap="flat" cmpd="sng" algn="ctr">
          <a:solidFill>
            <a:srgbClr val="D6E342">
              <a:lumMod val="75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fi-FI" sz="1600" kern="1200" dirty="0">
              <a:solidFill>
                <a:sysClr val="window" lastClr="FFFFFF"/>
              </a:solidFill>
              <a:latin typeface="Arial"/>
              <a:ea typeface="+mn-ea"/>
              <a:cs typeface="+mn-cs"/>
            </a:rPr>
            <a:t>Luonnonvarat ja ekosysteemit</a:t>
          </a:r>
        </a:p>
      </dsp:txBody>
      <dsp:txXfrm>
        <a:off x="4843628" y="503139"/>
        <a:ext cx="2123443" cy="849377"/>
      </dsp:txXfrm>
    </dsp:sp>
    <dsp:sp modelId="{AF3C6192-60AA-4152-A5E2-620E85FCB727}">
      <dsp:nvSpPr>
        <dsp:cNvPr id="0" name=""/>
        <dsp:cNvSpPr/>
      </dsp:nvSpPr>
      <dsp:spPr>
        <a:xfrm>
          <a:off x="4843628" y="1352516"/>
          <a:ext cx="2123443" cy="2944012"/>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Ilmastonmuutos</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Pilaantuminen</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Vesivarat ja merten luonnonvarat</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Biologinen monimuotoisuus ja ekosysteemit</a:t>
          </a:r>
        </a:p>
        <a:p>
          <a:pPr marL="114300" lvl="1" indent="-114300" algn="l" defTabSz="622300">
            <a:lnSpc>
              <a:spcPct val="90000"/>
            </a:lnSpc>
            <a:spcBef>
              <a:spcPct val="0"/>
            </a:spcBef>
            <a:spcAft>
              <a:spcPct val="15000"/>
            </a:spcAft>
            <a:buChar char="•"/>
          </a:pPr>
          <a:r>
            <a:rPr lang="fi-FI" sz="1400" kern="1200" dirty="0">
              <a:solidFill>
                <a:sysClr val="windowText" lastClr="000000">
                  <a:hueOff val="0"/>
                  <a:satOff val="0"/>
                  <a:lumOff val="0"/>
                  <a:alphaOff val="0"/>
                </a:sysClr>
              </a:solidFill>
              <a:latin typeface="Arial"/>
              <a:ea typeface="+mn-ea"/>
              <a:cs typeface="+mn-cs"/>
            </a:rPr>
            <a:t>Kiertotalous</a:t>
          </a:r>
        </a:p>
      </dsp:txBody>
      <dsp:txXfrm>
        <a:off x="4843628" y="1352516"/>
        <a:ext cx="2123443" cy="2944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84EAD-06CB-45C1-BC3F-0010F23607E9}">
      <dsp:nvSpPr>
        <dsp:cNvPr id="0" name=""/>
        <dsp:cNvSpPr/>
      </dsp:nvSpPr>
      <dsp:spPr>
        <a:xfrm>
          <a:off x="1766" y="1139492"/>
          <a:ext cx="1722150" cy="453015"/>
        </a:xfrm>
        <a:prstGeom prst="rect">
          <a:avLst/>
        </a:prstGeom>
        <a:solidFill>
          <a:srgbClr val="10497F">
            <a:hueOff val="0"/>
            <a:satOff val="0"/>
            <a:lumOff val="0"/>
            <a:alphaOff val="0"/>
          </a:srgbClr>
        </a:solidFill>
        <a:ln w="25400" cap="flat" cmpd="sng" algn="ctr">
          <a:solidFill>
            <a:srgbClr val="10497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i-FI" sz="1300" kern="1200" dirty="0">
              <a:solidFill>
                <a:sysClr val="window" lastClr="FFFFFF"/>
              </a:solidFill>
              <a:latin typeface="Arial"/>
              <a:ea typeface="+mn-ea"/>
              <a:cs typeface="+mn-cs"/>
            </a:rPr>
            <a:t>Hallinto ja johtaminen</a:t>
          </a:r>
        </a:p>
      </dsp:txBody>
      <dsp:txXfrm>
        <a:off x="1766" y="1139492"/>
        <a:ext cx="1722150" cy="453015"/>
      </dsp:txXfrm>
    </dsp:sp>
    <dsp:sp modelId="{168001E7-B1B0-4486-89C7-A968C5203D1C}">
      <dsp:nvSpPr>
        <dsp:cNvPr id="0" name=""/>
        <dsp:cNvSpPr/>
      </dsp:nvSpPr>
      <dsp:spPr>
        <a:xfrm>
          <a:off x="1766" y="1592507"/>
          <a:ext cx="1722150" cy="1031519"/>
        </a:xfrm>
        <a:prstGeom prst="rect">
          <a:avLst/>
        </a:prstGeom>
        <a:solidFill>
          <a:srgbClr val="10497F">
            <a:alpha val="90000"/>
            <a:tint val="40000"/>
            <a:hueOff val="0"/>
            <a:satOff val="0"/>
            <a:lumOff val="0"/>
            <a:alphaOff val="0"/>
          </a:srgbClr>
        </a:solidFill>
        <a:ln w="25400" cap="flat" cmpd="sng" algn="ctr">
          <a:solidFill>
            <a:srgbClr val="10497F">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solidFill>
                <a:sysClr val="windowText" lastClr="000000">
                  <a:hueOff val="0"/>
                  <a:satOff val="0"/>
                  <a:lumOff val="0"/>
                  <a:alphaOff val="0"/>
                </a:sysClr>
              </a:solidFill>
              <a:latin typeface="Arial"/>
              <a:ea typeface="+mn-ea"/>
              <a:cs typeface="+mn-cs"/>
            </a:rPr>
            <a:t>FOKUS: kestävät hankinnat ja läpinäkyvä hallinto</a:t>
          </a:r>
        </a:p>
        <a:p>
          <a:pPr marL="114300" lvl="1" indent="-114300" algn="l" defTabSz="577850">
            <a:lnSpc>
              <a:spcPct val="90000"/>
            </a:lnSpc>
            <a:spcBef>
              <a:spcPct val="0"/>
            </a:spcBef>
            <a:spcAft>
              <a:spcPct val="15000"/>
            </a:spcAft>
            <a:buChar char="•"/>
          </a:pPr>
          <a:endParaRPr lang="fi-FI" sz="1300" kern="1200" dirty="0">
            <a:solidFill>
              <a:sysClr val="windowText" lastClr="000000">
                <a:hueOff val="0"/>
                <a:satOff val="0"/>
                <a:lumOff val="0"/>
                <a:alphaOff val="0"/>
              </a:sysClr>
            </a:solidFill>
            <a:latin typeface="Arial"/>
            <a:ea typeface="+mn-ea"/>
            <a:cs typeface="+mn-cs"/>
          </a:endParaRPr>
        </a:p>
      </dsp:txBody>
      <dsp:txXfrm>
        <a:off x="1766" y="1592507"/>
        <a:ext cx="1722150" cy="1031519"/>
      </dsp:txXfrm>
    </dsp:sp>
    <dsp:sp modelId="{7BA23C38-7077-4607-A2D9-2C042DB9A562}">
      <dsp:nvSpPr>
        <dsp:cNvPr id="0" name=""/>
        <dsp:cNvSpPr/>
      </dsp:nvSpPr>
      <dsp:spPr>
        <a:xfrm>
          <a:off x="1965018" y="1139492"/>
          <a:ext cx="1722150" cy="453015"/>
        </a:xfrm>
        <a:prstGeom prst="rect">
          <a:avLst/>
        </a:prstGeom>
        <a:solidFill>
          <a:srgbClr val="FD9E81"/>
        </a:solidFill>
        <a:ln w="25400" cap="flat" cmpd="sng" algn="ctr">
          <a:solidFill>
            <a:srgbClr val="FD9E8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i-FI" sz="1300" kern="1200" dirty="0">
              <a:solidFill>
                <a:sysClr val="window" lastClr="FFFFFF"/>
              </a:solidFill>
              <a:latin typeface="Arial"/>
              <a:ea typeface="+mn-ea"/>
              <a:cs typeface="+mn-cs"/>
            </a:rPr>
            <a:t>Työntekijät ja sidosryhmät</a:t>
          </a:r>
        </a:p>
      </dsp:txBody>
      <dsp:txXfrm>
        <a:off x="1965018" y="1139492"/>
        <a:ext cx="1722150" cy="453015"/>
      </dsp:txXfrm>
    </dsp:sp>
    <dsp:sp modelId="{C5820FBB-99DD-4524-81DE-2B2712BCB06C}">
      <dsp:nvSpPr>
        <dsp:cNvPr id="0" name=""/>
        <dsp:cNvSpPr/>
      </dsp:nvSpPr>
      <dsp:spPr>
        <a:xfrm>
          <a:off x="1965018" y="1592507"/>
          <a:ext cx="1722150" cy="1031519"/>
        </a:xfrm>
        <a:prstGeom prst="rect">
          <a:avLst/>
        </a:prstGeom>
        <a:solidFill>
          <a:srgbClr val="FD9E81">
            <a:lumMod val="40000"/>
            <a:lumOff val="60000"/>
            <a:alpha val="90000"/>
          </a:srgbClr>
        </a:solidFill>
        <a:ln w="25400" cap="flat" cmpd="sng" algn="ctr">
          <a:solidFill>
            <a:srgbClr val="FD9E81">
              <a:lumMod val="40000"/>
              <a:lumOff val="6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solidFill>
                <a:sysClr val="windowText" lastClr="000000">
                  <a:hueOff val="0"/>
                  <a:satOff val="0"/>
                  <a:lumOff val="0"/>
                  <a:alphaOff val="0"/>
                </a:sysClr>
              </a:solidFill>
              <a:latin typeface="Arial"/>
              <a:ea typeface="+mn-ea"/>
              <a:cs typeface="+mn-cs"/>
            </a:rPr>
            <a:t>FOKUS: työntekijöiden hyvinvointi, yhdenvertaisuus ja asiakasturvallisuus</a:t>
          </a:r>
        </a:p>
      </dsp:txBody>
      <dsp:txXfrm>
        <a:off x="1965018" y="1592507"/>
        <a:ext cx="1722150" cy="1031519"/>
      </dsp:txXfrm>
    </dsp:sp>
    <dsp:sp modelId="{0E875F02-B6A2-460F-BA54-307830ECFE45}">
      <dsp:nvSpPr>
        <dsp:cNvPr id="0" name=""/>
        <dsp:cNvSpPr/>
      </dsp:nvSpPr>
      <dsp:spPr>
        <a:xfrm>
          <a:off x="3928269" y="1139492"/>
          <a:ext cx="1722150" cy="453015"/>
        </a:xfrm>
        <a:prstGeom prst="rect">
          <a:avLst/>
        </a:prstGeom>
        <a:solidFill>
          <a:srgbClr val="D6E342">
            <a:lumMod val="75000"/>
          </a:srgbClr>
        </a:solidFill>
        <a:ln w="25400" cap="flat" cmpd="sng" algn="ctr">
          <a:solidFill>
            <a:srgbClr val="D6E342">
              <a:lumMod val="75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i-FI" sz="1300" kern="1200" dirty="0">
              <a:solidFill>
                <a:sysClr val="window" lastClr="FFFFFF"/>
              </a:solidFill>
              <a:latin typeface="Arial"/>
              <a:ea typeface="+mn-ea"/>
              <a:cs typeface="+mn-cs"/>
            </a:rPr>
            <a:t>Luonnonvarat ja ekosysteemit</a:t>
          </a:r>
        </a:p>
      </dsp:txBody>
      <dsp:txXfrm>
        <a:off x="3928269" y="1139492"/>
        <a:ext cx="1722150" cy="453015"/>
      </dsp:txXfrm>
    </dsp:sp>
    <dsp:sp modelId="{AF3C6192-60AA-4152-A5E2-620E85FCB727}">
      <dsp:nvSpPr>
        <dsp:cNvPr id="0" name=""/>
        <dsp:cNvSpPr/>
      </dsp:nvSpPr>
      <dsp:spPr>
        <a:xfrm>
          <a:off x="3928269" y="1592507"/>
          <a:ext cx="1722150" cy="1031519"/>
        </a:xfrm>
        <a:prstGeom prst="rect">
          <a:avLst/>
        </a:prstGeom>
        <a:solidFill>
          <a:srgbClr val="D6E342">
            <a:lumMod val="40000"/>
            <a:lumOff val="60000"/>
            <a:alpha val="90000"/>
          </a:srgbClr>
        </a:solidFill>
        <a:ln w="25400" cap="flat" cmpd="sng" algn="ctr">
          <a:solidFill>
            <a:srgbClr val="D6E342">
              <a:lumMod val="40000"/>
              <a:lumOff val="6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solidFill>
                <a:sysClr val="windowText" lastClr="000000">
                  <a:hueOff val="0"/>
                  <a:satOff val="0"/>
                  <a:lumOff val="0"/>
                  <a:alphaOff val="0"/>
                </a:sysClr>
              </a:solidFill>
              <a:latin typeface="Arial"/>
              <a:ea typeface="+mn-ea"/>
              <a:cs typeface="+mn-cs"/>
            </a:rPr>
            <a:t>FOKUS: ilmastonmuutoksen torjunta, luonnon monimuotoisuus ja kiertotalous</a:t>
          </a:r>
        </a:p>
      </dsp:txBody>
      <dsp:txXfrm>
        <a:off x="3928269" y="1592507"/>
        <a:ext cx="1722150" cy="10315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B94324-EAAE-411F-960A-D925FE37C19B}" type="datetimeFigureOut">
              <a:rPr lang="fi-FI" smtClean="0"/>
              <a:t>26.6.2026</a:t>
            </a:fld>
            <a:endParaRPr lang="fi-FI"/>
          </a:p>
        </p:txBody>
      </p:sp>
      <p:sp>
        <p:nvSpPr>
          <p:cNvPr id="4" name="Dian kuvan paikkamerkki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00C42A-B50A-48AC-B57A-5DD198AEA758}" type="slidenum">
              <a:rPr lang="fi-FI" smtClean="0"/>
              <a:t>‹#›</a:t>
            </a:fld>
            <a:endParaRPr lang="fi-FI"/>
          </a:p>
        </p:txBody>
      </p:sp>
    </p:spTree>
    <p:extLst>
      <p:ext uri="{BB962C8B-B14F-4D97-AF65-F5344CB8AC3E}">
        <p14:creationId xmlns:p14="http://schemas.microsoft.com/office/powerpoint/2010/main" val="691034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sivu_turkoosi">
    <p:bg bwMode="auto">
      <p:bgPr>
        <a:solidFill>
          <a:schemeClr val="accent2"/>
        </a:solidFill>
        <a:effectLst/>
      </p:bgPr>
    </p:bg>
    <p:spTree>
      <p:nvGrpSpPr>
        <p:cNvPr id="1" name=""/>
        <p:cNvGrpSpPr/>
        <p:nvPr/>
      </p:nvGrpSpPr>
      <p:grpSpPr>
        <a:xfrm>
          <a:off x="0" y="0"/>
          <a:ext cx="0" cy="0"/>
          <a:chOff x="0" y="0"/>
          <a:chExt cx="0" cy="0"/>
        </a:xfrm>
      </p:grpSpPr>
      <p:pic>
        <p:nvPicPr>
          <p:cNvPr id="9" name="Picture 8" descr="A black and white wave&#10;&#10;Description automatically generated">
            <a:extLst>
              <a:ext uri="{FF2B5EF4-FFF2-40B4-BE49-F238E27FC236}">
                <a16:creationId xmlns:a16="http://schemas.microsoft.com/office/drawing/2014/main" id="{1FA2429F-1BA7-6C38-2A96-77BA20B84B47}"/>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ctrTitle"/>
          </p:nvPr>
        </p:nvSpPr>
        <p:spPr>
          <a:xfrm>
            <a:off x="1170188" y="909000"/>
            <a:ext cx="7430691" cy="2979000"/>
          </a:xfrm>
          <a:noFill/>
        </p:spPr>
        <p:txBody>
          <a:bodyPr anchor="b">
            <a:noAutofit/>
          </a:bodyPr>
          <a:lstStyle>
            <a:lvl1pPr>
              <a:lnSpc>
                <a:spcPct val="90000"/>
              </a:lnSpc>
              <a:defRPr sz="2492" baseline="0">
                <a:solidFill>
                  <a:schemeClr val="tx2"/>
                </a:solidFill>
              </a:defRPr>
            </a:lvl1pPr>
          </a:lstStyle>
          <a:p>
            <a:r>
              <a:rPr lang="en-GB" noProof="0" dirty="0"/>
              <a:t>Click to edit Master title style</a:t>
            </a:r>
            <a:endParaRPr lang="fi-FI" noProof="0" dirty="0"/>
          </a:p>
        </p:txBody>
      </p:sp>
      <p:sp>
        <p:nvSpPr>
          <p:cNvPr id="3" name="Alaotsikko 2"/>
          <p:cNvSpPr>
            <a:spLocks noGrp="1"/>
          </p:cNvSpPr>
          <p:nvPr>
            <p:ph type="subTitle" idx="1"/>
          </p:nvPr>
        </p:nvSpPr>
        <p:spPr>
          <a:xfrm>
            <a:off x="1170188" y="4068000"/>
            <a:ext cx="7430691" cy="828000"/>
          </a:xfrm>
        </p:spPr>
        <p:txBody>
          <a:bodyPr>
            <a:noAutofit/>
          </a:bodyPr>
          <a:lstStyle>
            <a:lvl1pPr marL="0" indent="0" algn="l">
              <a:spcBef>
                <a:spcPts val="0"/>
              </a:spcBef>
              <a:buNone/>
              <a:defRPr sz="1000">
                <a:solidFill>
                  <a:schemeClr val="tx2"/>
                </a:solidFill>
              </a:defRPr>
            </a:lvl1pPr>
            <a:lvl2pPr marL="178042" indent="0" algn="ctr">
              <a:buNone/>
              <a:defRPr>
                <a:solidFill>
                  <a:schemeClr val="tx1">
                    <a:tint val="75000"/>
                  </a:schemeClr>
                </a:solidFill>
              </a:defRPr>
            </a:lvl2pPr>
            <a:lvl3pPr marL="356085" indent="0" algn="ctr">
              <a:buNone/>
              <a:defRPr>
                <a:solidFill>
                  <a:schemeClr val="tx1">
                    <a:tint val="75000"/>
                  </a:schemeClr>
                </a:solidFill>
              </a:defRPr>
            </a:lvl3pPr>
            <a:lvl4pPr marL="534127" indent="0" algn="ctr">
              <a:buNone/>
              <a:defRPr>
                <a:solidFill>
                  <a:schemeClr val="tx1">
                    <a:tint val="75000"/>
                  </a:schemeClr>
                </a:solidFill>
              </a:defRPr>
            </a:lvl4pPr>
            <a:lvl5pPr marL="712169" indent="0" algn="ctr">
              <a:buNone/>
              <a:defRPr>
                <a:solidFill>
                  <a:schemeClr val="tx1">
                    <a:tint val="75000"/>
                  </a:schemeClr>
                </a:solidFill>
              </a:defRPr>
            </a:lvl5pPr>
            <a:lvl6pPr marL="890211" indent="0" algn="ctr">
              <a:buNone/>
              <a:defRPr>
                <a:solidFill>
                  <a:schemeClr val="tx1">
                    <a:tint val="75000"/>
                  </a:schemeClr>
                </a:solidFill>
              </a:defRPr>
            </a:lvl6pPr>
            <a:lvl7pPr marL="1068254" indent="0" algn="ctr">
              <a:buNone/>
              <a:defRPr>
                <a:solidFill>
                  <a:schemeClr val="tx1">
                    <a:tint val="75000"/>
                  </a:schemeClr>
                </a:solidFill>
              </a:defRPr>
            </a:lvl7pPr>
            <a:lvl8pPr marL="1246296" indent="0" algn="ctr">
              <a:buNone/>
              <a:defRPr>
                <a:solidFill>
                  <a:schemeClr val="tx1">
                    <a:tint val="75000"/>
                  </a:schemeClr>
                </a:solidFill>
              </a:defRPr>
            </a:lvl8pPr>
            <a:lvl9pPr marL="1424338" indent="0" algn="ctr">
              <a:buNone/>
              <a:defRPr>
                <a:solidFill>
                  <a:schemeClr val="tx1">
                    <a:tint val="75000"/>
                  </a:schemeClr>
                </a:solidFill>
              </a:defRPr>
            </a:lvl9pPr>
          </a:lstStyle>
          <a:p>
            <a:r>
              <a:rPr lang="en-GB" noProof="0" dirty="0"/>
              <a:t>Click to edit Master subtitle style</a:t>
            </a:r>
            <a:endParaRPr lang="fi-FI" noProof="0" dirty="0"/>
          </a:p>
        </p:txBody>
      </p:sp>
      <p:sp>
        <p:nvSpPr>
          <p:cNvPr id="4" name="Päivämäärän paikkamerkki 3"/>
          <p:cNvSpPr>
            <a:spLocks noGrp="1"/>
          </p:cNvSpPr>
          <p:nvPr>
            <p:ph type="dt" sz="half" idx="10"/>
          </p:nvPr>
        </p:nvSpPr>
        <p:spPr/>
        <p:txBody>
          <a:bodyPr/>
          <a:lstStyle>
            <a:lvl1pPr>
              <a:defRPr>
                <a:solidFill>
                  <a:schemeClr val="tx2"/>
                </a:solidFill>
              </a:defRPr>
            </a:lvl1pPr>
          </a:lstStyle>
          <a:p>
            <a:fld id="{0DC24074-517C-4AE4-A564-5A3E00F2AEA7}" type="datetime1">
              <a:rPr lang="fi-FI" smtClean="0"/>
              <a:t>26.6.2026</a:t>
            </a:fld>
            <a:endParaRPr lang="en-FI"/>
          </a:p>
        </p:txBody>
      </p:sp>
      <p:sp>
        <p:nvSpPr>
          <p:cNvPr id="5" name="Alatunnisteen paikkamerkki 4"/>
          <p:cNvSpPr>
            <a:spLocks noGrp="1"/>
          </p:cNvSpPr>
          <p:nvPr>
            <p:ph type="ftr" sz="quarter" idx="11"/>
          </p:nvPr>
        </p:nvSpPr>
        <p:spPr>
          <a:xfrm>
            <a:off x="1170188" y="5184000"/>
            <a:ext cx="7430691" cy="360000"/>
          </a:xfrm>
        </p:spPr>
        <p:txBody>
          <a:bodyPr/>
          <a:lstStyle>
            <a:lvl1pPr>
              <a:defRPr sz="800">
                <a:solidFill>
                  <a:schemeClr val="tx2"/>
                </a:solidFill>
              </a:defRPr>
            </a:lvl1pPr>
          </a:lstStyle>
          <a:p>
            <a:r>
              <a:rPr lang="fi-FI"/>
              <a:t>[Esittäjän nimi, organisaatio, esityspaikka sekä mahdolliset aihetunnisteet / Twitter-tili]</a:t>
            </a:r>
            <a:endParaRPr lang="en-FI" dirty="0"/>
          </a:p>
        </p:txBody>
      </p:sp>
      <p:sp>
        <p:nvSpPr>
          <p:cNvPr id="12" name="Sisällön paikkamerkki 7">
            <a:extLst>
              <a:ext uri="{FF2B5EF4-FFF2-40B4-BE49-F238E27FC236}">
                <a16:creationId xmlns:a16="http://schemas.microsoft.com/office/drawing/2014/main" id="{032EDD0F-6326-9AC3-E858-B7AA35A9C72D}"/>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pic>
        <p:nvPicPr>
          <p:cNvPr id="6" name="Picture 5" descr="A blue and yellow lines on a black background&#10;&#10;Description automatically generated">
            <a:extLst>
              <a:ext uri="{FF2B5EF4-FFF2-40B4-BE49-F238E27FC236}">
                <a16:creationId xmlns:a16="http://schemas.microsoft.com/office/drawing/2014/main" id="{6A520136-F656-082E-6C9F-EF4AE21DDDB9}"/>
              </a:ext>
            </a:extLst>
          </p:cNvPr>
          <p:cNvPicPr>
            <a:picLocks noChangeAspect="1"/>
          </p:cNvPicPr>
          <p:nvPr userDrawn="1"/>
        </p:nvPicPr>
        <p:blipFill>
          <a:blip r:embed="rId3"/>
          <a:stretch>
            <a:fillRect/>
          </a:stretch>
        </p:blipFill>
        <p:spPr>
          <a:xfrm rot="10800000">
            <a:off x="0" y="0"/>
            <a:ext cx="2631440" cy="728980"/>
          </a:xfrm>
          <a:prstGeom prst="rect">
            <a:avLst/>
          </a:prstGeom>
        </p:spPr>
      </p:pic>
      <p:pic>
        <p:nvPicPr>
          <p:cNvPr id="10" name="Picture 9">
            <a:extLst>
              <a:ext uri="{FF2B5EF4-FFF2-40B4-BE49-F238E27FC236}">
                <a16:creationId xmlns:a16="http://schemas.microsoft.com/office/drawing/2014/main" id="{13C89194-9FB3-E83E-8540-161A4B0768A6}"/>
              </a:ext>
            </a:extLst>
          </p:cNvPr>
          <p:cNvPicPr>
            <a:picLocks noChangeAspect="1"/>
          </p:cNvPicPr>
          <p:nvPr userDrawn="1"/>
        </p:nvPicPr>
        <p:blipFill>
          <a:blip r:embed="rId4"/>
          <a:srcRect/>
          <a:stretch/>
        </p:blipFill>
        <p:spPr>
          <a:xfrm>
            <a:off x="8172000" y="192942"/>
            <a:ext cx="1276633" cy="207372"/>
          </a:xfrm>
          <a:prstGeom prst="rect">
            <a:avLst/>
          </a:prstGeom>
        </p:spPr>
      </p:pic>
    </p:spTree>
    <p:extLst>
      <p:ext uri="{BB962C8B-B14F-4D97-AF65-F5344CB8AC3E}">
        <p14:creationId xmlns:p14="http://schemas.microsoft.com/office/powerpoint/2010/main" val="2244710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tsikkosivu_lime">
    <p:bg bwMode="auto">
      <p:bgPr>
        <a:solidFill>
          <a:schemeClr val="accent1"/>
        </a:solidFill>
        <a:effectLst/>
      </p:bgPr>
    </p:bg>
    <p:spTree>
      <p:nvGrpSpPr>
        <p:cNvPr id="1" name=""/>
        <p:cNvGrpSpPr/>
        <p:nvPr/>
      </p:nvGrpSpPr>
      <p:grpSpPr>
        <a:xfrm>
          <a:off x="0" y="0"/>
          <a:ext cx="0" cy="0"/>
          <a:chOff x="0" y="0"/>
          <a:chExt cx="0" cy="0"/>
        </a:xfrm>
      </p:grpSpPr>
      <p:pic>
        <p:nvPicPr>
          <p:cNvPr id="13" name="Picture 12" descr="A black and white wave&#10;&#10;Description automatically generated">
            <a:extLst>
              <a:ext uri="{FF2B5EF4-FFF2-40B4-BE49-F238E27FC236}">
                <a16:creationId xmlns:a16="http://schemas.microsoft.com/office/drawing/2014/main" id="{1BB13A8E-F4D6-7C5E-C9B3-7A61B390705B}"/>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ctrTitle"/>
          </p:nvPr>
        </p:nvSpPr>
        <p:spPr>
          <a:xfrm>
            <a:off x="1170188" y="909000"/>
            <a:ext cx="7430691" cy="2979000"/>
          </a:xfrm>
          <a:noFill/>
        </p:spPr>
        <p:txBody>
          <a:bodyPr anchor="b">
            <a:noAutofit/>
          </a:bodyPr>
          <a:lstStyle>
            <a:lvl1pPr>
              <a:lnSpc>
                <a:spcPct val="90000"/>
              </a:lnSpc>
              <a:defRPr sz="2500" baseline="0">
                <a:solidFill>
                  <a:schemeClr val="tx2"/>
                </a:solidFill>
              </a:defRPr>
            </a:lvl1pPr>
          </a:lstStyle>
          <a:p>
            <a:r>
              <a:rPr lang="en-GB" noProof="0" dirty="0"/>
              <a:t>Click to edit Master title style</a:t>
            </a:r>
            <a:endParaRPr lang="fi-FI" noProof="0" dirty="0"/>
          </a:p>
        </p:txBody>
      </p:sp>
      <p:sp>
        <p:nvSpPr>
          <p:cNvPr id="3" name="Alaotsikko 2"/>
          <p:cNvSpPr>
            <a:spLocks noGrp="1"/>
          </p:cNvSpPr>
          <p:nvPr>
            <p:ph type="subTitle" idx="1"/>
          </p:nvPr>
        </p:nvSpPr>
        <p:spPr>
          <a:xfrm>
            <a:off x="1170188" y="4068000"/>
            <a:ext cx="7430691" cy="828000"/>
          </a:xfrm>
        </p:spPr>
        <p:txBody>
          <a:bodyPr>
            <a:noAutofit/>
          </a:bodyPr>
          <a:lstStyle>
            <a:lvl1pPr marL="0" indent="0" algn="l">
              <a:spcBef>
                <a:spcPts val="0"/>
              </a:spcBef>
              <a:buNone/>
              <a:defRPr sz="1000">
                <a:solidFill>
                  <a:schemeClr val="tx2"/>
                </a:solidFill>
              </a:defRPr>
            </a:lvl1pPr>
            <a:lvl2pPr marL="178042" indent="0" algn="ctr">
              <a:buNone/>
              <a:defRPr>
                <a:solidFill>
                  <a:schemeClr val="tx1">
                    <a:tint val="75000"/>
                  </a:schemeClr>
                </a:solidFill>
              </a:defRPr>
            </a:lvl2pPr>
            <a:lvl3pPr marL="356085" indent="0" algn="ctr">
              <a:buNone/>
              <a:defRPr>
                <a:solidFill>
                  <a:schemeClr val="tx1">
                    <a:tint val="75000"/>
                  </a:schemeClr>
                </a:solidFill>
              </a:defRPr>
            </a:lvl3pPr>
            <a:lvl4pPr marL="534127" indent="0" algn="ctr">
              <a:buNone/>
              <a:defRPr>
                <a:solidFill>
                  <a:schemeClr val="tx1">
                    <a:tint val="75000"/>
                  </a:schemeClr>
                </a:solidFill>
              </a:defRPr>
            </a:lvl4pPr>
            <a:lvl5pPr marL="712169" indent="0" algn="ctr">
              <a:buNone/>
              <a:defRPr>
                <a:solidFill>
                  <a:schemeClr val="tx1">
                    <a:tint val="75000"/>
                  </a:schemeClr>
                </a:solidFill>
              </a:defRPr>
            </a:lvl5pPr>
            <a:lvl6pPr marL="890211" indent="0" algn="ctr">
              <a:buNone/>
              <a:defRPr>
                <a:solidFill>
                  <a:schemeClr val="tx1">
                    <a:tint val="75000"/>
                  </a:schemeClr>
                </a:solidFill>
              </a:defRPr>
            </a:lvl6pPr>
            <a:lvl7pPr marL="1068254" indent="0" algn="ctr">
              <a:buNone/>
              <a:defRPr>
                <a:solidFill>
                  <a:schemeClr val="tx1">
                    <a:tint val="75000"/>
                  </a:schemeClr>
                </a:solidFill>
              </a:defRPr>
            </a:lvl7pPr>
            <a:lvl8pPr marL="1246296" indent="0" algn="ctr">
              <a:buNone/>
              <a:defRPr>
                <a:solidFill>
                  <a:schemeClr val="tx1">
                    <a:tint val="75000"/>
                  </a:schemeClr>
                </a:solidFill>
              </a:defRPr>
            </a:lvl8pPr>
            <a:lvl9pPr marL="1424338" indent="0" algn="ctr">
              <a:buNone/>
              <a:defRPr>
                <a:solidFill>
                  <a:schemeClr val="tx1">
                    <a:tint val="75000"/>
                  </a:schemeClr>
                </a:solidFill>
              </a:defRPr>
            </a:lvl9pPr>
          </a:lstStyle>
          <a:p>
            <a:r>
              <a:rPr lang="en-GB" noProof="0" dirty="0"/>
              <a:t>Click to edit Master subtitle style</a:t>
            </a:r>
            <a:endParaRPr lang="fi-FI" noProof="0" dirty="0"/>
          </a:p>
        </p:txBody>
      </p:sp>
      <p:sp>
        <p:nvSpPr>
          <p:cNvPr id="4" name="Päivämäärän paikkamerkki 3"/>
          <p:cNvSpPr>
            <a:spLocks noGrp="1"/>
          </p:cNvSpPr>
          <p:nvPr>
            <p:ph type="dt" sz="half" idx="10"/>
          </p:nvPr>
        </p:nvSpPr>
        <p:spPr/>
        <p:txBody>
          <a:bodyPr/>
          <a:lstStyle>
            <a:lvl1pPr>
              <a:defRPr>
                <a:solidFill>
                  <a:schemeClr val="tx2"/>
                </a:solidFill>
              </a:defRPr>
            </a:lvl1pPr>
          </a:lstStyle>
          <a:p>
            <a:fld id="{511C36FD-D231-458E-97C1-1B83B54CB2FC}" type="datetime1">
              <a:rPr lang="fi-FI" smtClean="0"/>
              <a:t>26.6.2026</a:t>
            </a:fld>
            <a:endParaRPr lang="en-FI"/>
          </a:p>
        </p:txBody>
      </p:sp>
      <p:sp>
        <p:nvSpPr>
          <p:cNvPr id="5" name="Alatunnisteen paikkamerkki 4"/>
          <p:cNvSpPr>
            <a:spLocks noGrp="1"/>
          </p:cNvSpPr>
          <p:nvPr>
            <p:ph type="ftr" sz="quarter" idx="11"/>
          </p:nvPr>
        </p:nvSpPr>
        <p:spPr>
          <a:xfrm>
            <a:off x="1170188" y="5184000"/>
            <a:ext cx="7430691" cy="360000"/>
          </a:xfrm>
        </p:spPr>
        <p:txBody>
          <a:bodyPr/>
          <a:lstStyle>
            <a:lvl1pPr>
              <a:defRPr sz="800">
                <a:solidFill>
                  <a:schemeClr val="tx2"/>
                </a:solidFill>
              </a:defRPr>
            </a:lvl1pPr>
          </a:lstStyle>
          <a:p>
            <a:r>
              <a:rPr lang="fi-FI"/>
              <a:t>[Esittäjän nimi, organisaatio, esityspaikka sekä mahdolliset aihetunnisteet / Twitter-tili]</a:t>
            </a:r>
            <a:endParaRPr lang="en-FI" dirty="0"/>
          </a:p>
        </p:txBody>
      </p:sp>
      <p:sp>
        <p:nvSpPr>
          <p:cNvPr id="12" name="Sisällön paikkamerkki 7">
            <a:extLst>
              <a:ext uri="{FF2B5EF4-FFF2-40B4-BE49-F238E27FC236}">
                <a16:creationId xmlns:a16="http://schemas.microsoft.com/office/drawing/2014/main" id="{032EDD0F-6326-9AC3-E858-B7AA35A9C72D}"/>
              </a:ext>
            </a:extLst>
          </p:cNvPr>
          <p:cNvSpPr>
            <a:spLocks noGrp="1"/>
          </p:cNvSpPr>
          <p:nvPr>
            <p:ph sz="quarter" idx="13" hasCustomPrompt="1"/>
          </p:nvPr>
        </p:nvSpPr>
        <p:spPr>
          <a:xfrm>
            <a:off x="79740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pic>
        <p:nvPicPr>
          <p:cNvPr id="6" name="Picture 5">
            <a:extLst>
              <a:ext uri="{FF2B5EF4-FFF2-40B4-BE49-F238E27FC236}">
                <a16:creationId xmlns:a16="http://schemas.microsoft.com/office/drawing/2014/main" id="{EF383C3A-8FE4-7CDD-083C-3F9174F6A9B8}"/>
              </a:ext>
            </a:extLst>
          </p:cNvPr>
          <p:cNvPicPr>
            <a:picLocks noChangeAspect="1"/>
          </p:cNvPicPr>
          <p:nvPr userDrawn="1"/>
        </p:nvPicPr>
        <p:blipFill>
          <a:blip r:embed="rId3"/>
          <a:srcRect/>
          <a:stretch/>
        </p:blipFill>
        <p:spPr>
          <a:xfrm rot="10800000">
            <a:off x="0" y="0"/>
            <a:ext cx="2631440" cy="728980"/>
          </a:xfrm>
          <a:prstGeom prst="rect">
            <a:avLst/>
          </a:prstGeom>
        </p:spPr>
      </p:pic>
      <p:pic>
        <p:nvPicPr>
          <p:cNvPr id="9" name="Picture 8">
            <a:extLst>
              <a:ext uri="{FF2B5EF4-FFF2-40B4-BE49-F238E27FC236}">
                <a16:creationId xmlns:a16="http://schemas.microsoft.com/office/drawing/2014/main" id="{B5FDF6C4-B8A1-DA00-F69E-19FA422180BC}"/>
              </a:ext>
            </a:extLst>
          </p:cNvPr>
          <p:cNvPicPr>
            <a:picLocks noChangeAspect="1"/>
          </p:cNvPicPr>
          <p:nvPr userDrawn="1"/>
        </p:nvPicPr>
        <p:blipFill>
          <a:blip r:embed="rId4"/>
          <a:srcRect/>
          <a:stretch/>
        </p:blipFill>
        <p:spPr>
          <a:xfrm>
            <a:off x="8172000" y="192942"/>
            <a:ext cx="1276633" cy="207372"/>
          </a:xfrm>
          <a:prstGeom prst="rect">
            <a:avLst/>
          </a:prstGeom>
        </p:spPr>
      </p:pic>
    </p:spTree>
    <p:extLst>
      <p:ext uri="{BB962C8B-B14F-4D97-AF65-F5344CB8AC3E}">
        <p14:creationId xmlns:p14="http://schemas.microsoft.com/office/powerpoint/2010/main" val="1101811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tsikkosivu_lime">
    <p:bg bwMode="auto">
      <p:bgPr>
        <a:solidFill>
          <a:schemeClr val="accent5"/>
        </a:solidFill>
        <a:effectLst/>
      </p:bgPr>
    </p:bg>
    <p:spTree>
      <p:nvGrpSpPr>
        <p:cNvPr id="1" name=""/>
        <p:cNvGrpSpPr/>
        <p:nvPr/>
      </p:nvGrpSpPr>
      <p:grpSpPr>
        <a:xfrm>
          <a:off x="0" y="0"/>
          <a:ext cx="0" cy="0"/>
          <a:chOff x="0" y="0"/>
          <a:chExt cx="0" cy="0"/>
        </a:xfrm>
      </p:grpSpPr>
      <p:pic>
        <p:nvPicPr>
          <p:cNvPr id="13" name="Picture 12" descr="A black and white wave&#10;&#10;Description automatically generated">
            <a:extLst>
              <a:ext uri="{FF2B5EF4-FFF2-40B4-BE49-F238E27FC236}">
                <a16:creationId xmlns:a16="http://schemas.microsoft.com/office/drawing/2014/main" id="{1BB13A8E-F4D6-7C5E-C9B3-7A61B390705B}"/>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ctrTitle"/>
          </p:nvPr>
        </p:nvSpPr>
        <p:spPr>
          <a:xfrm>
            <a:off x="1170188" y="909000"/>
            <a:ext cx="7430691" cy="2979000"/>
          </a:xfrm>
          <a:noFill/>
        </p:spPr>
        <p:txBody>
          <a:bodyPr anchor="b">
            <a:noAutofit/>
          </a:bodyPr>
          <a:lstStyle>
            <a:lvl1pPr>
              <a:lnSpc>
                <a:spcPct val="90000"/>
              </a:lnSpc>
              <a:defRPr sz="2500" baseline="0">
                <a:solidFill>
                  <a:schemeClr val="tx2"/>
                </a:solidFill>
              </a:defRPr>
            </a:lvl1pPr>
          </a:lstStyle>
          <a:p>
            <a:r>
              <a:rPr lang="en-GB" noProof="0" dirty="0"/>
              <a:t>Click to edit Master title style</a:t>
            </a:r>
            <a:endParaRPr lang="fi-FI" noProof="0" dirty="0"/>
          </a:p>
        </p:txBody>
      </p:sp>
      <p:sp>
        <p:nvSpPr>
          <p:cNvPr id="3" name="Alaotsikko 2"/>
          <p:cNvSpPr>
            <a:spLocks noGrp="1"/>
          </p:cNvSpPr>
          <p:nvPr>
            <p:ph type="subTitle" idx="1"/>
          </p:nvPr>
        </p:nvSpPr>
        <p:spPr>
          <a:xfrm>
            <a:off x="1170188" y="4068000"/>
            <a:ext cx="7430691" cy="828000"/>
          </a:xfrm>
        </p:spPr>
        <p:txBody>
          <a:bodyPr>
            <a:noAutofit/>
          </a:bodyPr>
          <a:lstStyle>
            <a:lvl1pPr marL="0" indent="0" algn="l">
              <a:spcBef>
                <a:spcPts val="0"/>
              </a:spcBef>
              <a:buNone/>
              <a:defRPr sz="1000">
                <a:solidFill>
                  <a:schemeClr val="tx2"/>
                </a:solidFill>
              </a:defRPr>
            </a:lvl1pPr>
            <a:lvl2pPr marL="178042" indent="0" algn="ctr">
              <a:buNone/>
              <a:defRPr>
                <a:solidFill>
                  <a:schemeClr val="tx1">
                    <a:tint val="75000"/>
                  </a:schemeClr>
                </a:solidFill>
              </a:defRPr>
            </a:lvl2pPr>
            <a:lvl3pPr marL="356085" indent="0" algn="ctr">
              <a:buNone/>
              <a:defRPr>
                <a:solidFill>
                  <a:schemeClr val="tx1">
                    <a:tint val="75000"/>
                  </a:schemeClr>
                </a:solidFill>
              </a:defRPr>
            </a:lvl3pPr>
            <a:lvl4pPr marL="534127" indent="0" algn="ctr">
              <a:buNone/>
              <a:defRPr>
                <a:solidFill>
                  <a:schemeClr val="tx1">
                    <a:tint val="75000"/>
                  </a:schemeClr>
                </a:solidFill>
              </a:defRPr>
            </a:lvl4pPr>
            <a:lvl5pPr marL="712169" indent="0" algn="ctr">
              <a:buNone/>
              <a:defRPr>
                <a:solidFill>
                  <a:schemeClr val="tx1">
                    <a:tint val="75000"/>
                  </a:schemeClr>
                </a:solidFill>
              </a:defRPr>
            </a:lvl5pPr>
            <a:lvl6pPr marL="890211" indent="0" algn="ctr">
              <a:buNone/>
              <a:defRPr>
                <a:solidFill>
                  <a:schemeClr val="tx1">
                    <a:tint val="75000"/>
                  </a:schemeClr>
                </a:solidFill>
              </a:defRPr>
            </a:lvl6pPr>
            <a:lvl7pPr marL="1068254" indent="0" algn="ctr">
              <a:buNone/>
              <a:defRPr>
                <a:solidFill>
                  <a:schemeClr val="tx1">
                    <a:tint val="75000"/>
                  </a:schemeClr>
                </a:solidFill>
              </a:defRPr>
            </a:lvl7pPr>
            <a:lvl8pPr marL="1246296" indent="0" algn="ctr">
              <a:buNone/>
              <a:defRPr>
                <a:solidFill>
                  <a:schemeClr val="tx1">
                    <a:tint val="75000"/>
                  </a:schemeClr>
                </a:solidFill>
              </a:defRPr>
            </a:lvl8pPr>
            <a:lvl9pPr marL="1424338" indent="0" algn="ctr">
              <a:buNone/>
              <a:defRPr>
                <a:solidFill>
                  <a:schemeClr val="tx1">
                    <a:tint val="75000"/>
                  </a:schemeClr>
                </a:solidFill>
              </a:defRPr>
            </a:lvl9pPr>
          </a:lstStyle>
          <a:p>
            <a:r>
              <a:rPr lang="en-GB" noProof="0" dirty="0"/>
              <a:t>Click to edit Master subtitle style</a:t>
            </a:r>
            <a:endParaRPr lang="fi-FI" noProof="0" dirty="0"/>
          </a:p>
        </p:txBody>
      </p:sp>
      <p:sp>
        <p:nvSpPr>
          <p:cNvPr id="4" name="Päivämäärän paikkamerkki 3"/>
          <p:cNvSpPr>
            <a:spLocks noGrp="1"/>
          </p:cNvSpPr>
          <p:nvPr>
            <p:ph type="dt" sz="half" idx="10"/>
          </p:nvPr>
        </p:nvSpPr>
        <p:spPr/>
        <p:txBody>
          <a:bodyPr/>
          <a:lstStyle>
            <a:lvl1pPr>
              <a:defRPr>
                <a:solidFill>
                  <a:schemeClr val="tx2"/>
                </a:solidFill>
              </a:defRPr>
            </a:lvl1pPr>
          </a:lstStyle>
          <a:p>
            <a:fld id="{B48F7564-8EEB-4B95-BDB6-99D65CC046A8}" type="datetime1">
              <a:rPr lang="fi-FI" smtClean="0"/>
              <a:t>26.6.2026</a:t>
            </a:fld>
            <a:endParaRPr lang="en-FI"/>
          </a:p>
        </p:txBody>
      </p:sp>
      <p:sp>
        <p:nvSpPr>
          <p:cNvPr id="5" name="Alatunnisteen paikkamerkki 4"/>
          <p:cNvSpPr>
            <a:spLocks noGrp="1"/>
          </p:cNvSpPr>
          <p:nvPr>
            <p:ph type="ftr" sz="quarter" idx="11"/>
          </p:nvPr>
        </p:nvSpPr>
        <p:spPr>
          <a:xfrm>
            <a:off x="1170188" y="5184000"/>
            <a:ext cx="7430691" cy="360000"/>
          </a:xfrm>
        </p:spPr>
        <p:txBody>
          <a:bodyPr/>
          <a:lstStyle>
            <a:lvl1pPr>
              <a:defRPr sz="800">
                <a:solidFill>
                  <a:schemeClr val="tx2"/>
                </a:solidFill>
              </a:defRPr>
            </a:lvl1pPr>
          </a:lstStyle>
          <a:p>
            <a:r>
              <a:rPr lang="fi-FI"/>
              <a:t>[Esittäjän nimi, organisaatio, esityspaikka sekä mahdolliset aihetunnisteet / Twitter-tili]</a:t>
            </a:r>
            <a:endParaRPr lang="en-FI" dirty="0"/>
          </a:p>
        </p:txBody>
      </p:sp>
      <p:sp>
        <p:nvSpPr>
          <p:cNvPr id="12" name="Sisällön paikkamerkki 7">
            <a:extLst>
              <a:ext uri="{FF2B5EF4-FFF2-40B4-BE49-F238E27FC236}">
                <a16:creationId xmlns:a16="http://schemas.microsoft.com/office/drawing/2014/main" id="{032EDD0F-6326-9AC3-E858-B7AA35A9C72D}"/>
              </a:ext>
            </a:extLst>
          </p:cNvPr>
          <p:cNvSpPr>
            <a:spLocks noGrp="1"/>
          </p:cNvSpPr>
          <p:nvPr>
            <p:ph sz="quarter" idx="13" hasCustomPrompt="1"/>
          </p:nvPr>
        </p:nvSpPr>
        <p:spPr>
          <a:xfrm>
            <a:off x="7974876"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pic>
        <p:nvPicPr>
          <p:cNvPr id="6" name="Picture 5">
            <a:extLst>
              <a:ext uri="{FF2B5EF4-FFF2-40B4-BE49-F238E27FC236}">
                <a16:creationId xmlns:a16="http://schemas.microsoft.com/office/drawing/2014/main" id="{EF383C3A-8FE4-7CDD-083C-3F9174F6A9B8}"/>
              </a:ext>
            </a:extLst>
          </p:cNvPr>
          <p:cNvPicPr>
            <a:picLocks noChangeAspect="1"/>
          </p:cNvPicPr>
          <p:nvPr userDrawn="1"/>
        </p:nvPicPr>
        <p:blipFill>
          <a:blip r:embed="rId3"/>
          <a:srcRect/>
          <a:stretch/>
        </p:blipFill>
        <p:spPr>
          <a:xfrm rot="10800000">
            <a:off x="0" y="0"/>
            <a:ext cx="2631440" cy="728980"/>
          </a:xfrm>
          <a:prstGeom prst="rect">
            <a:avLst/>
          </a:prstGeom>
        </p:spPr>
      </p:pic>
      <p:pic>
        <p:nvPicPr>
          <p:cNvPr id="9" name="Picture 8">
            <a:extLst>
              <a:ext uri="{FF2B5EF4-FFF2-40B4-BE49-F238E27FC236}">
                <a16:creationId xmlns:a16="http://schemas.microsoft.com/office/drawing/2014/main" id="{B5FDF6C4-B8A1-DA00-F69E-19FA422180BC}"/>
              </a:ext>
            </a:extLst>
          </p:cNvPr>
          <p:cNvPicPr>
            <a:picLocks noChangeAspect="1"/>
          </p:cNvPicPr>
          <p:nvPr userDrawn="1"/>
        </p:nvPicPr>
        <p:blipFill>
          <a:blip r:embed="rId4"/>
          <a:srcRect/>
          <a:stretch/>
        </p:blipFill>
        <p:spPr>
          <a:xfrm>
            <a:off x="8172000" y="192942"/>
            <a:ext cx="1276633" cy="207372"/>
          </a:xfrm>
          <a:prstGeom prst="rect">
            <a:avLst/>
          </a:prstGeom>
        </p:spPr>
      </p:pic>
    </p:spTree>
    <p:extLst>
      <p:ext uri="{BB962C8B-B14F-4D97-AF65-F5344CB8AC3E}">
        <p14:creationId xmlns:p14="http://schemas.microsoft.com/office/powerpoint/2010/main" val="157886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tsikkosivu_valkoinen">
    <p:bg bwMode="auto">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170188" y="909000"/>
            <a:ext cx="7430691" cy="2979000"/>
          </a:xfrm>
          <a:noFill/>
        </p:spPr>
        <p:txBody>
          <a:bodyPr anchor="b">
            <a:noAutofit/>
          </a:bodyPr>
          <a:lstStyle>
            <a:lvl1pPr>
              <a:lnSpc>
                <a:spcPct val="90000"/>
              </a:lnSpc>
              <a:defRPr sz="2500" baseline="0">
                <a:solidFill>
                  <a:schemeClr val="tx2"/>
                </a:solidFill>
              </a:defRPr>
            </a:lvl1pPr>
          </a:lstStyle>
          <a:p>
            <a:r>
              <a:rPr lang="en-GB" noProof="0" dirty="0"/>
              <a:t>Click to edit Master title style</a:t>
            </a:r>
            <a:endParaRPr lang="fi-FI" noProof="0" dirty="0"/>
          </a:p>
        </p:txBody>
      </p:sp>
      <p:sp>
        <p:nvSpPr>
          <p:cNvPr id="3" name="Alaotsikko 2"/>
          <p:cNvSpPr>
            <a:spLocks noGrp="1"/>
          </p:cNvSpPr>
          <p:nvPr>
            <p:ph type="subTitle" idx="1"/>
          </p:nvPr>
        </p:nvSpPr>
        <p:spPr>
          <a:xfrm>
            <a:off x="1170188" y="4068000"/>
            <a:ext cx="7430691" cy="828000"/>
          </a:xfrm>
        </p:spPr>
        <p:txBody>
          <a:bodyPr>
            <a:noAutofit/>
          </a:bodyPr>
          <a:lstStyle>
            <a:lvl1pPr marL="0" indent="0" algn="l">
              <a:spcBef>
                <a:spcPts val="0"/>
              </a:spcBef>
              <a:buNone/>
              <a:defRPr sz="1000">
                <a:solidFill>
                  <a:schemeClr val="tx2"/>
                </a:solidFill>
              </a:defRPr>
            </a:lvl1pPr>
            <a:lvl2pPr marL="178042" indent="0" algn="ctr">
              <a:buNone/>
              <a:defRPr>
                <a:solidFill>
                  <a:schemeClr val="tx1">
                    <a:tint val="75000"/>
                  </a:schemeClr>
                </a:solidFill>
              </a:defRPr>
            </a:lvl2pPr>
            <a:lvl3pPr marL="356085" indent="0" algn="ctr">
              <a:buNone/>
              <a:defRPr>
                <a:solidFill>
                  <a:schemeClr val="tx1">
                    <a:tint val="75000"/>
                  </a:schemeClr>
                </a:solidFill>
              </a:defRPr>
            </a:lvl3pPr>
            <a:lvl4pPr marL="534127" indent="0" algn="ctr">
              <a:buNone/>
              <a:defRPr>
                <a:solidFill>
                  <a:schemeClr val="tx1">
                    <a:tint val="75000"/>
                  </a:schemeClr>
                </a:solidFill>
              </a:defRPr>
            </a:lvl4pPr>
            <a:lvl5pPr marL="712169" indent="0" algn="ctr">
              <a:buNone/>
              <a:defRPr>
                <a:solidFill>
                  <a:schemeClr val="tx1">
                    <a:tint val="75000"/>
                  </a:schemeClr>
                </a:solidFill>
              </a:defRPr>
            </a:lvl5pPr>
            <a:lvl6pPr marL="890211" indent="0" algn="ctr">
              <a:buNone/>
              <a:defRPr>
                <a:solidFill>
                  <a:schemeClr val="tx1">
                    <a:tint val="75000"/>
                  </a:schemeClr>
                </a:solidFill>
              </a:defRPr>
            </a:lvl6pPr>
            <a:lvl7pPr marL="1068254" indent="0" algn="ctr">
              <a:buNone/>
              <a:defRPr>
                <a:solidFill>
                  <a:schemeClr val="tx1">
                    <a:tint val="75000"/>
                  </a:schemeClr>
                </a:solidFill>
              </a:defRPr>
            </a:lvl7pPr>
            <a:lvl8pPr marL="1246296" indent="0" algn="ctr">
              <a:buNone/>
              <a:defRPr>
                <a:solidFill>
                  <a:schemeClr val="tx1">
                    <a:tint val="75000"/>
                  </a:schemeClr>
                </a:solidFill>
              </a:defRPr>
            </a:lvl8pPr>
            <a:lvl9pPr marL="1424338" indent="0" algn="ctr">
              <a:buNone/>
              <a:defRPr>
                <a:solidFill>
                  <a:schemeClr val="tx1">
                    <a:tint val="75000"/>
                  </a:schemeClr>
                </a:solidFill>
              </a:defRPr>
            </a:lvl9pPr>
          </a:lstStyle>
          <a:p>
            <a:r>
              <a:rPr lang="en-GB" noProof="0" dirty="0"/>
              <a:t>Click to edit Master subtitle style</a:t>
            </a:r>
            <a:endParaRPr lang="fi-FI" noProof="0" dirty="0"/>
          </a:p>
        </p:txBody>
      </p:sp>
      <p:sp>
        <p:nvSpPr>
          <p:cNvPr id="4" name="Päivämäärän paikkamerkki 3"/>
          <p:cNvSpPr>
            <a:spLocks noGrp="1"/>
          </p:cNvSpPr>
          <p:nvPr>
            <p:ph type="dt" sz="half" idx="10"/>
          </p:nvPr>
        </p:nvSpPr>
        <p:spPr/>
        <p:txBody>
          <a:bodyPr/>
          <a:lstStyle>
            <a:lvl1pPr>
              <a:defRPr>
                <a:solidFill>
                  <a:schemeClr val="tx2"/>
                </a:solidFill>
              </a:defRPr>
            </a:lvl1pPr>
          </a:lstStyle>
          <a:p>
            <a:fld id="{299C591E-01A5-4EC9-8DE7-11F1CD06E5C7}" type="datetime1">
              <a:rPr lang="fi-FI" smtClean="0"/>
              <a:t>26.6.2026</a:t>
            </a:fld>
            <a:endParaRPr lang="en-FI"/>
          </a:p>
        </p:txBody>
      </p:sp>
      <p:sp>
        <p:nvSpPr>
          <p:cNvPr id="5" name="Alatunnisteen paikkamerkki 4"/>
          <p:cNvSpPr>
            <a:spLocks noGrp="1"/>
          </p:cNvSpPr>
          <p:nvPr>
            <p:ph type="ftr" sz="quarter" idx="11"/>
          </p:nvPr>
        </p:nvSpPr>
        <p:spPr>
          <a:xfrm>
            <a:off x="1170188" y="5184000"/>
            <a:ext cx="7430691" cy="360000"/>
          </a:xfrm>
        </p:spPr>
        <p:txBody>
          <a:bodyPr/>
          <a:lstStyle>
            <a:lvl1pPr>
              <a:defRPr sz="800">
                <a:solidFill>
                  <a:schemeClr val="tx2"/>
                </a:solidFill>
              </a:defRPr>
            </a:lvl1pPr>
          </a:lstStyle>
          <a:p>
            <a:r>
              <a:rPr lang="fi-FI"/>
              <a:t>[Esittäjän nimi, organisaatio, esityspaikka sekä mahdolliset aihetunnisteet / Twitter-tili]</a:t>
            </a:r>
            <a:endParaRPr lang="en-FI" dirty="0"/>
          </a:p>
        </p:txBody>
      </p:sp>
      <p:sp>
        <p:nvSpPr>
          <p:cNvPr id="12" name="Sisällön paikkamerkki 7">
            <a:extLst>
              <a:ext uri="{FF2B5EF4-FFF2-40B4-BE49-F238E27FC236}">
                <a16:creationId xmlns:a16="http://schemas.microsoft.com/office/drawing/2014/main" id="{032EDD0F-6326-9AC3-E858-B7AA35A9C72D}"/>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a:t>
            </a:r>
            <a:r>
              <a:rPr lang="fi-FI" dirty="0" err="1"/>
              <a:t>mahdollianen</a:t>
            </a:r>
            <a:r>
              <a:rPr lang="fi-FI" dirty="0"/>
              <a:t> työkalutunnus</a:t>
            </a:r>
          </a:p>
        </p:txBody>
      </p:sp>
      <p:pic>
        <p:nvPicPr>
          <p:cNvPr id="8" name="Picture 7" descr="A blue and yellow lines on a black background&#10;&#10;Description automatically generated">
            <a:extLst>
              <a:ext uri="{FF2B5EF4-FFF2-40B4-BE49-F238E27FC236}">
                <a16:creationId xmlns:a16="http://schemas.microsoft.com/office/drawing/2014/main" id="{F17AB7B6-0431-F4A6-AAC8-B4209DA855BD}"/>
              </a:ext>
            </a:extLst>
          </p:cNvPr>
          <p:cNvPicPr>
            <a:picLocks noChangeAspect="1"/>
          </p:cNvPicPr>
          <p:nvPr userDrawn="1"/>
        </p:nvPicPr>
        <p:blipFill>
          <a:blip r:embed="rId2"/>
          <a:stretch>
            <a:fillRect/>
          </a:stretch>
        </p:blipFill>
        <p:spPr>
          <a:xfrm rot="10800000">
            <a:off x="0" y="0"/>
            <a:ext cx="2631440" cy="728980"/>
          </a:xfrm>
          <a:prstGeom prst="rect">
            <a:avLst/>
          </a:prstGeom>
        </p:spPr>
      </p:pic>
      <p:pic>
        <p:nvPicPr>
          <p:cNvPr id="9" name="Picture 8">
            <a:extLst>
              <a:ext uri="{FF2B5EF4-FFF2-40B4-BE49-F238E27FC236}">
                <a16:creationId xmlns:a16="http://schemas.microsoft.com/office/drawing/2014/main" id="{85D2C937-F9E6-ECC5-8494-748392063388}"/>
              </a:ext>
            </a:extLst>
          </p:cNvPr>
          <p:cNvPicPr>
            <a:picLocks noChangeAspect="1"/>
          </p:cNvPicPr>
          <p:nvPr userDrawn="1"/>
        </p:nvPicPr>
        <p:blipFill>
          <a:blip r:embed="rId3"/>
          <a:srcRect/>
          <a:stretch/>
        </p:blipFill>
        <p:spPr>
          <a:xfrm>
            <a:off x="7996086" y="192942"/>
            <a:ext cx="1276633" cy="207372"/>
          </a:xfrm>
          <a:prstGeom prst="rect">
            <a:avLst/>
          </a:prstGeom>
        </p:spPr>
      </p:pic>
    </p:spTree>
    <p:extLst>
      <p:ext uri="{BB962C8B-B14F-4D97-AF65-F5344CB8AC3E}">
        <p14:creationId xmlns:p14="http://schemas.microsoft.com/office/powerpoint/2010/main" val="2249376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palsta_normaali">
    <p:spTree>
      <p:nvGrpSpPr>
        <p:cNvPr id="1" name=""/>
        <p:cNvGrpSpPr/>
        <p:nvPr/>
      </p:nvGrpSpPr>
      <p:grpSpPr>
        <a:xfrm>
          <a:off x="0" y="0"/>
          <a:ext cx="0" cy="0"/>
          <a:chOff x="0" y="0"/>
          <a:chExt cx="0" cy="0"/>
        </a:xfrm>
      </p:grpSpPr>
      <p:sp>
        <p:nvSpPr>
          <p:cNvPr id="2" name="Otsikko 1"/>
          <p:cNvSpPr>
            <a:spLocks noGrp="1"/>
          </p:cNvSpPr>
          <p:nvPr>
            <p:ph type="title"/>
          </p:nvPr>
        </p:nvSpPr>
        <p:spPr>
          <a:xfrm>
            <a:off x="438820" y="540000"/>
            <a:ext cx="9000000" cy="720000"/>
          </a:xfrm>
        </p:spPr>
        <p:txBody>
          <a:bodyPr/>
          <a:lstStyle/>
          <a:p>
            <a:r>
              <a:rPr lang="en-GB" noProof="0" dirty="0"/>
              <a:t>Click to edit Master title style</a:t>
            </a:r>
            <a:endParaRPr lang="fi-FI" noProof="0" dirty="0"/>
          </a:p>
        </p:txBody>
      </p:sp>
      <p:sp>
        <p:nvSpPr>
          <p:cNvPr id="3" name="Sisällön paikkamerkki 2"/>
          <p:cNvSpPr>
            <a:spLocks noGrp="1"/>
          </p:cNvSpPr>
          <p:nvPr>
            <p:ph idx="1"/>
          </p:nvPr>
        </p:nvSpPr>
        <p:spPr>
          <a:xfrm>
            <a:off x="438820" y="1400400"/>
            <a:ext cx="9000000" cy="4254965"/>
          </a:xfrm>
        </p:spPr>
        <p:txBody>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fi-FI" noProof="0" dirty="0"/>
          </a:p>
        </p:txBody>
      </p:sp>
      <p:sp>
        <p:nvSpPr>
          <p:cNvPr id="8" name="Sisällön paikkamerkki 7">
            <a:extLst>
              <a:ext uri="{FF2B5EF4-FFF2-40B4-BE49-F238E27FC236}">
                <a16:creationId xmlns:a16="http://schemas.microsoft.com/office/drawing/2014/main" id="{F5935FFD-6543-4F06-ABEC-5AAAD19B5107}"/>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
        <p:nvSpPr>
          <p:cNvPr id="4" name="Päivämäärän paikkamerkki 3"/>
          <p:cNvSpPr>
            <a:spLocks noGrp="1"/>
          </p:cNvSpPr>
          <p:nvPr>
            <p:ph type="dt" sz="half" idx="10"/>
          </p:nvPr>
        </p:nvSpPr>
        <p:spPr>
          <a:xfrm>
            <a:off x="438823" y="6408000"/>
            <a:ext cx="1045366" cy="360000"/>
          </a:xfrm>
        </p:spPr>
        <p:txBody>
          <a:bodyPr/>
          <a:lstStyle/>
          <a:p>
            <a:fld id="{89FA28F9-45A7-4D4A-83AC-0623E084E0C7}" type="datetime1">
              <a:rPr lang="fi-FI" smtClean="0"/>
              <a:t>26.6.2026</a:t>
            </a:fld>
            <a:endParaRPr lang="en-FI"/>
          </a:p>
        </p:txBody>
      </p:sp>
      <p:sp>
        <p:nvSpPr>
          <p:cNvPr id="5" name="Alatunnisteen paikkamerkki 4"/>
          <p:cNvSpPr>
            <a:spLocks noGrp="1"/>
          </p:cNvSpPr>
          <p:nvPr>
            <p:ph type="ftr" sz="quarter" idx="11"/>
          </p:nvPr>
        </p:nvSpPr>
        <p:spPr>
          <a:xfrm>
            <a:off x="1614570" y="6408000"/>
            <a:ext cx="5465065" cy="360000"/>
          </a:xfrm>
        </p:spPr>
        <p:txBody>
          <a:bodyPr/>
          <a:lstStyle/>
          <a:p>
            <a:r>
              <a:rPr lang="fi-FI"/>
              <a:t>[Esittäjän nimi, organisaatio, esityspaikka sekä mahdolliset aihetunnisteet / Twitter-tili]</a:t>
            </a:r>
            <a:endParaRPr lang="en-FI" dirty="0"/>
          </a:p>
        </p:txBody>
      </p:sp>
      <p:sp>
        <p:nvSpPr>
          <p:cNvPr id="6" name="Dian numeron paikkamerkki 5"/>
          <p:cNvSpPr>
            <a:spLocks noGrp="1"/>
          </p:cNvSpPr>
          <p:nvPr>
            <p:ph type="sldNum" sz="quarter" idx="12"/>
          </p:nvPr>
        </p:nvSpPr>
        <p:spPr/>
        <p:txBody>
          <a:bodyPr/>
          <a:lstStyle/>
          <a:p>
            <a:fld id="{5C508C44-8567-AC47-A622-05DCBFCF8698}" type="slidenum">
              <a:rPr lang="en-FI" smtClean="0"/>
              <a:t>‹#›</a:t>
            </a:fld>
            <a:endParaRPr lang="en-FI"/>
          </a:p>
        </p:txBody>
      </p:sp>
    </p:spTree>
    <p:extLst>
      <p:ext uri="{BB962C8B-B14F-4D97-AF65-F5344CB8AC3E}">
        <p14:creationId xmlns:p14="http://schemas.microsoft.com/office/powerpoint/2010/main" val="424912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palstaa_normaali">
    <p:spTree>
      <p:nvGrpSpPr>
        <p:cNvPr id="1" name=""/>
        <p:cNvGrpSpPr/>
        <p:nvPr/>
      </p:nvGrpSpPr>
      <p:grpSpPr>
        <a:xfrm>
          <a:off x="0" y="0"/>
          <a:ext cx="0" cy="0"/>
          <a:chOff x="0" y="0"/>
          <a:chExt cx="0" cy="0"/>
        </a:xfrm>
      </p:grpSpPr>
      <p:sp>
        <p:nvSpPr>
          <p:cNvPr id="2" name="Otsikko 1"/>
          <p:cNvSpPr>
            <a:spLocks noGrp="1"/>
          </p:cNvSpPr>
          <p:nvPr>
            <p:ph type="title"/>
          </p:nvPr>
        </p:nvSpPr>
        <p:spPr>
          <a:xfrm>
            <a:off x="438820" y="540000"/>
            <a:ext cx="9000000" cy="720000"/>
          </a:xfrm>
        </p:spPr>
        <p:txBody>
          <a:bodyPr/>
          <a:lstStyle/>
          <a:p>
            <a:r>
              <a:rPr lang="en-GB" noProof="0" dirty="0"/>
              <a:t>Click to edit Master title style</a:t>
            </a:r>
            <a:endParaRPr lang="fi-FI" noProof="0" dirty="0"/>
          </a:p>
        </p:txBody>
      </p:sp>
      <p:sp>
        <p:nvSpPr>
          <p:cNvPr id="3" name="Sisällön paikkamerkki 2"/>
          <p:cNvSpPr>
            <a:spLocks noGrp="1"/>
          </p:cNvSpPr>
          <p:nvPr>
            <p:ph sz="half" idx="1"/>
          </p:nvPr>
        </p:nvSpPr>
        <p:spPr>
          <a:xfrm>
            <a:off x="438821" y="1400400"/>
            <a:ext cx="4388203" cy="4582957"/>
          </a:xfrm>
        </p:spPr>
        <p:txBody>
          <a:bodyPr>
            <a:noAutofit/>
          </a:bodyPr>
          <a:lstStyle>
            <a:lvl1pPr>
              <a:defRPr sz="1200"/>
            </a:lvl1pPr>
            <a:lvl2pPr>
              <a:defRPr sz="1000"/>
            </a:lvl2pPr>
            <a:lvl3pPr>
              <a:defRPr sz="900"/>
            </a:lvl3pPr>
            <a:lvl4pPr>
              <a:defRPr sz="800"/>
            </a:lvl4pPr>
            <a:lvl5pPr>
              <a:defRPr sz="800"/>
            </a:lvl5pPr>
            <a:lvl6pPr>
              <a:defRPr sz="701"/>
            </a:lvl6pPr>
            <a:lvl7pPr>
              <a:defRPr sz="701"/>
            </a:lvl7pPr>
            <a:lvl8pPr>
              <a:defRPr sz="701"/>
            </a:lvl8pPr>
            <a:lvl9pPr>
              <a:defRPr sz="701"/>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fi-FI" noProof="0" dirty="0"/>
          </a:p>
        </p:txBody>
      </p:sp>
      <p:sp>
        <p:nvSpPr>
          <p:cNvPr id="4" name="Sisällön paikkamerkki 3"/>
          <p:cNvSpPr>
            <a:spLocks noGrp="1"/>
          </p:cNvSpPr>
          <p:nvPr>
            <p:ph sz="half" idx="2"/>
          </p:nvPr>
        </p:nvSpPr>
        <p:spPr>
          <a:xfrm>
            <a:off x="5050617" y="1400400"/>
            <a:ext cx="4388203" cy="4225148"/>
          </a:xfrm>
        </p:spPr>
        <p:txBody>
          <a:bodyPr>
            <a:noAutofit/>
          </a:bodyPr>
          <a:lstStyle>
            <a:lvl1pPr>
              <a:defRPr sz="1200"/>
            </a:lvl1pPr>
            <a:lvl2pPr>
              <a:defRPr sz="1000"/>
            </a:lvl2pPr>
            <a:lvl3pPr>
              <a:defRPr sz="900"/>
            </a:lvl3pPr>
            <a:lvl4pPr>
              <a:defRPr sz="800"/>
            </a:lvl4pPr>
            <a:lvl5pPr>
              <a:defRPr sz="800"/>
            </a:lvl5pPr>
            <a:lvl6pPr>
              <a:defRPr sz="701"/>
            </a:lvl6pPr>
            <a:lvl7pPr>
              <a:defRPr sz="701"/>
            </a:lvl7pPr>
            <a:lvl8pPr>
              <a:defRPr sz="701"/>
            </a:lvl8pPr>
            <a:lvl9pPr>
              <a:defRPr sz="701"/>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fi-FI" noProof="0" dirty="0"/>
          </a:p>
        </p:txBody>
      </p:sp>
      <p:sp>
        <p:nvSpPr>
          <p:cNvPr id="5" name="Päivämäärän paikkamerkki 4"/>
          <p:cNvSpPr>
            <a:spLocks noGrp="1"/>
          </p:cNvSpPr>
          <p:nvPr>
            <p:ph type="dt" sz="half" idx="10"/>
          </p:nvPr>
        </p:nvSpPr>
        <p:spPr/>
        <p:txBody>
          <a:bodyPr/>
          <a:lstStyle/>
          <a:p>
            <a:fld id="{D6505533-3022-4092-ACFB-7ED9176A9E15}" type="datetime1">
              <a:rPr lang="fi-FI" smtClean="0"/>
              <a:t>26.6.2026</a:t>
            </a:fld>
            <a:endParaRPr lang="en-FI"/>
          </a:p>
        </p:txBody>
      </p:sp>
      <p:sp>
        <p:nvSpPr>
          <p:cNvPr id="6" name="Alatunnisteen paikkamerkki 5"/>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7" name="Dian numeron paikkamerkki 6"/>
          <p:cNvSpPr>
            <a:spLocks noGrp="1"/>
          </p:cNvSpPr>
          <p:nvPr>
            <p:ph type="sldNum" sz="quarter" idx="12"/>
          </p:nvPr>
        </p:nvSpPr>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81F9746E-40EB-BF3C-B0F2-10052C8E152D}"/>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1083927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38820" y="540000"/>
            <a:ext cx="9000000" cy="720000"/>
          </a:xfrm>
        </p:spPr>
        <p:txBody>
          <a:bodyPr/>
          <a:lstStyle/>
          <a:p>
            <a:r>
              <a:rPr lang="en-GB" noProof="0"/>
              <a:t>Click to edit Master title style</a:t>
            </a:r>
            <a:endParaRPr lang="fi-FI" noProof="0"/>
          </a:p>
        </p:txBody>
      </p:sp>
      <p:sp>
        <p:nvSpPr>
          <p:cNvPr id="3" name="Sisällön paikkamerkki 2"/>
          <p:cNvSpPr>
            <a:spLocks noGrp="1"/>
          </p:cNvSpPr>
          <p:nvPr>
            <p:ph sz="half" idx="1"/>
          </p:nvPr>
        </p:nvSpPr>
        <p:spPr>
          <a:xfrm>
            <a:off x="438820" y="1400400"/>
            <a:ext cx="9000000" cy="2052000"/>
          </a:xfrm>
        </p:spPr>
        <p:txBody>
          <a:bodyPr>
            <a:noAutofit/>
          </a:bodyPr>
          <a:lstStyle>
            <a:lvl1pPr>
              <a:defRPr sz="1200"/>
            </a:lvl1pPr>
            <a:lvl2pPr>
              <a:defRPr sz="1000"/>
            </a:lvl2pPr>
            <a:lvl3pPr>
              <a:defRPr sz="900"/>
            </a:lvl3pPr>
            <a:lvl4pPr>
              <a:defRPr sz="800"/>
            </a:lvl4pPr>
            <a:lvl5pPr>
              <a:defRPr sz="800"/>
            </a:lvl5pPr>
            <a:lvl6pPr>
              <a:defRPr sz="701"/>
            </a:lvl6pPr>
            <a:lvl7pPr>
              <a:defRPr sz="701"/>
            </a:lvl7pPr>
            <a:lvl8pPr>
              <a:defRPr sz="701"/>
            </a:lvl8pPr>
            <a:lvl9pPr>
              <a:defRPr sz="701"/>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fi-FI" noProof="0" dirty="0"/>
          </a:p>
        </p:txBody>
      </p:sp>
      <p:sp>
        <p:nvSpPr>
          <p:cNvPr id="5" name="Päivämäärän paikkamerkki 4"/>
          <p:cNvSpPr>
            <a:spLocks noGrp="1"/>
          </p:cNvSpPr>
          <p:nvPr>
            <p:ph type="dt" sz="half" idx="10"/>
          </p:nvPr>
        </p:nvSpPr>
        <p:spPr/>
        <p:txBody>
          <a:bodyPr/>
          <a:lstStyle/>
          <a:p>
            <a:fld id="{D5B426B4-9B81-45CA-AE30-B5175EADD489}" type="datetime1">
              <a:rPr lang="fi-FI" smtClean="0"/>
              <a:t>26.6.2026</a:t>
            </a:fld>
            <a:endParaRPr lang="en-FI"/>
          </a:p>
        </p:txBody>
      </p:sp>
      <p:sp>
        <p:nvSpPr>
          <p:cNvPr id="6" name="Alatunnisteen paikkamerkki 5"/>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7" name="Dian numeron paikkamerkki 6"/>
          <p:cNvSpPr>
            <a:spLocks noGrp="1"/>
          </p:cNvSpPr>
          <p:nvPr>
            <p:ph type="sldNum" sz="quarter" idx="12"/>
          </p:nvPr>
        </p:nvSpPr>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81F9746E-40EB-BF3C-B0F2-10052C8E152D}"/>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
        <p:nvSpPr>
          <p:cNvPr id="12" name="Sisällön paikkamerkki 2">
            <a:extLst>
              <a:ext uri="{FF2B5EF4-FFF2-40B4-BE49-F238E27FC236}">
                <a16:creationId xmlns:a16="http://schemas.microsoft.com/office/drawing/2014/main" id="{54CB6DA9-61E7-49C1-4A5C-95901D36D016}"/>
              </a:ext>
            </a:extLst>
          </p:cNvPr>
          <p:cNvSpPr>
            <a:spLocks noGrp="1"/>
          </p:cNvSpPr>
          <p:nvPr>
            <p:ph sz="half" idx="14"/>
          </p:nvPr>
        </p:nvSpPr>
        <p:spPr>
          <a:xfrm>
            <a:off x="438820" y="3594913"/>
            <a:ext cx="9000000" cy="2052000"/>
          </a:xfrm>
        </p:spPr>
        <p:txBody>
          <a:bodyPr>
            <a:noAutofit/>
          </a:bodyPr>
          <a:lstStyle>
            <a:lvl1pPr>
              <a:defRPr sz="1200"/>
            </a:lvl1pPr>
            <a:lvl2pPr>
              <a:defRPr sz="1000"/>
            </a:lvl2pPr>
            <a:lvl3pPr>
              <a:defRPr sz="900"/>
            </a:lvl3pPr>
            <a:lvl4pPr>
              <a:defRPr sz="800"/>
            </a:lvl4pPr>
            <a:lvl5pPr>
              <a:defRPr sz="800"/>
            </a:lvl5pPr>
            <a:lvl6pPr>
              <a:defRPr sz="701"/>
            </a:lvl6pPr>
            <a:lvl7pPr>
              <a:defRPr sz="701"/>
            </a:lvl7pPr>
            <a:lvl8pPr>
              <a:defRPr sz="701"/>
            </a:lvl8pPr>
            <a:lvl9pPr>
              <a:defRPr sz="701"/>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fi-FI" noProof="0" dirty="0"/>
          </a:p>
        </p:txBody>
      </p:sp>
    </p:spTree>
    <p:extLst>
      <p:ext uri="{BB962C8B-B14F-4D97-AF65-F5344CB8AC3E}">
        <p14:creationId xmlns:p14="http://schemas.microsoft.com/office/powerpoint/2010/main" val="406021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lkkäOtsikko">
    <p:spTree>
      <p:nvGrpSpPr>
        <p:cNvPr id="1" name=""/>
        <p:cNvGrpSpPr/>
        <p:nvPr/>
      </p:nvGrpSpPr>
      <p:grpSpPr>
        <a:xfrm>
          <a:off x="0" y="0"/>
          <a:ext cx="0" cy="0"/>
          <a:chOff x="0" y="0"/>
          <a:chExt cx="0" cy="0"/>
        </a:xfrm>
      </p:grpSpPr>
      <p:sp>
        <p:nvSpPr>
          <p:cNvPr id="2" name="Otsikko 1"/>
          <p:cNvSpPr>
            <a:spLocks noGrp="1"/>
          </p:cNvSpPr>
          <p:nvPr>
            <p:ph type="title"/>
          </p:nvPr>
        </p:nvSpPr>
        <p:spPr>
          <a:xfrm>
            <a:off x="438820" y="540000"/>
            <a:ext cx="9000000" cy="720000"/>
          </a:xfrm>
        </p:spPr>
        <p:txBody>
          <a:bodyPr/>
          <a:lstStyle/>
          <a:p>
            <a:r>
              <a:rPr lang="en-GB" noProof="0" dirty="0"/>
              <a:t>Click to edit Master title style</a:t>
            </a:r>
            <a:endParaRPr lang="fi-FI" noProof="0" dirty="0"/>
          </a:p>
        </p:txBody>
      </p:sp>
      <p:sp>
        <p:nvSpPr>
          <p:cNvPr id="5" name="Päivämäärän paikkamerkki 4"/>
          <p:cNvSpPr>
            <a:spLocks noGrp="1"/>
          </p:cNvSpPr>
          <p:nvPr>
            <p:ph type="dt" sz="half" idx="10"/>
          </p:nvPr>
        </p:nvSpPr>
        <p:spPr/>
        <p:txBody>
          <a:bodyPr/>
          <a:lstStyle/>
          <a:p>
            <a:fld id="{25E155D2-9DEF-4FA9-BA4D-BE301CAB19F2}" type="datetime1">
              <a:rPr lang="fi-FI" smtClean="0"/>
              <a:t>26.6.2026</a:t>
            </a:fld>
            <a:endParaRPr lang="en-FI"/>
          </a:p>
        </p:txBody>
      </p:sp>
      <p:sp>
        <p:nvSpPr>
          <p:cNvPr id="6" name="Alatunnisteen paikkamerkki 5"/>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7" name="Dian numeron paikkamerkki 6"/>
          <p:cNvSpPr>
            <a:spLocks noGrp="1"/>
          </p:cNvSpPr>
          <p:nvPr>
            <p:ph type="sldNum" sz="quarter" idx="12"/>
          </p:nvPr>
        </p:nvSpPr>
        <p:spPr>
          <a:xfrm>
            <a:off x="9460967" y="6195386"/>
            <a:ext cx="438820" cy="646043"/>
          </a:xfrm>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81F9746E-40EB-BF3C-B0F2-10052C8E152D}"/>
              </a:ext>
            </a:extLst>
          </p:cNvPr>
          <p:cNvSpPr>
            <a:spLocks noGrp="1"/>
          </p:cNvSpPr>
          <p:nvPr>
            <p:ph sz="quarter" idx="13" hasCustomPrompt="1"/>
          </p:nvPr>
        </p:nvSpPr>
        <p:spPr>
          <a:xfrm>
            <a:off x="7926820" y="6190379"/>
            <a:ext cx="1424349" cy="646043"/>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34056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5" name="Päivämäärän paikkamerkki 4"/>
          <p:cNvSpPr>
            <a:spLocks noGrp="1"/>
          </p:cNvSpPr>
          <p:nvPr>
            <p:ph type="dt" sz="half" idx="10"/>
          </p:nvPr>
        </p:nvSpPr>
        <p:spPr/>
        <p:txBody>
          <a:bodyPr/>
          <a:lstStyle/>
          <a:p>
            <a:fld id="{431DCF04-C78E-42F5-9076-2DB01FC5CBB3}" type="datetime1">
              <a:rPr lang="fi-FI" smtClean="0"/>
              <a:t>26.6.2026</a:t>
            </a:fld>
            <a:endParaRPr lang="en-FI"/>
          </a:p>
        </p:txBody>
      </p:sp>
      <p:sp>
        <p:nvSpPr>
          <p:cNvPr id="6" name="Alatunnisteen paikkamerkki 5"/>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7" name="Dian numeron paikkamerkki 6"/>
          <p:cNvSpPr>
            <a:spLocks noGrp="1"/>
          </p:cNvSpPr>
          <p:nvPr>
            <p:ph type="sldNum" sz="quarter" idx="12"/>
          </p:nvPr>
        </p:nvSpPr>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81F9746E-40EB-BF3C-B0F2-10052C8E152D}"/>
              </a:ext>
            </a:extLst>
          </p:cNvPr>
          <p:cNvSpPr>
            <a:spLocks noGrp="1"/>
          </p:cNvSpPr>
          <p:nvPr>
            <p:ph sz="quarter" idx="13" hasCustomPrompt="1"/>
          </p:nvPr>
        </p:nvSpPr>
        <p:spPr>
          <a:xfrm>
            <a:off x="7975500" y="5760000"/>
            <a:ext cx="1512000" cy="936000"/>
          </a:xfrm>
        </p:spPr>
        <p:txBody>
          <a:bodyPr anchor="ctr"/>
          <a:lstStyle>
            <a:lvl1pPr marL="0" indent="0" algn="ctr">
              <a:buNone/>
              <a:defRPr sz="69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4168501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palstaa_ikonipaikat">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38820" y="539999"/>
            <a:ext cx="9000000" cy="720000"/>
          </a:xfrm>
        </p:spPr>
        <p:txBody>
          <a:bodyPr/>
          <a:lstStyle>
            <a:lvl1pPr algn="l">
              <a:defRPr>
                <a:solidFill>
                  <a:schemeClr val="tx2"/>
                </a:solidFill>
              </a:defRPr>
            </a:lvl1pPr>
          </a:lstStyle>
          <a:p>
            <a:r>
              <a:rPr lang="en-GB" noProof="0"/>
              <a:t>Click to edit Master title style</a:t>
            </a:r>
            <a:endParaRPr lang="fi-FI" noProof="0"/>
          </a:p>
        </p:txBody>
      </p:sp>
      <p:sp>
        <p:nvSpPr>
          <p:cNvPr id="3" name="Päivämäärän paikkamerkki 2"/>
          <p:cNvSpPr>
            <a:spLocks noGrp="1"/>
          </p:cNvSpPr>
          <p:nvPr>
            <p:ph type="dt" sz="half" idx="10"/>
          </p:nvPr>
        </p:nvSpPr>
        <p:spPr/>
        <p:txBody>
          <a:bodyPr/>
          <a:lstStyle/>
          <a:p>
            <a:fld id="{B45D94D0-3A55-40CC-9D46-A3E370224266}" type="datetime1">
              <a:rPr lang="fi-FI" smtClean="0"/>
              <a:t>26.6.2026</a:t>
            </a:fld>
            <a:endParaRPr lang="en-FI"/>
          </a:p>
        </p:txBody>
      </p:sp>
      <p:sp>
        <p:nvSpPr>
          <p:cNvPr id="4" name="Alatunnisteen paikkamerkki 3"/>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5" name="Dian numeron paikkamerkki 4"/>
          <p:cNvSpPr>
            <a:spLocks noGrp="1"/>
          </p:cNvSpPr>
          <p:nvPr>
            <p:ph type="sldNum" sz="quarter" idx="12"/>
          </p:nvPr>
        </p:nvSpPr>
        <p:spPr/>
        <p:txBody>
          <a:bodyPr/>
          <a:lstStyle>
            <a:lvl1pPr>
              <a:defRPr>
                <a:solidFill>
                  <a:schemeClr val="tx2"/>
                </a:solidFill>
              </a:defRPr>
            </a:lvl1pPr>
          </a:lstStyle>
          <a:p>
            <a:fld id="{5C508C44-8567-AC47-A622-05DCBFCF8698}" type="slidenum">
              <a:rPr lang="en-FI" smtClean="0"/>
              <a:pPr/>
              <a:t>‹#›</a:t>
            </a:fld>
            <a:endParaRPr lang="en-FI" dirty="0"/>
          </a:p>
        </p:txBody>
      </p:sp>
      <p:sp>
        <p:nvSpPr>
          <p:cNvPr id="11" name="Picture Placeholder 26">
            <a:extLst>
              <a:ext uri="{FF2B5EF4-FFF2-40B4-BE49-F238E27FC236}">
                <a16:creationId xmlns:a16="http://schemas.microsoft.com/office/drawing/2014/main" id="{8DB7E835-3EF1-474E-88B2-2A9AAE41A336}"/>
              </a:ext>
            </a:extLst>
          </p:cNvPr>
          <p:cNvSpPr>
            <a:spLocks noGrp="1"/>
          </p:cNvSpPr>
          <p:nvPr>
            <p:ph type="pic" sz="quarter" idx="24"/>
          </p:nvPr>
        </p:nvSpPr>
        <p:spPr>
          <a:xfrm>
            <a:off x="438820" y="1400400"/>
            <a:ext cx="1389600" cy="1389600"/>
          </a:xfrm>
          <a:prstGeom prst="ellipse">
            <a:avLst/>
          </a:prstGeom>
          <a:noFill/>
        </p:spPr>
        <p:txBody>
          <a:bodyPr/>
          <a:lstStyle>
            <a:lvl1pPr marL="0" indent="0" algn="ctr">
              <a:buNone/>
              <a:defRPr sz="623">
                <a:solidFill>
                  <a:schemeClr val="bg1"/>
                </a:solidFill>
              </a:defRPr>
            </a:lvl1pPr>
          </a:lstStyle>
          <a:p>
            <a:r>
              <a:rPr lang="en-GB"/>
              <a:t>Click icon to add picture</a:t>
            </a:r>
            <a:endParaRPr lang="fi-FI"/>
          </a:p>
        </p:txBody>
      </p:sp>
      <p:sp>
        <p:nvSpPr>
          <p:cNvPr id="16" name="Text Placeholder 3">
            <a:extLst>
              <a:ext uri="{FF2B5EF4-FFF2-40B4-BE49-F238E27FC236}">
                <a16:creationId xmlns:a16="http://schemas.microsoft.com/office/drawing/2014/main" id="{EB69A06E-9D8B-45FA-BB98-C7D49A121A74}"/>
              </a:ext>
            </a:extLst>
          </p:cNvPr>
          <p:cNvSpPr>
            <a:spLocks noGrp="1"/>
          </p:cNvSpPr>
          <p:nvPr>
            <p:ph type="body" sz="quarter" idx="33" hasCustomPrompt="1"/>
          </p:nvPr>
        </p:nvSpPr>
        <p:spPr>
          <a:xfrm>
            <a:off x="438820" y="2885710"/>
            <a:ext cx="4380613" cy="460638"/>
          </a:xfrm>
        </p:spPr>
        <p:txBody>
          <a:bodyPr lIns="144000" rIns="144000" anchor="ctr">
            <a:noAutofit/>
          </a:bodyPr>
          <a:lstStyle>
            <a:lvl1pPr marL="0" indent="0" algn="l">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otsikko</a:t>
            </a:r>
          </a:p>
        </p:txBody>
      </p:sp>
      <p:sp>
        <p:nvSpPr>
          <p:cNvPr id="17" name="Text Placeholder 3">
            <a:extLst>
              <a:ext uri="{FF2B5EF4-FFF2-40B4-BE49-F238E27FC236}">
                <a16:creationId xmlns:a16="http://schemas.microsoft.com/office/drawing/2014/main" id="{65943DF1-F2F9-48AC-AC10-6FE5249D88CA}"/>
              </a:ext>
            </a:extLst>
          </p:cNvPr>
          <p:cNvSpPr>
            <a:spLocks noGrp="1"/>
          </p:cNvSpPr>
          <p:nvPr>
            <p:ph type="body" sz="quarter" idx="34" hasCustomPrompt="1"/>
          </p:nvPr>
        </p:nvSpPr>
        <p:spPr>
          <a:xfrm>
            <a:off x="438820" y="3483714"/>
            <a:ext cx="4380613" cy="2556601"/>
          </a:xfrm>
        </p:spPr>
        <p:txBody>
          <a:bodyPr lIns="144000" rIns="144000" anchor="t">
            <a:noAutofit/>
          </a:bodyPr>
          <a:lstStyle>
            <a:lvl1pPr marL="0" indent="0" algn="l">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teksti</a:t>
            </a:r>
          </a:p>
        </p:txBody>
      </p:sp>
      <p:sp>
        <p:nvSpPr>
          <p:cNvPr id="10" name="Picture Placeholder 26">
            <a:extLst>
              <a:ext uri="{FF2B5EF4-FFF2-40B4-BE49-F238E27FC236}">
                <a16:creationId xmlns:a16="http://schemas.microsoft.com/office/drawing/2014/main" id="{16A5C357-B3EE-4432-AD0A-54040A6B57C0}"/>
              </a:ext>
            </a:extLst>
          </p:cNvPr>
          <p:cNvSpPr>
            <a:spLocks noGrp="1"/>
          </p:cNvSpPr>
          <p:nvPr>
            <p:ph type="pic" sz="quarter" idx="21"/>
          </p:nvPr>
        </p:nvSpPr>
        <p:spPr>
          <a:xfrm>
            <a:off x="5097681" y="1400400"/>
            <a:ext cx="1389600" cy="1391241"/>
          </a:xfrm>
          <a:prstGeom prst="ellipse">
            <a:avLst/>
          </a:prstGeom>
          <a:noFill/>
        </p:spPr>
        <p:txBody>
          <a:bodyPr/>
          <a:lstStyle>
            <a:lvl1pPr marL="0" indent="0" algn="ctr">
              <a:buNone/>
              <a:defRPr sz="623">
                <a:solidFill>
                  <a:schemeClr val="bg1"/>
                </a:solidFill>
              </a:defRPr>
            </a:lvl1pPr>
          </a:lstStyle>
          <a:p>
            <a:r>
              <a:rPr lang="en-GB"/>
              <a:t>Click icon to add picture</a:t>
            </a:r>
            <a:endParaRPr lang="fi-FI"/>
          </a:p>
        </p:txBody>
      </p:sp>
      <p:sp>
        <p:nvSpPr>
          <p:cNvPr id="14" name="Text Placeholder 3">
            <a:extLst>
              <a:ext uri="{FF2B5EF4-FFF2-40B4-BE49-F238E27FC236}">
                <a16:creationId xmlns:a16="http://schemas.microsoft.com/office/drawing/2014/main" id="{FD8A7AFA-3BB0-4BB1-BA03-3E67A9C44B03}"/>
              </a:ext>
            </a:extLst>
          </p:cNvPr>
          <p:cNvSpPr>
            <a:spLocks noGrp="1"/>
          </p:cNvSpPr>
          <p:nvPr>
            <p:ph type="body" sz="quarter" idx="31" hasCustomPrompt="1"/>
          </p:nvPr>
        </p:nvSpPr>
        <p:spPr>
          <a:xfrm>
            <a:off x="5097681" y="2885710"/>
            <a:ext cx="4380613" cy="460638"/>
          </a:xfrm>
        </p:spPr>
        <p:txBody>
          <a:bodyPr lIns="144000" rIns="144000" anchor="ctr">
            <a:noAutofit/>
          </a:bodyPr>
          <a:lstStyle>
            <a:lvl1pPr marL="0" indent="0" algn="l">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otsikko</a:t>
            </a:r>
          </a:p>
        </p:txBody>
      </p:sp>
      <p:sp>
        <p:nvSpPr>
          <p:cNvPr id="15" name="Text Placeholder 3">
            <a:extLst>
              <a:ext uri="{FF2B5EF4-FFF2-40B4-BE49-F238E27FC236}">
                <a16:creationId xmlns:a16="http://schemas.microsoft.com/office/drawing/2014/main" id="{E510C719-F884-44A9-AE1F-EE04B3714418}"/>
              </a:ext>
            </a:extLst>
          </p:cNvPr>
          <p:cNvSpPr>
            <a:spLocks noGrp="1"/>
          </p:cNvSpPr>
          <p:nvPr>
            <p:ph type="body" sz="quarter" idx="32" hasCustomPrompt="1"/>
          </p:nvPr>
        </p:nvSpPr>
        <p:spPr>
          <a:xfrm>
            <a:off x="5097681" y="3483714"/>
            <a:ext cx="4380613" cy="2102302"/>
          </a:xfrm>
        </p:spPr>
        <p:txBody>
          <a:bodyPr lIns="144000" rIns="144000" anchor="t">
            <a:noAutofit/>
          </a:bodyPr>
          <a:lstStyle>
            <a:lvl1pPr marL="0" indent="0" algn="l">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teksti</a:t>
            </a:r>
          </a:p>
        </p:txBody>
      </p:sp>
      <p:sp>
        <p:nvSpPr>
          <p:cNvPr id="20" name="Sisällön paikkamerkki 7">
            <a:extLst>
              <a:ext uri="{FF2B5EF4-FFF2-40B4-BE49-F238E27FC236}">
                <a16:creationId xmlns:a16="http://schemas.microsoft.com/office/drawing/2014/main" id="{F59C83E5-19B1-4E7B-B952-98BEC4864719}"/>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3405929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palstaa_ikonipaikat">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38820" y="539999"/>
            <a:ext cx="9000000" cy="720000"/>
          </a:xfrm>
        </p:spPr>
        <p:txBody>
          <a:bodyPr/>
          <a:lstStyle>
            <a:lvl1pPr algn="l">
              <a:defRPr>
                <a:solidFill>
                  <a:schemeClr val="tx2"/>
                </a:solidFill>
              </a:defRPr>
            </a:lvl1pPr>
          </a:lstStyle>
          <a:p>
            <a:r>
              <a:rPr lang="en-GB" noProof="0"/>
              <a:t>Click to edit Master title style</a:t>
            </a:r>
            <a:endParaRPr lang="fi-FI" noProof="0"/>
          </a:p>
        </p:txBody>
      </p:sp>
      <p:sp>
        <p:nvSpPr>
          <p:cNvPr id="3" name="Päivämäärän paikkamerkki 2"/>
          <p:cNvSpPr>
            <a:spLocks noGrp="1"/>
          </p:cNvSpPr>
          <p:nvPr>
            <p:ph type="dt" sz="half" idx="10"/>
          </p:nvPr>
        </p:nvSpPr>
        <p:spPr/>
        <p:txBody>
          <a:bodyPr/>
          <a:lstStyle/>
          <a:p>
            <a:fld id="{7E3472C2-6FB6-498A-9416-4915244D914B}" type="datetime1">
              <a:rPr lang="fi-FI" smtClean="0"/>
              <a:t>26.6.2026</a:t>
            </a:fld>
            <a:endParaRPr lang="en-FI"/>
          </a:p>
        </p:txBody>
      </p:sp>
      <p:sp>
        <p:nvSpPr>
          <p:cNvPr id="4" name="Alatunnisteen paikkamerkki 3"/>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5" name="Dian numeron paikkamerkki 4"/>
          <p:cNvSpPr>
            <a:spLocks noGrp="1"/>
          </p:cNvSpPr>
          <p:nvPr>
            <p:ph type="sldNum" sz="quarter" idx="12"/>
          </p:nvPr>
        </p:nvSpPr>
        <p:spPr/>
        <p:txBody>
          <a:bodyPr/>
          <a:lstStyle>
            <a:lvl1pPr>
              <a:defRPr sz="800">
                <a:solidFill>
                  <a:schemeClr val="tx2"/>
                </a:solidFill>
              </a:defRPr>
            </a:lvl1pPr>
          </a:lstStyle>
          <a:p>
            <a:fld id="{5C508C44-8567-AC47-A622-05DCBFCF8698}" type="slidenum">
              <a:rPr lang="en-FI" smtClean="0"/>
              <a:pPr/>
              <a:t>‹#›</a:t>
            </a:fld>
            <a:endParaRPr lang="en-FI" dirty="0"/>
          </a:p>
        </p:txBody>
      </p:sp>
      <p:sp>
        <p:nvSpPr>
          <p:cNvPr id="11" name="Picture Placeholder 26">
            <a:extLst>
              <a:ext uri="{FF2B5EF4-FFF2-40B4-BE49-F238E27FC236}">
                <a16:creationId xmlns:a16="http://schemas.microsoft.com/office/drawing/2014/main" id="{8DB7E835-3EF1-474E-88B2-2A9AAE41A336}"/>
              </a:ext>
            </a:extLst>
          </p:cNvPr>
          <p:cNvSpPr>
            <a:spLocks noGrp="1"/>
          </p:cNvSpPr>
          <p:nvPr>
            <p:ph type="pic" sz="quarter" idx="24"/>
          </p:nvPr>
        </p:nvSpPr>
        <p:spPr>
          <a:xfrm>
            <a:off x="438821" y="1400400"/>
            <a:ext cx="1389600" cy="1391241"/>
          </a:xfrm>
          <a:prstGeom prst="ellipse">
            <a:avLst/>
          </a:prstGeom>
          <a:noFill/>
        </p:spPr>
        <p:txBody>
          <a:bodyPr/>
          <a:lstStyle>
            <a:lvl1pPr marL="0" indent="0" algn="ctr">
              <a:buNone/>
              <a:defRPr sz="623">
                <a:solidFill>
                  <a:schemeClr val="bg1"/>
                </a:solidFill>
              </a:defRPr>
            </a:lvl1pPr>
          </a:lstStyle>
          <a:p>
            <a:r>
              <a:rPr lang="en-GB"/>
              <a:t>Click icon to add picture</a:t>
            </a:r>
            <a:endParaRPr lang="fi-FI"/>
          </a:p>
        </p:txBody>
      </p:sp>
      <p:sp>
        <p:nvSpPr>
          <p:cNvPr id="16" name="Text Placeholder 3">
            <a:extLst>
              <a:ext uri="{FF2B5EF4-FFF2-40B4-BE49-F238E27FC236}">
                <a16:creationId xmlns:a16="http://schemas.microsoft.com/office/drawing/2014/main" id="{EB69A06E-9D8B-45FA-BB98-C7D49A121A74}"/>
              </a:ext>
            </a:extLst>
          </p:cNvPr>
          <p:cNvSpPr>
            <a:spLocks noGrp="1"/>
          </p:cNvSpPr>
          <p:nvPr>
            <p:ph type="body" sz="quarter" idx="33" hasCustomPrompt="1"/>
          </p:nvPr>
        </p:nvSpPr>
        <p:spPr>
          <a:xfrm>
            <a:off x="438821" y="2923250"/>
            <a:ext cx="2880261" cy="460638"/>
          </a:xfrm>
        </p:spPr>
        <p:txBody>
          <a:bodyPr lIns="144000" rIns="144000" anchor="ctr">
            <a:noAutofit/>
          </a:bodyPr>
          <a:lstStyle>
            <a:lvl1pPr marL="0" indent="0" algn="l">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otsikko</a:t>
            </a:r>
          </a:p>
        </p:txBody>
      </p:sp>
      <p:sp>
        <p:nvSpPr>
          <p:cNvPr id="17" name="Text Placeholder 3">
            <a:extLst>
              <a:ext uri="{FF2B5EF4-FFF2-40B4-BE49-F238E27FC236}">
                <a16:creationId xmlns:a16="http://schemas.microsoft.com/office/drawing/2014/main" id="{65943DF1-F2F9-48AC-AC10-6FE5249D88CA}"/>
              </a:ext>
            </a:extLst>
          </p:cNvPr>
          <p:cNvSpPr>
            <a:spLocks noGrp="1"/>
          </p:cNvSpPr>
          <p:nvPr>
            <p:ph type="body" sz="quarter" idx="34" hasCustomPrompt="1"/>
          </p:nvPr>
        </p:nvSpPr>
        <p:spPr>
          <a:xfrm>
            <a:off x="438821" y="3474114"/>
            <a:ext cx="2880261" cy="2557410"/>
          </a:xfrm>
        </p:spPr>
        <p:txBody>
          <a:bodyPr lIns="144000" rIns="144000" anchor="t">
            <a:noAutofit/>
          </a:bodyPr>
          <a:lstStyle>
            <a:lvl1pPr marL="0" indent="0" algn="l">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10" name="Picture Placeholder 26">
            <a:extLst>
              <a:ext uri="{FF2B5EF4-FFF2-40B4-BE49-F238E27FC236}">
                <a16:creationId xmlns:a16="http://schemas.microsoft.com/office/drawing/2014/main" id="{16A5C357-B3EE-4432-AD0A-54040A6B57C0}"/>
              </a:ext>
            </a:extLst>
          </p:cNvPr>
          <p:cNvSpPr>
            <a:spLocks noGrp="1"/>
          </p:cNvSpPr>
          <p:nvPr>
            <p:ph type="pic" sz="quarter" idx="21"/>
          </p:nvPr>
        </p:nvSpPr>
        <p:spPr>
          <a:xfrm>
            <a:off x="3525549" y="1400400"/>
            <a:ext cx="1389600" cy="1391241"/>
          </a:xfrm>
          <a:prstGeom prst="ellipse">
            <a:avLst/>
          </a:prstGeom>
          <a:noFill/>
        </p:spPr>
        <p:txBody>
          <a:bodyPr/>
          <a:lstStyle>
            <a:lvl1pPr marL="0" indent="0" algn="ctr">
              <a:buNone/>
              <a:defRPr sz="623">
                <a:solidFill>
                  <a:schemeClr val="bg1"/>
                </a:solidFill>
              </a:defRPr>
            </a:lvl1pPr>
          </a:lstStyle>
          <a:p>
            <a:r>
              <a:rPr lang="en-GB" dirty="0"/>
              <a:t>Click icon to add picture</a:t>
            </a:r>
            <a:endParaRPr lang="fi-FI" dirty="0"/>
          </a:p>
        </p:txBody>
      </p:sp>
      <p:sp>
        <p:nvSpPr>
          <p:cNvPr id="14" name="Text Placeholder 3">
            <a:extLst>
              <a:ext uri="{FF2B5EF4-FFF2-40B4-BE49-F238E27FC236}">
                <a16:creationId xmlns:a16="http://schemas.microsoft.com/office/drawing/2014/main" id="{FD8A7AFA-3BB0-4BB1-BA03-3E67A9C44B03}"/>
              </a:ext>
            </a:extLst>
          </p:cNvPr>
          <p:cNvSpPr>
            <a:spLocks noGrp="1"/>
          </p:cNvSpPr>
          <p:nvPr>
            <p:ph type="body" sz="quarter" idx="31" hasCustomPrompt="1"/>
          </p:nvPr>
        </p:nvSpPr>
        <p:spPr>
          <a:xfrm>
            <a:off x="3525549" y="2923250"/>
            <a:ext cx="2880261" cy="460638"/>
          </a:xfrm>
        </p:spPr>
        <p:txBody>
          <a:bodyPr lIns="144000" rIns="144000" anchor="ctr">
            <a:noAutofit/>
          </a:bodyPr>
          <a:lstStyle>
            <a:lvl1pPr marL="0" indent="0" algn="l">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otsikko</a:t>
            </a:r>
          </a:p>
        </p:txBody>
      </p:sp>
      <p:sp>
        <p:nvSpPr>
          <p:cNvPr id="15" name="Text Placeholder 3">
            <a:extLst>
              <a:ext uri="{FF2B5EF4-FFF2-40B4-BE49-F238E27FC236}">
                <a16:creationId xmlns:a16="http://schemas.microsoft.com/office/drawing/2014/main" id="{E510C719-F884-44A9-AE1F-EE04B3714418}"/>
              </a:ext>
            </a:extLst>
          </p:cNvPr>
          <p:cNvSpPr>
            <a:spLocks noGrp="1"/>
          </p:cNvSpPr>
          <p:nvPr>
            <p:ph type="body" sz="quarter" idx="32" hasCustomPrompt="1"/>
          </p:nvPr>
        </p:nvSpPr>
        <p:spPr>
          <a:xfrm>
            <a:off x="3525549" y="3474114"/>
            <a:ext cx="2880261" cy="2557410"/>
          </a:xfrm>
        </p:spPr>
        <p:txBody>
          <a:bodyPr lIns="144000" rIns="144000" anchor="t">
            <a:noAutofit/>
          </a:bodyPr>
          <a:lstStyle>
            <a:lvl1pPr marL="0" indent="0" algn="l">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7" name="Picture Placeholder 26">
            <a:extLst>
              <a:ext uri="{FF2B5EF4-FFF2-40B4-BE49-F238E27FC236}">
                <a16:creationId xmlns:a16="http://schemas.microsoft.com/office/drawing/2014/main" id="{208EC6CA-3392-4D49-9D0E-0E7F8369DE0E}"/>
              </a:ext>
            </a:extLst>
          </p:cNvPr>
          <p:cNvSpPr>
            <a:spLocks noGrp="1"/>
          </p:cNvSpPr>
          <p:nvPr>
            <p:ph type="pic" sz="quarter" idx="18"/>
          </p:nvPr>
        </p:nvSpPr>
        <p:spPr>
          <a:xfrm>
            <a:off x="6592775" y="1400400"/>
            <a:ext cx="1389600" cy="1391241"/>
          </a:xfrm>
          <a:prstGeom prst="ellipse">
            <a:avLst/>
          </a:prstGeom>
          <a:noFill/>
        </p:spPr>
        <p:txBody>
          <a:bodyPr/>
          <a:lstStyle>
            <a:lvl1pPr marL="0" indent="0" algn="ctr">
              <a:buNone/>
              <a:defRPr sz="623">
                <a:solidFill>
                  <a:schemeClr val="bg1"/>
                </a:solidFill>
              </a:defRPr>
            </a:lvl1pPr>
          </a:lstStyle>
          <a:p>
            <a:r>
              <a:rPr lang="en-GB"/>
              <a:t>Click icon to add picture</a:t>
            </a:r>
            <a:endParaRPr lang="fi-FI"/>
          </a:p>
        </p:txBody>
      </p:sp>
      <p:sp>
        <p:nvSpPr>
          <p:cNvPr id="8" name="Text Placeholder 3">
            <a:extLst>
              <a:ext uri="{FF2B5EF4-FFF2-40B4-BE49-F238E27FC236}">
                <a16:creationId xmlns:a16="http://schemas.microsoft.com/office/drawing/2014/main" id="{24B23BBC-6EBC-46AE-AB40-6C3800AD96C0}"/>
              </a:ext>
            </a:extLst>
          </p:cNvPr>
          <p:cNvSpPr>
            <a:spLocks noGrp="1"/>
          </p:cNvSpPr>
          <p:nvPr>
            <p:ph type="body" sz="quarter" idx="19" hasCustomPrompt="1"/>
          </p:nvPr>
        </p:nvSpPr>
        <p:spPr>
          <a:xfrm>
            <a:off x="6592775" y="2923250"/>
            <a:ext cx="2880261" cy="460638"/>
          </a:xfrm>
        </p:spPr>
        <p:txBody>
          <a:bodyPr lIns="144000" rIns="144000" anchor="ctr">
            <a:noAutofit/>
          </a:bodyPr>
          <a:lstStyle>
            <a:lvl1pPr marL="0" indent="0" algn="l">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otsikko</a:t>
            </a:r>
          </a:p>
        </p:txBody>
      </p:sp>
      <p:sp>
        <p:nvSpPr>
          <p:cNvPr id="9" name="Text Placeholder 3">
            <a:extLst>
              <a:ext uri="{FF2B5EF4-FFF2-40B4-BE49-F238E27FC236}">
                <a16:creationId xmlns:a16="http://schemas.microsoft.com/office/drawing/2014/main" id="{79DDF0BF-F4B2-4D61-8FFD-3012295FAEE3}"/>
              </a:ext>
            </a:extLst>
          </p:cNvPr>
          <p:cNvSpPr>
            <a:spLocks noGrp="1"/>
          </p:cNvSpPr>
          <p:nvPr>
            <p:ph type="body" sz="quarter" idx="20" hasCustomPrompt="1"/>
          </p:nvPr>
        </p:nvSpPr>
        <p:spPr>
          <a:xfrm>
            <a:off x="6592775" y="3503900"/>
            <a:ext cx="2880261" cy="2151465"/>
          </a:xfrm>
        </p:spPr>
        <p:txBody>
          <a:bodyPr lIns="144000" rIns="144000" anchor="t">
            <a:noAutofit/>
          </a:bodyPr>
          <a:lstStyle>
            <a:lvl1pPr marL="0" indent="0" algn="l">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20" name="Sisällön paikkamerkki 7">
            <a:extLst>
              <a:ext uri="{FF2B5EF4-FFF2-40B4-BE49-F238E27FC236}">
                <a16:creationId xmlns:a16="http://schemas.microsoft.com/office/drawing/2014/main" id="{F59C83E5-19B1-4E7B-B952-98BEC4864719}"/>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3734135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palstaa_teksti">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438820" y="540000"/>
            <a:ext cx="9000000" cy="720000"/>
          </a:xfrm>
        </p:spPr>
        <p:txBody>
          <a:bodyPr/>
          <a:lstStyle>
            <a:lvl1pPr algn="l">
              <a:defRPr>
                <a:solidFill>
                  <a:schemeClr val="tx2"/>
                </a:solidFill>
              </a:defRPr>
            </a:lvl1pPr>
          </a:lstStyle>
          <a:p>
            <a:r>
              <a:rPr lang="en-GB" noProof="0" dirty="0"/>
              <a:t>Click to edit Master title style</a:t>
            </a:r>
            <a:endParaRPr lang="fi-FI" noProof="0" dirty="0"/>
          </a:p>
        </p:txBody>
      </p:sp>
      <p:sp>
        <p:nvSpPr>
          <p:cNvPr id="3" name="Päivämäärän paikkamerkki 2"/>
          <p:cNvSpPr>
            <a:spLocks noGrp="1"/>
          </p:cNvSpPr>
          <p:nvPr>
            <p:ph type="dt" sz="half" idx="10"/>
          </p:nvPr>
        </p:nvSpPr>
        <p:spPr/>
        <p:txBody>
          <a:bodyPr/>
          <a:lstStyle/>
          <a:p>
            <a:fld id="{771F9F82-1C9B-41A9-8BA5-BE90A80B3474}" type="datetime1">
              <a:rPr lang="fi-FI" smtClean="0"/>
              <a:t>26.6.2026</a:t>
            </a:fld>
            <a:endParaRPr lang="en-FI"/>
          </a:p>
        </p:txBody>
      </p:sp>
      <p:sp>
        <p:nvSpPr>
          <p:cNvPr id="4" name="Alatunnisteen paikkamerkki 3"/>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5" name="Dian numeron paikkamerkki 4"/>
          <p:cNvSpPr>
            <a:spLocks noGrp="1"/>
          </p:cNvSpPr>
          <p:nvPr>
            <p:ph type="sldNum" sz="quarter" idx="12"/>
          </p:nvPr>
        </p:nvSpPr>
        <p:spPr/>
        <p:txBody>
          <a:bodyPr/>
          <a:lstStyle/>
          <a:p>
            <a:fld id="{5C508C44-8567-AC47-A622-05DCBFCF8698}" type="slidenum">
              <a:rPr lang="en-FI" smtClean="0"/>
              <a:t>‹#›</a:t>
            </a:fld>
            <a:endParaRPr lang="en-FI"/>
          </a:p>
        </p:txBody>
      </p:sp>
      <p:sp>
        <p:nvSpPr>
          <p:cNvPr id="16" name="Text Placeholder 3">
            <a:extLst>
              <a:ext uri="{FF2B5EF4-FFF2-40B4-BE49-F238E27FC236}">
                <a16:creationId xmlns:a16="http://schemas.microsoft.com/office/drawing/2014/main" id="{EB69A06E-9D8B-45FA-BB98-C7D49A121A74}"/>
              </a:ext>
            </a:extLst>
          </p:cNvPr>
          <p:cNvSpPr>
            <a:spLocks noGrp="1"/>
          </p:cNvSpPr>
          <p:nvPr>
            <p:ph type="body" sz="quarter" idx="33" hasCustomPrompt="1"/>
          </p:nvPr>
        </p:nvSpPr>
        <p:spPr>
          <a:xfrm>
            <a:off x="438819" y="1402062"/>
            <a:ext cx="4370948" cy="504000"/>
          </a:xfrm>
        </p:spPr>
        <p:txBody>
          <a:bodyPr lIns="144000" rIns="144000" anchor="ctr">
            <a:noAutofit/>
          </a:bodyPr>
          <a:lstStyle>
            <a:lvl1pPr marL="0" indent="0" algn="l">
              <a:lnSpc>
                <a:spcPct val="90000"/>
              </a:lnSpc>
              <a:spcBef>
                <a:spcPts val="0"/>
              </a:spcBef>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dirty="0"/>
              <a:t>Lisää otsikko</a:t>
            </a:r>
          </a:p>
        </p:txBody>
      </p:sp>
      <p:sp>
        <p:nvSpPr>
          <p:cNvPr id="17" name="Text Placeholder 3">
            <a:extLst>
              <a:ext uri="{FF2B5EF4-FFF2-40B4-BE49-F238E27FC236}">
                <a16:creationId xmlns:a16="http://schemas.microsoft.com/office/drawing/2014/main" id="{65943DF1-F2F9-48AC-AC10-6FE5249D88CA}"/>
              </a:ext>
            </a:extLst>
          </p:cNvPr>
          <p:cNvSpPr>
            <a:spLocks noGrp="1"/>
          </p:cNvSpPr>
          <p:nvPr>
            <p:ph type="body" sz="quarter" idx="34" hasCustomPrompt="1"/>
          </p:nvPr>
        </p:nvSpPr>
        <p:spPr>
          <a:xfrm>
            <a:off x="438819" y="2048124"/>
            <a:ext cx="4363143" cy="3945172"/>
          </a:xfrm>
        </p:spPr>
        <p:txBody>
          <a:bodyPr lIns="144000" rIns="144000" anchor="t">
            <a:noAutofit/>
          </a:bodyPr>
          <a:lstStyle>
            <a:lvl1pPr marL="0" indent="0" algn="l">
              <a:spcBef>
                <a:spcPts val="0"/>
              </a:spcBef>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14" name="Text Placeholder 3">
            <a:extLst>
              <a:ext uri="{FF2B5EF4-FFF2-40B4-BE49-F238E27FC236}">
                <a16:creationId xmlns:a16="http://schemas.microsoft.com/office/drawing/2014/main" id="{FD8A7AFA-3BB0-4BB1-BA03-3E67A9C44B03}"/>
              </a:ext>
            </a:extLst>
          </p:cNvPr>
          <p:cNvSpPr>
            <a:spLocks noGrp="1"/>
          </p:cNvSpPr>
          <p:nvPr>
            <p:ph type="body" sz="quarter" idx="31" hasCustomPrompt="1"/>
          </p:nvPr>
        </p:nvSpPr>
        <p:spPr>
          <a:xfrm>
            <a:off x="5067872" y="1402062"/>
            <a:ext cx="4370948" cy="504000"/>
          </a:xfrm>
        </p:spPr>
        <p:txBody>
          <a:bodyPr lIns="144000" rIns="144000" anchor="ctr">
            <a:noAutofit/>
          </a:bodyPr>
          <a:lstStyle>
            <a:lvl1pPr marL="0" indent="0" algn="l">
              <a:lnSpc>
                <a:spcPct val="90000"/>
              </a:lnSpc>
              <a:spcBef>
                <a:spcPts val="0"/>
              </a:spcBef>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otsikko</a:t>
            </a:r>
          </a:p>
        </p:txBody>
      </p:sp>
      <p:sp>
        <p:nvSpPr>
          <p:cNvPr id="15" name="Text Placeholder 3">
            <a:extLst>
              <a:ext uri="{FF2B5EF4-FFF2-40B4-BE49-F238E27FC236}">
                <a16:creationId xmlns:a16="http://schemas.microsoft.com/office/drawing/2014/main" id="{E510C719-F884-44A9-AE1F-EE04B3714418}"/>
              </a:ext>
            </a:extLst>
          </p:cNvPr>
          <p:cNvSpPr>
            <a:spLocks noGrp="1"/>
          </p:cNvSpPr>
          <p:nvPr>
            <p:ph type="body" sz="quarter" idx="32" hasCustomPrompt="1"/>
          </p:nvPr>
        </p:nvSpPr>
        <p:spPr>
          <a:xfrm>
            <a:off x="5075677" y="2048124"/>
            <a:ext cx="4363143" cy="3577424"/>
          </a:xfrm>
        </p:spPr>
        <p:txBody>
          <a:bodyPr lIns="144000" rIns="144000" anchor="t">
            <a:noAutofit/>
          </a:bodyPr>
          <a:lstStyle>
            <a:lvl1pPr marL="0" indent="0" algn="l">
              <a:spcBef>
                <a:spcPts val="0"/>
              </a:spcBef>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22" name="Sisällön paikkamerkki 7">
            <a:extLst>
              <a:ext uri="{FF2B5EF4-FFF2-40B4-BE49-F238E27FC236}">
                <a16:creationId xmlns:a16="http://schemas.microsoft.com/office/drawing/2014/main" id="{78A1195E-72DC-442D-B06A-73BC7E9F8A03}"/>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1752357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palstaa_teksti">
    <p:bg>
      <p:bgPr>
        <a:solidFill>
          <a:schemeClr val="bg1"/>
        </a:solidFill>
        <a:effectLst/>
      </p:bgPr>
    </p:bg>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C4A29902-3B93-4CD5-8071-F37A0B5C988D}" type="datetime1">
              <a:rPr lang="fi-FI" smtClean="0"/>
              <a:t>26.6.2026</a:t>
            </a:fld>
            <a:endParaRPr lang="en-FI"/>
          </a:p>
        </p:txBody>
      </p:sp>
      <p:sp>
        <p:nvSpPr>
          <p:cNvPr id="4" name="Alatunnisteen paikkamerkki 3"/>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5" name="Dian numeron paikkamerkki 4"/>
          <p:cNvSpPr>
            <a:spLocks noGrp="1"/>
          </p:cNvSpPr>
          <p:nvPr>
            <p:ph type="sldNum" sz="quarter" idx="12"/>
          </p:nvPr>
        </p:nvSpPr>
        <p:spPr/>
        <p:txBody>
          <a:bodyPr/>
          <a:lstStyle/>
          <a:p>
            <a:fld id="{5C508C44-8567-AC47-A622-05DCBFCF8698}" type="slidenum">
              <a:rPr lang="en-FI" smtClean="0"/>
              <a:t>‹#›</a:t>
            </a:fld>
            <a:endParaRPr lang="en-FI"/>
          </a:p>
        </p:txBody>
      </p:sp>
      <p:sp>
        <p:nvSpPr>
          <p:cNvPr id="16" name="Text Placeholder 3">
            <a:extLst>
              <a:ext uri="{FF2B5EF4-FFF2-40B4-BE49-F238E27FC236}">
                <a16:creationId xmlns:a16="http://schemas.microsoft.com/office/drawing/2014/main" id="{EB69A06E-9D8B-45FA-BB98-C7D49A121A74}"/>
              </a:ext>
            </a:extLst>
          </p:cNvPr>
          <p:cNvSpPr>
            <a:spLocks noGrp="1"/>
          </p:cNvSpPr>
          <p:nvPr>
            <p:ph type="body" sz="quarter" idx="33" hasCustomPrompt="1"/>
          </p:nvPr>
        </p:nvSpPr>
        <p:spPr>
          <a:xfrm>
            <a:off x="438820" y="764551"/>
            <a:ext cx="2856984" cy="660307"/>
          </a:xfrm>
        </p:spPr>
        <p:txBody>
          <a:bodyPr lIns="144000" rIns="144000" anchor="ctr">
            <a:noAutofit/>
          </a:bodyPr>
          <a:lstStyle>
            <a:lvl1pPr marL="0" indent="0" algn="l">
              <a:spcBef>
                <a:spcPts val="0"/>
              </a:spcBef>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otsikko</a:t>
            </a:r>
          </a:p>
        </p:txBody>
      </p:sp>
      <p:sp>
        <p:nvSpPr>
          <p:cNvPr id="17" name="Text Placeholder 3">
            <a:extLst>
              <a:ext uri="{FF2B5EF4-FFF2-40B4-BE49-F238E27FC236}">
                <a16:creationId xmlns:a16="http://schemas.microsoft.com/office/drawing/2014/main" id="{65943DF1-F2F9-48AC-AC10-6FE5249D88CA}"/>
              </a:ext>
            </a:extLst>
          </p:cNvPr>
          <p:cNvSpPr>
            <a:spLocks noGrp="1"/>
          </p:cNvSpPr>
          <p:nvPr>
            <p:ph type="body" sz="quarter" idx="34" hasCustomPrompt="1"/>
          </p:nvPr>
        </p:nvSpPr>
        <p:spPr>
          <a:xfrm>
            <a:off x="438820" y="1526015"/>
            <a:ext cx="2856984" cy="1696557"/>
          </a:xfrm>
        </p:spPr>
        <p:txBody>
          <a:bodyPr lIns="144000" rIns="144000" anchor="t">
            <a:noAutofit/>
          </a:bodyPr>
          <a:lstStyle>
            <a:lvl1pPr marL="0" indent="0" algn="l">
              <a:spcBef>
                <a:spcPts val="0"/>
              </a:spcBef>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14" name="Text Placeholder 3">
            <a:extLst>
              <a:ext uri="{FF2B5EF4-FFF2-40B4-BE49-F238E27FC236}">
                <a16:creationId xmlns:a16="http://schemas.microsoft.com/office/drawing/2014/main" id="{FD8A7AFA-3BB0-4BB1-BA03-3E67A9C44B03}"/>
              </a:ext>
            </a:extLst>
          </p:cNvPr>
          <p:cNvSpPr>
            <a:spLocks noGrp="1"/>
          </p:cNvSpPr>
          <p:nvPr>
            <p:ph type="body" sz="quarter" idx="31" hasCustomPrompt="1"/>
          </p:nvPr>
        </p:nvSpPr>
        <p:spPr>
          <a:xfrm>
            <a:off x="3519169" y="764551"/>
            <a:ext cx="2856984" cy="660307"/>
          </a:xfrm>
        </p:spPr>
        <p:txBody>
          <a:bodyPr lIns="144000" rIns="144000" anchor="ctr">
            <a:noAutofit/>
          </a:bodyPr>
          <a:lstStyle>
            <a:lvl1pPr marL="0" indent="0" algn="l">
              <a:spcBef>
                <a:spcPts val="0"/>
              </a:spcBef>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otsikko</a:t>
            </a:r>
          </a:p>
        </p:txBody>
      </p:sp>
      <p:sp>
        <p:nvSpPr>
          <p:cNvPr id="15" name="Text Placeholder 3">
            <a:extLst>
              <a:ext uri="{FF2B5EF4-FFF2-40B4-BE49-F238E27FC236}">
                <a16:creationId xmlns:a16="http://schemas.microsoft.com/office/drawing/2014/main" id="{E510C719-F884-44A9-AE1F-EE04B3714418}"/>
              </a:ext>
            </a:extLst>
          </p:cNvPr>
          <p:cNvSpPr>
            <a:spLocks noGrp="1"/>
          </p:cNvSpPr>
          <p:nvPr>
            <p:ph type="body" sz="quarter" idx="32" hasCustomPrompt="1"/>
          </p:nvPr>
        </p:nvSpPr>
        <p:spPr>
          <a:xfrm>
            <a:off x="3520657" y="1526015"/>
            <a:ext cx="2856984" cy="1696557"/>
          </a:xfrm>
        </p:spPr>
        <p:txBody>
          <a:bodyPr lIns="144000" rIns="144000" anchor="t">
            <a:noAutofit/>
          </a:bodyPr>
          <a:lstStyle>
            <a:lvl1pPr marL="0" indent="0" algn="l">
              <a:spcBef>
                <a:spcPts val="0"/>
              </a:spcBef>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8" name="Text Placeholder 3">
            <a:extLst>
              <a:ext uri="{FF2B5EF4-FFF2-40B4-BE49-F238E27FC236}">
                <a16:creationId xmlns:a16="http://schemas.microsoft.com/office/drawing/2014/main" id="{24B23BBC-6EBC-46AE-AB40-6C3800AD96C0}"/>
              </a:ext>
            </a:extLst>
          </p:cNvPr>
          <p:cNvSpPr>
            <a:spLocks noGrp="1"/>
          </p:cNvSpPr>
          <p:nvPr>
            <p:ph type="body" sz="quarter" idx="19" hasCustomPrompt="1"/>
          </p:nvPr>
        </p:nvSpPr>
        <p:spPr>
          <a:xfrm>
            <a:off x="6603983" y="764551"/>
            <a:ext cx="2856984" cy="660307"/>
          </a:xfrm>
        </p:spPr>
        <p:txBody>
          <a:bodyPr lIns="144000" rIns="144000" anchor="ctr">
            <a:noAutofit/>
          </a:bodyPr>
          <a:lstStyle>
            <a:lvl1pPr marL="0" indent="0" algn="l">
              <a:spcBef>
                <a:spcPts val="0"/>
              </a:spcBef>
              <a:buFontTx/>
              <a:buNone/>
              <a:defRPr sz="1200" b="1">
                <a:solidFill>
                  <a:srgbClr val="10497F"/>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otsikko</a:t>
            </a:r>
          </a:p>
        </p:txBody>
      </p:sp>
      <p:sp>
        <p:nvSpPr>
          <p:cNvPr id="9" name="Text Placeholder 3">
            <a:extLst>
              <a:ext uri="{FF2B5EF4-FFF2-40B4-BE49-F238E27FC236}">
                <a16:creationId xmlns:a16="http://schemas.microsoft.com/office/drawing/2014/main" id="{79DDF0BF-F4B2-4D61-8FFD-3012295FAEE3}"/>
              </a:ext>
            </a:extLst>
          </p:cNvPr>
          <p:cNvSpPr>
            <a:spLocks noGrp="1"/>
          </p:cNvSpPr>
          <p:nvPr>
            <p:ph type="body" sz="quarter" idx="20" hasCustomPrompt="1"/>
          </p:nvPr>
        </p:nvSpPr>
        <p:spPr>
          <a:xfrm>
            <a:off x="6603983" y="1526015"/>
            <a:ext cx="2856984" cy="1696557"/>
          </a:xfrm>
        </p:spPr>
        <p:txBody>
          <a:bodyPr lIns="144000" rIns="144000" anchor="t">
            <a:noAutofit/>
          </a:bodyPr>
          <a:lstStyle>
            <a:lvl1pPr marL="0" indent="0" algn="l">
              <a:spcBef>
                <a:spcPts val="0"/>
              </a:spcBef>
              <a:buFontTx/>
              <a:buNone/>
              <a:defRPr sz="1000" b="0">
                <a:solidFill>
                  <a:srgbClr val="000000"/>
                </a:solidFill>
              </a:defRPr>
            </a:lvl1pPr>
            <a:lvl2pPr marL="178042" indent="0" algn="ctr">
              <a:buFontTx/>
              <a:buNone/>
              <a:defRPr sz="623">
                <a:solidFill>
                  <a:schemeClr val="tx1"/>
                </a:solidFill>
              </a:defRPr>
            </a:lvl2pPr>
            <a:lvl3pPr marL="356085" indent="0" algn="ctr">
              <a:buFontTx/>
              <a:buNone/>
              <a:defRPr sz="623">
                <a:solidFill>
                  <a:schemeClr val="tx1"/>
                </a:solidFill>
              </a:defRPr>
            </a:lvl3pPr>
            <a:lvl4pPr marL="534127" indent="0" algn="ctr">
              <a:buFontTx/>
              <a:buNone/>
              <a:defRPr sz="623">
                <a:solidFill>
                  <a:schemeClr val="tx1"/>
                </a:solidFill>
              </a:defRPr>
            </a:lvl4pPr>
            <a:lvl5pPr marL="712169" indent="0" algn="ctr">
              <a:buFontTx/>
              <a:buNone/>
              <a:defRPr sz="623">
                <a:solidFill>
                  <a:schemeClr val="tx1"/>
                </a:solidFill>
              </a:defRPr>
            </a:lvl5pPr>
          </a:lstStyle>
          <a:p>
            <a:pPr lvl="0"/>
            <a:r>
              <a:rPr lang="fi-FI" noProof="0"/>
              <a:t>Lisää teksti</a:t>
            </a:r>
          </a:p>
        </p:txBody>
      </p:sp>
      <p:sp>
        <p:nvSpPr>
          <p:cNvPr id="32" name="Sisällön paikkamerkki 7">
            <a:extLst>
              <a:ext uri="{FF2B5EF4-FFF2-40B4-BE49-F238E27FC236}">
                <a16:creationId xmlns:a16="http://schemas.microsoft.com/office/drawing/2014/main" id="{C2D77B0C-2BBF-40B6-A869-BF755C561182}"/>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spTree>
    <p:extLst>
      <p:ext uri="{BB962C8B-B14F-4D97-AF65-F5344CB8AC3E}">
        <p14:creationId xmlns:p14="http://schemas.microsoft.com/office/powerpoint/2010/main" val="651803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älisivu">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170188" y="1728000"/>
            <a:ext cx="7430691" cy="2052000"/>
          </a:xfrm>
        </p:spPr>
        <p:txBody>
          <a:bodyPr anchor="b">
            <a:noAutofit/>
          </a:bodyPr>
          <a:lstStyle>
            <a:lvl1pPr algn="l">
              <a:lnSpc>
                <a:spcPct val="100000"/>
              </a:lnSpc>
              <a:defRPr sz="4700" b="1" cap="none" baseline="0"/>
            </a:lvl1pPr>
          </a:lstStyle>
          <a:p>
            <a:r>
              <a:rPr lang="fi-FI" noProof="0" dirty="0"/>
              <a:t>Välisivu</a:t>
            </a:r>
          </a:p>
        </p:txBody>
      </p:sp>
      <p:sp>
        <p:nvSpPr>
          <p:cNvPr id="3" name="Tekstin paikkamerkki 2"/>
          <p:cNvSpPr>
            <a:spLocks noGrp="1"/>
          </p:cNvSpPr>
          <p:nvPr>
            <p:ph type="body" idx="1"/>
          </p:nvPr>
        </p:nvSpPr>
        <p:spPr>
          <a:xfrm>
            <a:off x="1170188" y="3924000"/>
            <a:ext cx="7430691" cy="1836000"/>
          </a:xfrm>
        </p:spPr>
        <p:txBody>
          <a:bodyPr anchor="t" anchorCtr="0">
            <a:noAutofit/>
          </a:bodyPr>
          <a:lstStyle>
            <a:lvl1pPr marL="0" indent="0">
              <a:spcBef>
                <a:spcPts val="0"/>
              </a:spcBef>
              <a:buNone/>
              <a:defRPr sz="1000">
                <a:solidFill>
                  <a:schemeClr val="tx1"/>
                </a:solidFill>
              </a:defRPr>
            </a:lvl1pPr>
            <a:lvl2pPr marL="178042" indent="0">
              <a:buNone/>
              <a:defRPr sz="701">
                <a:solidFill>
                  <a:schemeClr val="tx1">
                    <a:tint val="75000"/>
                  </a:schemeClr>
                </a:solidFill>
              </a:defRPr>
            </a:lvl2pPr>
            <a:lvl3pPr marL="356085" indent="0">
              <a:buNone/>
              <a:defRPr sz="623">
                <a:solidFill>
                  <a:schemeClr val="tx1">
                    <a:tint val="75000"/>
                  </a:schemeClr>
                </a:solidFill>
              </a:defRPr>
            </a:lvl3pPr>
            <a:lvl4pPr marL="534127" indent="0">
              <a:buNone/>
              <a:defRPr sz="546">
                <a:solidFill>
                  <a:schemeClr val="tx1">
                    <a:tint val="75000"/>
                  </a:schemeClr>
                </a:solidFill>
              </a:defRPr>
            </a:lvl4pPr>
            <a:lvl5pPr marL="712169" indent="0">
              <a:buNone/>
              <a:defRPr sz="546">
                <a:solidFill>
                  <a:schemeClr val="tx1">
                    <a:tint val="75000"/>
                  </a:schemeClr>
                </a:solidFill>
              </a:defRPr>
            </a:lvl5pPr>
            <a:lvl6pPr marL="890211" indent="0">
              <a:buNone/>
              <a:defRPr sz="546">
                <a:solidFill>
                  <a:schemeClr val="tx1">
                    <a:tint val="75000"/>
                  </a:schemeClr>
                </a:solidFill>
              </a:defRPr>
            </a:lvl6pPr>
            <a:lvl7pPr marL="1068254" indent="0">
              <a:buNone/>
              <a:defRPr sz="546">
                <a:solidFill>
                  <a:schemeClr val="tx1">
                    <a:tint val="75000"/>
                  </a:schemeClr>
                </a:solidFill>
              </a:defRPr>
            </a:lvl7pPr>
            <a:lvl8pPr marL="1246296" indent="0">
              <a:buNone/>
              <a:defRPr sz="546">
                <a:solidFill>
                  <a:schemeClr val="tx1">
                    <a:tint val="75000"/>
                  </a:schemeClr>
                </a:solidFill>
              </a:defRPr>
            </a:lvl8pPr>
            <a:lvl9pPr marL="1424338" indent="0">
              <a:buNone/>
              <a:defRPr sz="546">
                <a:solidFill>
                  <a:schemeClr val="tx1">
                    <a:tint val="75000"/>
                  </a:schemeClr>
                </a:solidFill>
              </a:defRPr>
            </a:lvl9pPr>
          </a:lstStyle>
          <a:p>
            <a:pPr lvl="0"/>
            <a:r>
              <a:rPr lang="en-GB" noProof="0"/>
              <a:t>Click to edit Master text styles</a:t>
            </a:r>
          </a:p>
        </p:txBody>
      </p:sp>
      <p:sp>
        <p:nvSpPr>
          <p:cNvPr id="4" name="Päivämäärän paikkamerkki 3"/>
          <p:cNvSpPr>
            <a:spLocks noGrp="1"/>
          </p:cNvSpPr>
          <p:nvPr>
            <p:ph type="dt" sz="half" idx="10"/>
          </p:nvPr>
        </p:nvSpPr>
        <p:spPr/>
        <p:txBody>
          <a:bodyPr/>
          <a:lstStyle/>
          <a:p>
            <a:fld id="{568B04E4-5437-4920-BC93-C0147DD13EBC}" type="datetime1">
              <a:rPr lang="fi-FI" smtClean="0"/>
              <a:t>26.6.2026</a:t>
            </a:fld>
            <a:endParaRPr lang="en-FI"/>
          </a:p>
        </p:txBody>
      </p:sp>
      <p:sp>
        <p:nvSpPr>
          <p:cNvPr id="5" name="Alatunnisteen paikkamerkki 4"/>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6" name="Dian numeron paikkamerkki 5"/>
          <p:cNvSpPr>
            <a:spLocks noGrp="1"/>
          </p:cNvSpPr>
          <p:nvPr>
            <p:ph type="sldNum" sz="quarter" idx="12"/>
          </p:nvPr>
        </p:nvSpPr>
        <p:spPr/>
        <p:txBody>
          <a:bodyPr/>
          <a:lstStyle/>
          <a:p>
            <a:fld id="{5C508C44-8567-AC47-A622-05DCBFCF8698}" type="slidenum">
              <a:rPr lang="en-FI" smtClean="0"/>
              <a:t>‹#›</a:t>
            </a:fld>
            <a:endParaRPr lang="en-FI"/>
          </a:p>
        </p:txBody>
      </p:sp>
      <p:sp>
        <p:nvSpPr>
          <p:cNvPr id="7" name="Sisällön paikkamerkki 7">
            <a:extLst>
              <a:ext uri="{FF2B5EF4-FFF2-40B4-BE49-F238E27FC236}">
                <a16:creationId xmlns:a16="http://schemas.microsoft.com/office/drawing/2014/main" id="{0F9235DB-A16E-4135-AE5F-458EEABF1FC4}"/>
              </a:ext>
            </a:extLst>
          </p:cNvPr>
          <p:cNvSpPr>
            <a:spLocks noGrp="1"/>
          </p:cNvSpPr>
          <p:nvPr>
            <p:ph sz="quarter" idx="13" hasCustomPrompt="1"/>
          </p:nvPr>
        </p:nvSpPr>
        <p:spPr>
          <a:xfrm>
            <a:off x="7975500" y="5760000"/>
            <a:ext cx="1512000" cy="864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pic>
        <p:nvPicPr>
          <p:cNvPr id="8" name="Picture 7" descr="A blue and yellow lines on a black background&#10;&#10;Description automatically generated">
            <a:extLst>
              <a:ext uri="{FF2B5EF4-FFF2-40B4-BE49-F238E27FC236}">
                <a16:creationId xmlns:a16="http://schemas.microsoft.com/office/drawing/2014/main" id="{0BD76D92-DBED-67E8-7FF0-E5B51C4B65FE}"/>
              </a:ext>
            </a:extLst>
          </p:cNvPr>
          <p:cNvPicPr>
            <a:picLocks noChangeAspect="1"/>
          </p:cNvPicPr>
          <p:nvPr userDrawn="1"/>
        </p:nvPicPr>
        <p:blipFill>
          <a:blip r:embed="rId2"/>
          <a:stretch>
            <a:fillRect/>
          </a:stretch>
        </p:blipFill>
        <p:spPr>
          <a:xfrm rot="10800000">
            <a:off x="0" y="0"/>
            <a:ext cx="2631440" cy="728980"/>
          </a:xfrm>
          <a:prstGeom prst="rect">
            <a:avLst/>
          </a:prstGeom>
        </p:spPr>
      </p:pic>
    </p:spTree>
    <p:extLst>
      <p:ext uri="{BB962C8B-B14F-4D97-AF65-F5344CB8AC3E}">
        <p14:creationId xmlns:p14="http://schemas.microsoft.com/office/powerpoint/2010/main" val="35528556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Välisivu_violetti">
    <p:bg>
      <p:bgPr>
        <a:solidFill>
          <a:schemeClr val="accent4"/>
        </a:solidFill>
        <a:effectLst/>
      </p:bgPr>
    </p:bg>
    <p:spTree>
      <p:nvGrpSpPr>
        <p:cNvPr id="1" name=""/>
        <p:cNvGrpSpPr/>
        <p:nvPr/>
      </p:nvGrpSpPr>
      <p:grpSpPr>
        <a:xfrm>
          <a:off x="0" y="0"/>
          <a:ext cx="0" cy="0"/>
          <a:chOff x="0" y="0"/>
          <a:chExt cx="0" cy="0"/>
        </a:xfrm>
      </p:grpSpPr>
      <p:pic>
        <p:nvPicPr>
          <p:cNvPr id="8" name="Picture 7" descr="A black and white wave&#10;&#10;Description automatically generated">
            <a:extLst>
              <a:ext uri="{FF2B5EF4-FFF2-40B4-BE49-F238E27FC236}">
                <a16:creationId xmlns:a16="http://schemas.microsoft.com/office/drawing/2014/main" id="{A58D64F8-411C-94B5-B5C8-67EFAFA657EF}"/>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title" hasCustomPrompt="1"/>
          </p:nvPr>
        </p:nvSpPr>
        <p:spPr>
          <a:xfrm>
            <a:off x="1170188" y="1728000"/>
            <a:ext cx="7430691" cy="2052000"/>
          </a:xfrm>
        </p:spPr>
        <p:txBody>
          <a:bodyPr anchor="b">
            <a:noAutofit/>
          </a:bodyPr>
          <a:lstStyle>
            <a:lvl1pPr algn="l">
              <a:lnSpc>
                <a:spcPct val="100000"/>
              </a:lnSpc>
              <a:defRPr sz="4700" b="1" cap="none" baseline="0">
                <a:solidFill>
                  <a:schemeClr val="bg1"/>
                </a:solidFill>
              </a:defRPr>
            </a:lvl1pPr>
          </a:lstStyle>
          <a:p>
            <a:r>
              <a:rPr lang="fi-FI" noProof="0" dirty="0"/>
              <a:t>Välisivu</a:t>
            </a:r>
          </a:p>
        </p:txBody>
      </p:sp>
      <p:sp>
        <p:nvSpPr>
          <p:cNvPr id="3" name="Tekstin paikkamerkki 2"/>
          <p:cNvSpPr>
            <a:spLocks noGrp="1"/>
          </p:cNvSpPr>
          <p:nvPr>
            <p:ph type="body" idx="1"/>
          </p:nvPr>
        </p:nvSpPr>
        <p:spPr>
          <a:xfrm>
            <a:off x="1170188" y="3924000"/>
            <a:ext cx="7430691" cy="1836000"/>
          </a:xfrm>
        </p:spPr>
        <p:txBody>
          <a:bodyPr anchor="t" anchorCtr="0">
            <a:noAutofit/>
          </a:bodyPr>
          <a:lstStyle>
            <a:lvl1pPr marL="0" indent="0">
              <a:spcBef>
                <a:spcPts val="0"/>
              </a:spcBef>
              <a:buNone/>
              <a:defRPr sz="1000">
                <a:solidFill>
                  <a:schemeClr val="bg1"/>
                </a:solidFill>
              </a:defRPr>
            </a:lvl1pPr>
            <a:lvl2pPr marL="178042" indent="0">
              <a:buNone/>
              <a:defRPr sz="701">
                <a:solidFill>
                  <a:schemeClr val="tx1">
                    <a:tint val="75000"/>
                  </a:schemeClr>
                </a:solidFill>
              </a:defRPr>
            </a:lvl2pPr>
            <a:lvl3pPr marL="356085" indent="0">
              <a:buNone/>
              <a:defRPr sz="623">
                <a:solidFill>
                  <a:schemeClr val="tx1">
                    <a:tint val="75000"/>
                  </a:schemeClr>
                </a:solidFill>
              </a:defRPr>
            </a:lvl3pPr>
            <a:lvl4pPr marL="534127" indent="0">
              <a:buNone/>
              <a:defRPr sz="546">
                <a:solidFill>
                  <a:schemeClr val="tx1">
                    <a:tint val="75000"/>
                  </a:schemeClr>
                </a:solidFill>
              </a:defRPr>
            </a:lvl4pPr>
            <a:lvl5pPr marL="712169" indent="0">
              <a:buNone/>
              <a:defRPr sz="546">
                <a:solidFill>
                  <a:schemeClr val="tx1">
                    <a:tint val="75000"/>
                  </a:schemeClr>
                </a:solidFill>
              </a:defRPr>
            </a:lvl5pPr>
            <a:lvl6pPr marL="890211" indent="0">
              <a:buNone/>
              <a:defRPr sz="546">
                <a:solidFill>
                  <a:schemeClr val="tx1">
                    <a:tint val="75000"/>
                  </a:schemeClr>
                </a:solidFill>
              </a:defRPr>
            </a:lvl6pPr>
            <a:lvl7pPr marL="1068254" indent="0">
              <a:buNone/>
              <a:defRPr sz="546">
                <a:solidFill>
                  <a:schemeClr val="tx1">
                    <a:tint val="75000"/>
                  </a:schemeClr>
                </a:solidFill>
              </a:defRPr>
            </a:lvl7pPr>
            <a:lvl8pPr marL="1246296" indent="0">
              <a:buNone/>
              <a:defRPr sz="546">
                <a:solidFill>
                  <a:schemeClr val="tx1">
                    <a:tint val="75000"/>
                  </a:schemeClr>
                </a:solidFill>
              </a:defRPr>
            </a:lvl8pPr>
            <a:lvl9pPr marL="1424338" indent="0">
              <a:buNone/>
              <a:defRPr sz="546">
                <a:solidFill>
                  <a:schemeClr val="tx1">
                    <a:tint val="75000"/>
                  </a:schemeClr>
                </a:solidFill>
              </a:defRPr>
            </a:lvl9pPr>
          </a:lstStyle>
          <a:p>
            <a:pPr lvl="0"/>
            <a:r>
              <a:rPr lang="en-GB" noProof="0"/>
              <a:t>Click to edit Master text styles</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D41B5849-21B2-4E75-8812-032054066626}" type="datetime1">
              <a:rPr lang="fi-FI" smtClean="0"/>
              <a:t>26.6.2026</a:t>
            </a:fld>
            <a:endParaRPr lang="en-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[Esittäjän nimi, organisaatio, esityspaikka sekä mahdolliset aihetunnisteet / Twitter-tili]</a:t>
            </a:r>
            <a:endParaRPr lang="en-FI"/>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5C508C44-8567-AC47-A622-05DCBFCF8698}" type="slidenum">
              <a:rPr lang="en-FI" smtClean="0"/>
              <a:pPr/>
              <a:t>‹#›</a:t>
            </a:fld>
            <a:endParaRPr lang="en-FI" dirty="0"/>
          </a:p>
        </p:txBody>
      </p:sp>
      <p:sp>
        <p:nvSpPr>
          <p:cNvPr id="9" name="Sisällön paikkamerkki 7">
            <a:extLst>
              <a:ext uri="{FF2B5EF4-FFF2-40B4-BE49-F238E27FC236}">
                <a16:creationId xmlns:a16="http://schemas.microsoft.com/office/drawing/2014/main" id="{B981C22B-F669-4644-BD4B-FC328C20AB86}"/>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mahdollinen työkalutunnus</a:t>
            </a:r>
          </a:p>
        </p:txBody>
      </p:sp>
      <p:pic>
        <p:nvPicPr>
          <p:cNvPr id="7" name="Picture 6">
            <a:extLst>
              <a:ext uri="{FF2B5EF4-FFF2-40B4-BE49-F238E27FC236}">
                <a16:creationId xmlns:a16="http://schemas.microsoft.com/office/drawing/2014/main" id="{C68BA784-90CD-BC3B-1F5F-94204B2A8389}"/>
              </a:ext>
            </a:extLst>
          </p:cNvPr>
          <p:cNvPicPr>
            <a:picLocks noChangeAspect="1"/>
          </p:cNvPicPr>
          <p:nvPr userDrawn="1"/>
        </p:nvPicPr>
        <p:blipFill>
          <a:blip r:embed="rId3"/>
          <a:srcRect/>
          <a:stretch/>
        </p:blipFill>
        <p:spPr>
          <a:xfrm rot="10800000">
            <a:off x="0" y="0"/>
            <a:ext cx="2631440" cy="728980"/>
          </a:xfrm>
          <a:prstGeom prst="rect">
            <a:avLst/>
          </a:prstGeom>
        </p:spPr>
      </p:pic>
      <p:pic>
        <p:nvPicPr>
          <p:cNvPr id="12" name="Picture 11">
            <a:extLst>
              <a:ext uri="{FF2B5EF4-FFF2-40B4-BE49-F238E27FC236}">
                <a16:creationId xmlns:a16="http://schemas.microsoft.com/office/drawing/2014/main" id="{2BC6C09C-A0E1-B5C5-6D2F-883E9FC4B2FA}"/>
              </a:ext>
            </a:extLst>
          </p:cNvPr>
          <p:cNvPicPr>
            <a:picLocks noChangeAspect="1"/>
          </p:cNvPicPr>
          <p:nvPr userDrawn="1"/>
        </p:nvPicPr>
        <p:blipFill>
          <a:blip r:embed="rId4"/>
          <a:srcRect/>
          <a:stretch/>
        </p:blipFill>
        <p:spPr>
          <a:xfrm>
            <a:off x="8172000" y="192942"/>
            <a:ext cx="1276633" cy="207371"/>
          </a:xfrm>
          <a:prstGeom prst="rect">
            <a:avLst/>
          </a:prstGeom>
        </p:spPr>
      </p:pic>
    </p:spTree>
    <p:extLst>
      <p:ext uri="{BB962C8B-B14F-4D97-AF65-F5344CB8AC3E}">
        <p14:creationId xmlns:p14="http://schemas.microsoft.com/office/powerpoint/2010/main" val="78430400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Välisivu_turkoosi">
    <p:bg>
      <p:bgPr>
        <a:solidFill>
          <a:srgbClr val="73C4C3"/>
        </a:solidFill>
        <a:effectLst/>
      </p:bgPr>
    </p:bg>
    <p:spTree>
      <p:nvGrpSpPr>
        <p:cNvPr id="1" name=""/>
        <p:cNvGrpSpPr/>
        <p:nvPr/>
      </p:nvGrpSpPr>
      <p:grpSpPr>
        <a:xfrm>
          <a:off x="0" y="0"/>
          <a:ext cx="0" cy="0"/>
          <a:chOff x="0" y="0"/>
          <a:chExt cx="0" cy="0"/>
        </a:xfrm>
      </p:grpSpPr>
      <p:pic>
        <p:nvPicPr>
          <p:cNvPr id="7" name="Picture 6" descr="A black and white wave&#10;&#10;Description automatically generated">
            <a:extLst>
              <a:ext uri="{FF2B5EF4-FFF2-40B4-BE49-F238E27FC236}">
                <a16:creationId xmlns:a16="http://schemas.microsoft.com/office/drawing/2014/main" id="{7F3B8229-EB18-8DDB-0FBA-67D846B1B294}"/>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title" hasCustomPrompt="1"/>
          </p:nvPr>
        </p:nvSpPr>
        <p:spPr>
          <a:xfrm>
            <a:off x="1170188" y="1728000"/>
            <a:ext cx="7430691" cy="2052000"/>
          </a:xfrm>
        </p:spPr>
        <p:txBody>
          <a:bodyPr anchor="b">
            <a:noAutofit/>
          </a:bodyPr>
          <a:lstStyle>
            <a:lvl1pPr algn="l">
              <a:lnSpc>
                <a:spcPct val="100000"/>
              </a:lnSpc>
              <a:defRPr sz="4700" b="1" cap="none" baseline="0"/>
            </a:lvl1pPr>
          </a:lstStyle>
          <a:p>
            <a:r>
              <a:rPr lang="fi-FI" noProof="0" dirty="0"/>
              <a:t>Välisivu</a:t>
            </a:r>
          </a:p>
        </p:txBody>
      </p:sp>
      <p:sp>
        <p:nvSpPr>
          <p:cNvPr id="3" name="Tekstin paikkamerkki 2"/>
          <p:cNvSpPr>
            <a:spLocks noGrp="1"/>
          </p:cNvSpPr>
          <p:nvPr>
            <p:ph type="body" idx="1"/>
          </p:nvPr>
        </p:nvSpPr>
        <p:spPr>
          <a:xfrm>
            <a:off x="1170188" y="3924000"/>
            <a:ext cx="7430691" cy="1836000"/>
          </a:xfrm>
        </p:spPr>
        <p:txBody>
          <a:bodyPr anchor="t" anchorCtr="0">
            <a:noAutofit/>
          </a:bodyPr>
          <a:lstStyle>
            <a:lvl1pPr marL="0" indent="0">
              <a:spcBef>
                <a:spcPts val="0"/>
              </a:spcBef>
              <a:buNone/>
              <a:defRPr sz="1000">
                <a:solidFill>
                  <a:srgbClr val="10497F"/>
                </a:solidFill>
              </a:defRPr>
            </a:lvl1pPr>
            <a:lvl2pPr marL="178042" indent="0">
              <a:buNone/>
              <a:defRPr sz="701">
                <a:solidFill>
                  <a:schemeClr val="tx1">
                    <a:tint val="75000"/>
                  </a:schemeClr>
                </a:solidFill>
              </a:defRPr>
            </a:lvl2pPr>
            <a:lvl3pPr marL="356085" indent="0">
              <a:buNone/>
              <a:defRPr sz="623">
                <a:solidFill>
                  <a:schemeClr val="tx1">
                    <a:tint val="75000"/>
                  </a:schemeClr>
                </a:solidFill>
              </a:defRPr>
            </a:lvl3pPr>
            <a:lvl4pPr marL="534127" indent="0">
              <a:buNone/>
              <a:defRPr sz="546">
                <a:solidFill>
                  <a:schemeClr val="tx1">
                    <a:tint val="75000"/>
                  </a:schemeClr>
                </a:solidFill>
              </a:defRPr>
            </a:lvl4pPr>
            <a:lvl5pPr marL="712169" indent="0">
              <a:buNone/>
              <a:defRPr sz="546">
                <a:solidFill>
                  <a:schemeClr val="tx1">
                    <a:tint val="75000"/>
                  </a:schemeClr>
                </a:solidFill>
              </a:defRPr>
            </a:lvl5pPr>
            <a:lvl6pPr marL="890211" indent="0">
              <a:buNone/>
              <a:defRPr sz="546">
                <a:solidFill>
                  <a:schemeClr val="tx1">
                    <a:tint val="75000"/>
                  </a:schemeClr>
                </a:solidFill>
              </a:defRPr>
            </a:lvl6pPr>
            <a:lvl7pPr marL="1068254" indent="0">
              <a:buNone/>
              <a:defRPr sz="546">
                <a:solidFill>
                  <a:schemeClr val="tx1">
                    <a:tint val="75000"/>
                  </a:schemeClr>
                </a:solidFill>
              </a:defRPr>
            </a:lvl7pPr>
            <a:lvl8pPr marL="1246296" indent="0">
              <a:buNone/>
              <a:defRPr sz="546">
                <a:solidFill>
                  <a:schemeClr val="tx1">
                    <a:tint val="75000"/>
                  </a:schemeClr>
                </a:solidFill>
              </a:defRPr>
            </a:lvl8pPr>
            <a:lvl9pPr marL="1424338" indent="0">
              <a:buNone/>
              <a:defRPr sz="546">
                <a:solidFill>
                  <a:schemeClr val="tx1">
                    <a:tint val="75000"/>
                  </a:schemeClr>
                </a:solidFill>
              </a:defRPr>
            </a:lvl9pPr>
          </a:lstStyle>
          <a:p>
            <a:pPr lvl="0"/>
            <a:r>
              <a:rPr lang="en-GB" noProof="0" dirty="0"/>
              <a:t>Click to edit Master text styles</a:t>
            </a:r>
          </a:p>
        </p:txBody>
      </p:sp>
      <p:sp>
        <p:nvSpPr>
          <p:cNvPr id="4" name="Päivämäärän paikkamerkki 3"/>
          <p:cNvSpPr>
            <a:spLocks noGrp="1"/>
          </p:cNvSpPr>
          <p:nvPr>
            <p:ph type="dt" sz="half" idx="10"/>
          </p:nvPr>
        </p:nvSpPr>
        <p:spPr/>
        <p:txBody>
          <a:bodyPr/>
          <a:lstStyle/>
          <a:p>
            <a:fld id="{60732459-E87C-4477-BA46-23E6650006ED}" type="datetime1">
              <a:rPr lang="fi-FI" smtClean="0"/>
              <a:t>26.6.2026</a:t>
            </a:fld>
            <a:endParaRPr lang="en-FI"/>
          </a:p>
        </p:txBody>
      </p:sp>
      <p:sp>
        <p:nvSpPr>
          <p:cNvPr id="5" name="Alatunnisteen paikkamerkki 4"/>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6" name="Dian numeron paikkamerkki 5"/>
          <p:cNvSpPr>
            <a:spLocks noGrp="1"/>
          </p:cNvSpPr>
          <p:nvPr>
            <p:ph type="sldNum" sz="quarter" idx="12"/>
          </p:nvPr>
        </p:nvSpPr>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E0CEDE1A-01C8-4248-A8EA-F0CBB530B5B8}"/>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a:t>
            </a:r>
            <a:r>
              <a:rPr lang="fi-FI" dirty="0" err="1"/>
              <a:t>mahdoallinen</a:t>
            </a:r>
            <a:r>
              <a:rPr lang="fi-FI" dirty="0"/>
              <a:t> työkalutunnus</a:t>
            </a:r>
          </a:p>
        </p:txBody>
      </p:sp>
      <p:pic>
        <p:nvPicPr>
          <p:cNvPr id="9" name="Picture 8" descr="A blue and yellow lines on a black background&#10;&#10;Description automatically generated">
            <a:extLst>
              <a:ext uri="{FF2B5EF4-FFF2-40B4-BE49-F238E27FC236}">
                <a16:creationId xmlns:a16="http://schemas.microsoft.com/office/drawing/2014/main" id="{4EE13A44-15F7-C2B5-DD08-968802C7B333}"/>
              </a:ext>
            </a:extLst>
          </p:cNvPr>
          <p:cNvPicPr>
            <a:picLocks noChangeAspect="1"/>
          </p:cNvPicPr>
          <p:nvPr userDrawn="1"/>
        </p:nvPicPr>
        <p:blipFill>
          <a:blip r:embed="rId3"/>
          <a:stretch>
            <a:fillRect/>
          </a:stretch>
        </p:blipFill>
        <p:spPr>
          <a:xfrm rot="10800000">
            <a:off x="0" y="0"/>
            <a:ext cx="2631440" cy="728980"/>
          </a:xfrm>
          <a:prstGeom prst="rect">
            <a:avLst/>
          </a:prstGeom>
        </p:spPr>
      </p:pic>
      <p:pic>
        <p:nvPicPr>
          <p:cNvPr id="10" name="Picture 9">
            <a:extLst>
              <a:ext uri="{FF2B5EF4-FFF2-40B4-BE49-F238E27FC236}">
                <a16:creationId xmlns:a16="http://schemas.microsoft.com/office/drawing/2014/main" id="{E23A443A-6BF3-1ABB-4FE3-B8BAAF7F3F4F}"/>
              </a:ext>
            </a:extLst>
          </p:cNvPr>
          <p:cNvPicPr>
            <a:picLocks noChangeAspect="1"/>
          </p:cNvPicPr>
          <p:nvPr userDrawn="1"/>
        </p:nvPicPr>
        <p:blipFill>
          <a:blip r:embed="rId4"/>
          <a:srcRect/>
          <a:stretch/>
        </p:blipFill>
        <p:spPr>
          <a:xfrm>
            <a:off x="8172000" y="192942"/>
            <a:ext cx="1276633" cy="207372"/>
          </a:xfrm>
          <a:prstGeom prst="rect">
            <a:avLst/>
          </a:prstGeom>
        </p:spPr>
      </p:pic>
    </p:spTree>
    <p:extLst>
      <p:ext uri="{BB962C8B-B14F-4D97-AF65-F5344CB8AC3E}">
        <p14:creationId xmlns:p14="http://schemas.microsoft.com/office/powerpoint/2010/main" val="268837435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Välisivu_turkoosi">
    <p:bg>
      <p:bgPr>
        <a:solidFill>
          <a:schemeClr val="accent5"/>
        </a:solidFill>
        <a:effectLst/>
      </p:bgPr>
    </p:bg>
    <p:spTree>
      <p:nvGrpSpPr>
        <p:cNvPr id="1" name=""/>
        <p:cNvGrpSpPr/>
        <p:nvPr/>
      </p:nvGrpSpPr>
      <p:grpSpPr>
        <a:xfrm>
          <a:off x="0" y="0"/>
          <a:ext cx="0" cy="0"/>
          <a:chOff x="0" y="0"/>
          <a:chExt cx="0" cy="0"/>
        </a:xfrm>
      </p:grpSpPr>
      <p:pic>
        <p:nvPicPr>
          <p:cNvPr id="7" name="Picture 6" descr="A black and white wave&#10;&#10;Description automatically generated">
            <a:extLst>
              <a:ext uri="{FF2B5EF4-FFF2-40B4-BE49-F238E27FC236}">
                <a16:creationId xmlns:a16="http://schemas.microsoft.com/office/drawing/2014/main" id="{7F3B8229-EB18-8DDB-0FBA-67D846B1B294}"/>
              </a:ext>
            </a:extLst>
          </p:cNvPr>
          <p:cNvPicPr>
            <a:picLocks noChangeAspect="1"/>
          </p:cNvPicPr>
          <p:nvPr userDrawn="1"/>
        </p:nvPicPr>
        <p:blipFill rotWithShape="1">
          <a:blip r:embed="rId2"/>
          <a:srcRect r="23457" b="7423"/>
          <a:stretch/>
        </p:blipFill>
        <p:spPr>
          <a:xfrm>
            <a:off x="7219836" y="4950952"/>
            <a:ext cx="2691780" cy="1915104"/>
          </a:xfrm>
          <a:prstGeom prst="rect">
            <a:avLst/>
          </a:prstGeom>
        </p:spPr>
      </p:pic>
      <p:sp>
        <p:nvSpPr>
          <p:cNvPr id="2" name="Otsikko 1"/>
          <p:cNvSpPr>
            <a:spLocks noGrp="1"/>
          </p:cNvSpPr>
          <p:nvPr>
            <p:ph type="title" hasCustomPrompt="1"/>
          </p:nvPr>
        </p:nvSpPr>
        <p:spPr>
          <a:xfrm>
            <a:off x="1170188" y="1728000"/>
            <a:ext cx="7430691" cy="2052000"/>
          </a:xfrm>
        </p:spPr>
        <p:txBody>
          <a:bodyPr anchor="b">
            <a:noAutofit/>
          </a:bodyPr>
          <a:lstStyle>
            <a:lvl1pPr algn="l">
              <a:lnSpc>
                <a:spcPct val="100000"/>
              </a:lnSpc>
              <a:defRPr sz="4700" b="1" cap="none" baseline="0"/>
            </a:lvl1pPr>
          </a:lstStyle>
          <a:p>
            <a:r>
              <a:rPr lang="fi-FI" noProof="0" dirty="0"/>
              <a:t>Välisivu</a:t>
            </a:r>
          </a:p>
        </p:txBody>
      </p:sp>
      <p:sp>
        <p:nvSpPr>
          <p:cNvPr id="3" name="Tekstin paikkamerkki 2"/>
          <p:cNvSpPr>
            <a:spLocks noGrp="1"/>
          </p:cNvSpPr>
          <p:nvPr>
            <p:ph type="body" idx="1"/>
          </p:nvPr>
        </p:nvSpPr>
        <p:spPr>
          <a:xfrm>
            <a:off x="1170188" y="3924000"/>
            <a:ext cx="7430691" cy="1836000"/>
          </a:xfrm>
        </p:spPr>
        <p:txBody>
          <a:bodyPr anchor="t" anchorCtr="0">
            <a:noAutofit/>
          </a:bodyPr>
          <a:lstStyle>
            <a:lvl1pPr marL="0" indent="0">
              <a:spcBef>
                <a:spcPts val="0"/>
              </a:spcBef>
              <a:buNone/>
              <a:defRPr sz="1000">
                <a:solidFill>
                  <a:srgbClr val="10497F"/>
                </a:solidFill>
              </a:defRPr>
            </a:lvl1pPr>
            <a:lvl2pPr marL="178042" indent="0">
              <a:buNone/>
              <a:defRPr sz="701">
                <a:solidFill>
                  <a:schemeClr val="tx1">
                    <a:tint val="75000"/>
                  </a:schemeClr>
                </a:solidFill>
              </a:defRPr>
            </a:lvl2pPr>
            <a:lvl3pPr marL="356085" indent="0">
              <a:buNone/>
              <a:defRPr sz="623">
                <a:solidFill>
                  <a:schemeClr val="tx1">
                    <a:tint val="75000"/>
                  </a:schemeClr>
                </a:solidFill>
              </a:defRPr>
            </a:lvl3pPr>
            <a:lvl4pPr marL="534127" indent="0">
              <a:buNone/>
              <a:defRPr sz="546">
                <a:solidFill>
                  <a:schemeClr val="tx1">
                    <a:tint val="75000"/>
                  </a:schemeClr>
                </a:solidFill>
              </a:defRPr>
            </a:lvl4pPr>
            <a:lvl5pPr marL="712169" indent="0">
              <a:buNone/>
              <a:defRPr sz="546">
                <a:solidFill>
                  <a:schemeClr val="tx1">
                    <a:tint val="75000"/>
                  </a:schemeClr>
                </a:solidFill>
              </a:defRPr>
            </a:lvl5pPr>
            <a:lvl6pPr marL="890211" indent="0">
              <a:buNone/>
              <a:defRPr sz="546">
                <a:solidFill>
                  <a:schemeClr val="tx1">
                    <a:tint val="75000"/>
                  </a:schemeClr>
                </a:solidFill>
              </a:defRPr>
            </a:lvl6pPr>
            <a:lvl7pPr marL="1068254" indent="0">
              <a:buNone/>
              <a:defRPr sz="546">
                <a:solidFill>
                  <a:schemeClr val="tx1">
                    <a:tint val="75000"/>
                  </a:schemeClr>
                </a:solidFill>
              </a:defRPr>
            </a:lvl7pPr>
            <a:lvl8pPr marL="1246296" indent="0">
              <a:buNone/>
              <a:defRPr sz="546">
                <a:solidFill>
                  <a:schemeClr val="tx1">
                    <a:tint val="75000"/>
                  </a:schemeClr>
                </a:solidFill>
              </a:defRPr>
            </a:lvl8pPr>
            <a:lvl9pPr marL="1424338" indent="0">
              <a:buNone/>
              <a:defRPr sz="546">
                <a:solidFill>
                  <a:schemeClr val="tx1">
                    <a:tint val="75000"/>
                  </a:schemeClr>
                </a:solidFill>
              </a:defRPr>
            </a:lvl9pPr>
          </a:lstStyle>
          <a:p>
            <a:pPr lvl="0"/>
            <a:r>
              <a:rPr lang="en-GB" noProof="0" dirty="0"/>
              <a:t>Click to edit Master text styles</a:t>
            </a:r>
          </a:p>
        </p:txBody>
      </p:sp>
      <p:sp>
        <p:nvSpPr>
          <p:cNvPr id="4" name="Päivämäärän paikkamerkki 3"/>
          <p:cNvSpPr>
            <a:spLocks noGrp="1"/>
          </p:cNvSpPr>
          <p:nvPr>
            <p:ph type="dt" sz="half" idx="10"/>
          </p:nvPr>
        </p:nvSpPr>
        <p:spPr/>
        <p:txBody>
          <a:bodyPr/>
          <a:lstStyle/>
          <a:p>
            <a:fld id="{B840F400-E076-4BA3-B523-8A72F5DA3A16}" type="datetime1">
              <a:rPr lang="fi-FI" smtClean="0"/>
              <a:t>26.6.2026</a:t>
            </a:fld>
            <a:endParaRPr lang="en-FI"/>
          </a:p>
        </p:txBody>
      </p:sp>
      <p:sp>
        <p:nvSpPr>
          <p:cNvPr id="5" name="Alatunnisteen paikkamerkki 4"/>
          <p:cNvSpPr>
            <a:spLocks noGrp="1"/>
          </p:cNvSpPr>
          <p:nvPr>
            <p:ph type="ftr" sz="quarter" idx="11"/>
          </p:nvPr>
        </p:nvSpPr>
        <p:spPr/>
        <p:txBody>
          <a:bodyPr/>
          <a:lstStyle/>
          <a:p>
            <a:r>
              <a:rPr lang="fi-FI"/>
              <a:t>[Esittäjän nimi, organisaatio, esityspaikka sekä mahdolliset aihetunnisteet / Twitter-tili]</a:t>
            </a:r>
            <a:endParaRPr lang="en-FI"/>
          </a:p>
        </p:txBody>
      </p:sp>
      <p:sp>
        <p:nvSpPr>
          <p:cNvPr id="6" name="Dian numeron paikkamerkki 5"/>
          <p:cNvSpPr>
            <a:spLocks noGrp="1"/>
          </p:cNvSpPr>
          <p:nvPr>
            <p:ph type="sldNum" sz="quarter" idx="12"/>
          </p:nvPr>
        </p:nvSpPr>
        <p:spPr/>
        <p:txBody>
          <a:bodyPr/>
          <a:lstStyle/>
          <a:p>
            <a:fld id="{5C508C44-8567-AC47-A622-05DCBFCF8698}" type="slidenum">
              <a:rPr lang="en-FI" smtClean="0"/>
              <a:t>‹#›</a:t>
            </a:fld>
            <a:endParaRPr lang="en-FI"/>
          </a:p>
        </p:txBody>
      </p:sp>
      <p:sp>
        <p:nvSpPr>
          <p:cNvPr id="8" name="Sisällön paikkamerkki 7">
            <a:extLst>
              <a:ext uri="{FF2B5EF4-FFF2-40B4-BE49-F238E27FC236}">
                <a16:creationId xmlns:a16="http://schemas.microsoft.com/office/drawing/2014/main" id="{E0CEDE1A-01C8-4248-A8EA-F0CBB530B5B8}"/>
              </a:ext>
            </a:extLst>
          </p:cNvPr>
          <p:cNvSpPr>
            <a:spLocks noGrp="1"/>
          </p:cNvSpPr>
          <p:nvPr>
            <p:ph sz="quarter" idx="13" hasCustomPrompt="1"/>
          </p:nvPr>
        </p:nvSpPr>
        <p:spPr>
          <a:xfrm>
            <a:off x="7975500" y="5760000"/>
            <a:ext cx="1512000" cy="936000"/>
          </a:xfrm>
        </p:spPr>
        <p:txBody>
          <a:bodyPr anchor="ctr"/>
          <a:lstStyle>
            <a:lvl1pPr marL="0" indent="0" algn="ctr">
              <a:buNone/>
              <a:defRPr sz="312">
                <a:solidFill>
                  <a:schemeClr val="tx1"/>
                </a:solidFill>
              </a:defRPr>
            </a:lvl1pPr>
            <a:lvl2pPr marL="98134" indent="0" algn="ctr">
              <a:buNone/>
              <a:defRPr sz="312">
                <a:solidFill>
                  <a:schemeClr val="accent1"/>
                </a:solidFill>
              </a:defRPr>
            </a:lvl2pPr>
            <a:lvl3pPr marL="196267" indent="0" algn="ctr">
              <a:buNone/>
              <a:defRPr sz="312">
                <a:solidFill>
                  <a:schemeClr val="accent1"/>
                </a:solidFill>
              </a:defRPr>
            </a:lvl3pPr>
            <a:lvl4pPr marL="294401" indent="0" algn="ctr">
              <a:buNone/>
              <a:defRPr sz="312">
                <a:solidFill>
                  <a:schemeClr val="accent1"/>
                </a:solidFill>
              </a:defRPr>
            </a:lvl4pPr>
            <a:lvl5pPr marL="392534" indent="0" algn="ctr">
              <a:buNone/>
              <a:defRPr sz="312">
                <a:solidFill>
                  <a:schemeClr val="accent1"/>
                </a:solidFill>
              </a:defRPr>
            </a:lvl5pPr>
          </a:lstStyle>
          <a:p>
            <a:pPr lvl="0"/>
            <a:r>
              <a:rPr lang="fi-FI" dirty="0"/>
              <a:t>Napsauta ja lisää </a:t>
            </a:r>
            <a:r>
              <a:rPr lang="fi-FI" dirty="0" err="1"/>
              <a:t>mahdoallinen</a:t>
            </a:r>
            <a:r>
              <a:rPr lang="fi-FI" dirty="0"/>
              <a:t> työkalutunnus</a:t>
            </a:r>
          </a:p>
        </p:txBody>
      </p:sp>
      <p:pic>
        <p:nvPicPr>
          <p:cNvPr id="9" name="Picture 8" descr="A blue and yellow lines on a black background&#10;&#10;Description automatically generated">
            <a:extLst>
              <a:ext uri="{FF2B5EF4-FFF2-40B4-BE49-F238E27FC236}">
                <a16:creationId xmlns:a16="http://schemas.microsoft.com/office/drawing/2014/main" id="{4EE13A44-15F7-C2B5-DD08-968802C7B333}"/>
              </a:ext>
            </a:extLst>
          </p:cNvPr>
          <p:cNvPicPr>
            <a:picLocks noChangeAspect="1"/>
          </p:cNvPicPr>
          <p:nvPr userDrawn="1"/>
        </p:nvPicPr>
        <p:blipFill>
          <a:blip r:embed="rId3"/>
          <a:stretch>
            <a:fillRect/>
          </a:stretch>
        </p:blipFill>
        <p:spPr>
          <a:xfrm rot="10800000">
            <a:off x="0" y="0"/>
            <a:ext cx="2631440" cy="728980"/>
          </a:xfrm>
          <a:prstGeom prst="rect">
            <a:avLst/>
          </a:prstGeom>
        </p:spPr>
      </p:pic>
      <p:pic>
        <p:nvPicPr>
          <p:cNvPr id="10" name="Picture 9">
            <a:extLst>
              <a:ext uri="{FF2B5EF4-FFF2-40B4-BE49-F238E27FC236}">
                <a16:creationId xmlns:a16="http://schemas.microsoft.com/office/drawing/2014/main" id="{E23A443A-6BF3-1ABB-4FE3-B8BAAF7F3F4F}"/>
              </a:ext>
            </a:extLst>
          </p:cNvPr>
          <p:cNvPicPr>
            <a:picLocks noChangeAspect="1"/>
          </p:cNvPicPr>
          <p:nvPr userDrawn="1"/>
        </p:nvPicPr>
        <p:blipFill>
          <a:blip r:embed="rId4"/>
          <a:srcRect/>
          <a:stretch/>
        </p:blipFill>
        <p:spPr>
          <a:xfrm>
            <a:off x="8172000" y="192942"/>
            <a:ext cx="1276633" cy="207372"/>
          </a:xfrm>
          <a:prstGeom prst="rect">
            <a:avLst/>
          </a:prstGeom>
        </p:spPr>
      </p:pic>
    </p:spTree>
    <p:extLst>
      <p:ext uri="{BB962C8B-B14F-4D97-AF65-F5344CB8AC3E}">
        <p14:creationId xmlns:p14="http://schemas.microsoft.com/office/powerpoint/2010/main" val="2189881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8820" y="540000"/>
            <a:ext cx="9000000" cy="720000"/>
          </a:xfrm>
          <a:prstGeom prst="rect">
            <a:avLst/>
          </a:prstGeom>
        </p:spPr>
        <p:txBody>
          <a:bodyPr vert="horz" lIns="91440" tIns="45720" rIns="91440" bIns="45720" rtlCol="0" anchor="t" anchorCtr="0">
            <a:noAutofit/>
          </a:bodyPr>
          <a:lstStyle/>
          <a:p>
            <a:r>
              <a:rPr lang="fi-FI" noProof="0" dirty="0"/>
              <a:t>Muokkaa </a:t>
            </a:r>
            <a:r>
              <a:rPr lang="fi-FI" noProof="0" dirty="0" err="1"/>
              <a:t>perustyyl</a:t>
            </a:r>
            <a:r>
              <a:rPr lang="fi-FI" noProof="0" dirty="0"/>
              <a:t>. </a:t>
            </a:r>
            <a:r>
              <a:rPr lang="fi-FI" noProof="0" dirty="0" err="1"/>
              <a:t>napsautt</a:t>
            </a:r>
            <a:r>
              <a:rPr lang="fi-FI" noProof="0" dirty="0"/>
              <a:t>.</a:t>
            </a:r>
          </a:p>
        </p:txBody>
      </p:sp>
      <p:sp>
        <p:nvSpPr>
          <p:cNvPr id="3" name="Tekstin paikkamerkki 2"/>
          <p:cNvSpPr>
            <a:spLocks noGrp="1"/>
          </p:cNvSpPr>
          <p:nvPr>
            <p:ph type="body" idx="1"/>
          </p:nvPr>
        </p:nvSpPr>
        <p:spPr>
          <a:xfrm>
            <a:off x="438820" y="1399686"/>
            <a:ext cx="9000000" cy="4540314"/>
          </a:xfrm>
          <a:prstGeom prst="rect">
            <a:avLst/>
          </a:prstGeom>
        </p:spPr>
        <p:txBody>
          <a:bodyPr vert="horz" lIns="91440" tIns="45720" rIns="91440" bIns="45720" rtlCol="0">
            <a:noAutofit/>
          </a:bodyPr>
          <a:lstStyle/>
          <a:p>
            <a:pPr lvl="0"/>
            <a:r>
              <a:rPr lang="fi-FI" noProof="0" dirty="0"/>
              <a:t>Muokkaa tekstin perustyylejä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a:p>
            <a:pPr lvl="5"/>
            <a:r>
              <a:rPr lang="fi-FI" noProof="0" dirty="0"/>
              <a:t>6</a:t>
            </a:r>
          </a:p>
          <a:p>
            <a:pPr lvl="6"/>
            <a:r>
              <a:rPr lang="fi-FI" noProof="0" dirty="0"/>
              <a:t>7</a:t>
            </a:r>
          </a:p>
          <a:p>
            <a:pPr lvl="7"/>
            <a:r>
              <a:rPr lang="fi-FI" noProof="0" dirty="0"/>
              <a:t>8</a:t>
            </a:r>
          </a:p>
          <a:p>
            <a:pPr lvl="8"/>
            <a:r>
              <a:rPr lang="fi-FI" noProof="0" dirty="0"/>
              <a:t>9</a:t>
            </a:r>
          </a:p>
        </p:txBody>
      </p:sp>
      <p:sp>
        <p:nvSpPr>
          <p:cNvPr id="4" name="Päivämäärän paikkamerkki 3"/>
          <p:cNvSpPr>
            <a:spLocks noGrp="1"/>
          </p:cNvSpPr>
          <p:nvPr>
            <p:ph type="dt" sz="half" idx="2"/>
          </p:nvPr>
        </p:nvSpPr>
        <p:spPr>
          <a:xfrm>
            <a:off x="438820" y="6408000"/>
            <a:ext cx="1047318" cy="360000"/>
          </a:xfrm>
          <a:prstGeom prst="rect">
            <a:avLst/>
          </a:prstGeom>
        </p:spPr>
        <p:txBody>
          <a:bodyPr vert="horz" lIns="91440" tIns="45720" rIns="91440" bIns="45720" rtlCol="0" anchor="ctr" anchorCtr="0"/>
          <a:lstStyle>
            <a:lvl1pPr algn="l">
              <a:defRPr sz="623">
                <a:solidFill>
                  <a:schemeClr val="tx2"/>
                </a:solidFill>
              </a:defRPr>
            </a:lvl1pPr>
          </a:lstStyle>
          <a:p>
            <a:fld id="{3813D36D-77F6-4D98-8F2C-0A91433DD7A4}" type="datetime1">
              <a:rPr lang="fi-FI" smtClean="0"/>
              <a:t>26.6.2026</a:t>
            </a:fld>
            <a:endParaRPr lang="en-FI" dirty="0"/>
          </a:p>
        </p:txBody>
      </p:sp>
      <p:sp>
        <p:nvSpPr>
          <p:cNvPr id="5" name="Alatunnisteen paikkamerkki 4"/>
          <p:cNvSpPr>
            <a:spLocks noGrp="1"/>
          </p:cNvSpPr>
          <p:nvPr>
            <p:ph type="ftr" sz="quarter" idx="3"/>
          </p:nvPr>
        </p:nvSpPr>
        <p:spPr>
          <a:xfrm>
            <a:off x="1636770" y="6408000"/>
            <a:ext cx="5356821" cy="360000"/>
          </a:xfrm>
          <a:prstGeom prst="rect">
            <a:avLst/>
          </a:prstGeom>
        </p:spPr>
        <p:txBody>
          <a:bodyPr vert="horz" lIns="91440" tIns="45720" rIns="91440" bIns="45720" rtlCol="0" anchor="ctr" anchorCtr="0"/>
          <a:lstStyle>
            <a:lvl1pPr algn="l">
              <a:defRPr sz="623">
                <a:solidFill>
                  <a:schemeClr val="tx2"/>
                </a:solidFill>
              </a:defRPr>
            </a:lvl1pPr>
          </a:lstStyle>
          <a:p>
            <a:r>
              <a:rPr lang="fi-FI"/>
              <a:t>[Esittäjän nimi, organisaatio, esityspaikka sekä mahdolliset aihetunnisteet / Twitter-tili]</a:t>
            </a:r>
            <a:endParaRPr lang="en-FI" dirty="0"/>
          </a:p>
        </p:txBody>
      </p:sp>
      <p:sp>
        <p:nvSpPr>
          <p:cNvPr id="6" name="Dian numeron paikkamerkki 5"/>
          <p:cNvSpPr>
            <a:spLocks noGrp="1"/>
          </p:cNvSpPr>
          <p:nvPr>
            <p:ph type="sldNum" sz="quarter" idx="4"/>
          </p:nvPr>
        </p:nvSpPr>
        <p:spPr>
          <a:xfrm>
            <a:off x="9460967" y="-1"/>
            <a:ext cx="438820" cy="646043"/>
          </a:xfrm>
          <a:prstGeom prst="rect">
            <a:avLst/>
          </a:prstGeom>
        </p:spPr>
        <p:txBody>
          <a:bodyPr vert="horz" lIns="91440" tIns="45720" rIns="91440" bIns="45720" rtlCol="0" anchor="ctr" anchorCtr="0"/>
          <a:lstStyle>
            <a:lvl1pPr algn="ctr">
              <a:defRPr sz="800">
                <a:solidFill>
                  <a:schemeClr val="tx2"/>
                </a:solidFill>
              </a:defRPr>
            </a:lvl1pPr>
          </a:lstStyle>
          <a:p>
            <a:fld id="{5C508C44-8567-AC47-A622-05DCBFCF8698}" type="slidenum">
              <a:rPr lang="en-FI" smtClean="0"/>
              <a:pPr/>
              <a:t>‹#›</a:t>
            </a:fld>
            <a:endParaRPr lang="en-FI" dirty="0"/>
          </a:p>
        </p:txBody>
      </p:sp>
      <p:pic>
        <p:nvPicPr>
          <p:cNvPr id="7" name="Picture 6">
            <a:extLst>
              <a:ext uri="{FF2B5EF4-FFF2-40B4-BE49-F238E27FC236}">
                <a16:creationId xmlns:a16="http://schemas.microsoft.com/office/drawing/2014/main" id="{E7E311F1-B687-72C6-86F5-B8824F8F66F3}"/>
              </a:ext>
            </a:extLst>
          </p:cNvPr>
          <p:cNvPicPr>
            <a:picLocks noChangeAspect="1"/>
          </p:cNvPicPr>
          <p:nvPr userDrawn="1"/>
        </p:nvPicPr>
        <p:blipFill>
          <a:blip r:embed="rId19"/>
          <a:srcRect/>
          <a:stretch/>
        </p:blipFill>
        <p:spPr>
          <a:xfrm>
            <a:off x="8172631" y="192942"/>
            <a:ext cx="1276633" cy="207372"/>
          </a:xfrm>
          <a:prstGeom prst="rect">
            <a:avLst/>
          </a:prstGeom>
        </p:spPr>
      </p:pic>
    </p:spTree>
    <p:extLst>
      <p:ext uri="{BB962C8B-B14F-4D97-AF65-F5344CB8AC3E}">
        <p14:creationId xmlns:p14="http://schemas.microsoft.com/office/powerpoint/2010/main" val="1055257003"/>
      </p:ext>
    </p:extLst>
  </p:cSld>
  <p:clrMap bg1="lt1" tx1="dk1" bg2="lt2" tx2="dk2" accent1="accent1" accent2="accent2" accent3="accent3" accent4="accent4" accent5="accent5" accent6="accent6" hlink="hlink" folHlink="folHlink"/>
  <p:sldLayoutIdLst>
    <p:sldLayoutId id="2147483673" r:id="rId1"/>
    <p:sldLayoutId id="2147483719" r:id="rId2"/>
    <p:sldLayoutId id="2147483722" r:id="rId3"/>
    <p:sldLayoutId id="2147483720" r:id="rId4"/>
    <p:sldLayoutId id="2147483675" r:id="rId5"/>
    <p:sldLayoutId id="2147483682" r:id="rId6"/>
    <p:sldLayoutId id="2147483715" r:id="rId7"/>
    <p:sldLayoutId id="2147483717" r:id="rId8"/>
    <p:sldLayoutId id="2147483718" r:id="rId9"/>
    <p:sldLayoutId id="2147483708" r:id="rId10"/>
    <p:sldLayoutId id="2147483716" r:id="rId11"/>
    <p:sldLayoutId id="2147483712" r:id="rId12"/>
    <p:sldLayoutId id="2147483713" r:id="rId13"/>
    <p:sldLayoutId id="2147483688" r:id="rId14"/>
    <p:sldLayoutId id="2147483689" r:id="rId15"/>
    <p:sldLayoutId id="2147483690" r:id="rId16"/>
    <p:sldLayoutId id="2147483721" r:id="rId17"/>
  </p:sldLayoutIdLst>
  <p:hf hdr="0" ftr="0" dt="0"/>
  <p:txStyles>
    <p:titleStyle>
      <a:lvl1pPr algn="l" defTabSz="356085" rtl="0" eaLnBrk="1" latinLnBrk="0" hangingPunct="1">
        <a:lnSpc>
          <a:spcPct val="95000"/>
        </a:lnSpc>
        <a:spcBef>
          <a:spcPct val="0"/>
        </a:spcBef>
        <a:buNone/>
        <a:defRPr sz="1800" b="1" kern="1200" baseline="0">
          <a:solidFill>
            <a:schemeClr val="tx2"/>
          </a:solidFill>
          <a:latin typeface="+mj-lt"/>
          <a:ea typeface="+mj-ea"/>
          <a:cs typeface="+mj-cs"/>
        </a:defRPr>
      </a:lvl1pPr>
    </p:titleStyle>
    <p:bodyStyle>
      <a:lvl1pPr marL="98134" indent="-98134" algn="l" defTabSz="356085" rtl="0" eaLnBrk="1" latinLnBrk="0" hangingPunct="1">
        <a:lnSpc>
          <a:spcPct val="100000"/>
        </a:lnSpc>
        <a:spcBef>
          <a:spcPts val="390"/>
        </a:spcBef>
        <a:buClr>
          <a:schemeClr val="tx2"/>
        </a:buClr>
        <a:buFont typeface="Arial" panose="020B0604020202020204" pitchFamily="34" charset="0"/>
        <a:buChar char="•"/>
        <a:defRPr sz="1200" kern="1200">
          <a:solidFill>
            <a:srgbClr val="000000"/>
          </a:solidFill>
          <a:latin typeface="+mn-lt"/>
          <a:ea typeface="+mn-ea"/>
          <a:cs typeface="+mn-cs"/>
        </a:defRPr>
      </a:lvl1pPr>
      <a:lvl2pPr marL="196267" indent="-98134" algn="l" defTabSz="356085" rtl="0" eaLnBrk="1" latinLnBrk="0" hangingPunct="1">
        <a:lnSpc>
          <a:spcPct val="100000"/>
        </a:lnSpc>
        <a:spcBef>
          <a:spcPts val="195"/>
        </a:spcBef>
        <a:buClr>
          <a:schemeClr val="tx2"/>
        </a:buClr>
        <a:buFont typeface="Arial" panose="020B0604020202020204" pitchFamily="34" charset="0"/>
        <a:buChar char="•"/>
        <a:defRPr sz="1000" kern="1200">
          <a:solidFill>
            <a:srgbClr val="000000"/>
          </a:solidFill>
          <a:latin typeface="+mn-lt"/>
          <a:ea typeface="+mn-ea"/>
          <a:cs typeface="+mn-cs"/>
        </a:defRPr>
      </a:lvl2pPr>
      <a:lvl3pPr marL="294401" indent="-98134" algn="l" defTabSz="356085" rtl="0" eaLnBrk="1" latinLnBrk="0" hangingPunct="1">
        <a:lnSpc>
          <a:spcPct val="100000"/>
        </a:lnSpc>
        <a:spcBef>
          <a:spcPts val="195"/>
        </a:spcBef>
        <a:buClr>
          <a:schemeClr val="tx2"/>
        </a:buClr>
        <a:buFont typeface="Arial" panose="020B0604020202020204" pitchFamily="34" charset="0"/>
        <a:buChar char="•"/>
        <a:defRPr sz="900" kern="1200">
          <a:solidFill>
            <a:srgbClr val="000000"/>
          </a:solidFill>
          <a:latin typeface="+mn-lt"/>
          <a:ea typeface="+mn-ea"/>
          <a:cs typeface="+mn-cs"/>
        </a:defRPr>
      </a:lvl3pPr>
      <a:lvl4pPr marL="392534" indent="-98134" algn="l" defTabSz="356085" rtl="0" eaLnBrk="1" latinLnBrk="0" hangingPunct="1">
        <a:lnSpc>
          <a:spcPct val="100000"/>
        </a:lnSpc>
        <a:spcBef>
          <a:spcPts val="195"/>
        </a:spcBef>
        <a:buClr>
          <a:schemeClr val="tx2"/>
        </a:buClr>
        <a:buFont typeface="Arial" panose="020B0604020202020204" pitchFamily="34" charset="0"/>
        <a:buChar char="•"/>
        <a:defRPr sz="800" kern="1200">
          <a:solidFill>
            <a:srgbClr val="000000"/>
          </a:solidFill>
          <a:latin typeface="+mn-lt"/>
          <a:ea typeface="+mn-ea"/>
          <a:cs typeface="+mn-cs"/>
        </a:defRPr>
      </a:lvl4pPr>
      <a:lvl5pPr marL="490668" indent="-98134" algn="l" defTabSz="356085" rtl="0" eaLnBrk="1" latinLnBrk="0" hangingPunct="1">
        <a:lnSpc>
          <a:spcPct val="100000"/>
        </a:lnSpc>
        <a:spcBef>
          <a:spcPts val="195"/>
        </a:spcBef>
        <a:buClr>
          <a:schemeClr val="tx2"/>
        </a:buClr>
        <a:buFont typeface="Arial" panose="020B0604020202020204" pitchFamily="34" charset="0"/>
        <a:buChar char="•"/>
        <a:defRPr sz="800" kern="1200">
          <a:solidFill>
            <a:srgbClr val="000000"/>
          </a:solidFill>
          <a:latin typeface="+mn-lt"/>
          <a:ea typeface="+mn-ea"/>
          <a:cs typeface="+mn-cs"/>
        </a:defRPr>
      </a:lvl5pPr>
      <a:lvl6pPr marL="588801"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6pPr>
      <a:lvl7pPr marL="686935"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7pPr>
      <a:lvl8pPr marL="785068"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8pPr>
      <a:lvl9pPr marL="897221"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9pPr>
    </p:bodyStyle>
    <p:otherStyle>
      <a:defPPr>
        <a:defRPr lang="fi-FI"/>
      </a:defPPr>
      <a:lvl1pPr marL="0" algn="l" defTabSz="356085" rtl="0" eaLnBrk="1" latinLnBrk="0" hangingPunct="1">
        <a:defRPr sz="701" kern="1200">
          <a:solidFill>
            <a:schemeClr val="tx1"/>
          </a:solidFill>
          <a:latin typeface="+mn-lt"/>
          <a:ea typeface="+mn-ea"/>
          <a:cs typeface="+mn-cs"/>
        </a:defRPr>
      </a:lvl1pPr>
      <a:lvl2pPr marL="178042" algn="l" defTabSz="356085" rtl="0" eaLnBrk="1" latinLnBrk="0" hangingPunct="1">
        <a:defRPr sz="701" kern="1200">
          <a:solidFill>
            <a:schemeClr val="tx1"/>
          </a:solidFill>
          <a:latin typeface="+mn-lt"/>
          <a:ea typeface="+mn-ea"/>
          <a:cs typeface="+mn-cs"/>
        </a:defRPr>
      </a:lvl2pPr>
      <a:lvl3pPr marL="356085" algn="l" defTabSz="356085" rtl="0" eaLnBrk="1" latinLnBrk="0" hangingPunct="1">
        <a:defRPr sz="701" kern="1200">
          <a:solidFill>
            <a:schemeClr val="tx1"/>
          </a:solidFill>
          <a:latin typeface="+mn-lt"/>
          <a:ea typeface="+mn-ea"/>
          <a:cs typeface="+mn-cs"/>
        </a:defRPr>
      </a:lvl3pPr>
      <a:lvl4pPr marL="534127" algn="l" defTabSz="356085" rtl="0" eaLnBrk="1" latinLnBrk="0" hangingPunct="1">
        <a:defRPr sz="701" kern="1200">
          <a:solidFill>
            <a:schemeClr val="tx1"/>
          </a:solidFill>
          <a:latin typeface="+mn-lt"/>
          <a:ea typeface="+mn-ea"/>
          <a:cs typeface="+mn-cs"/>
        </a:defRPr>
      </a:lvl4pPr>
      <a:lvl5pPr marL="712169" algn="l" defTabSz="356085" rtl="0" eaLnBrk="1" latinLnBrk="0" hangingPunct="1">
        <a:defRPr sz="701" kern="1200">
          <a:solidFill>
            <a:schemeClr val="tx1"/>
          </a:solidFill>
          <a:latin typeface="+mn-lt"/>
          <a:ea typeface="+mn-ea"/>
          <a:cs typeface="+mn-cs"/>
        </a:defRPr>
      </a:lvl5pPr>
      <a:lvl6pPr marL="890211" algn="l" defTabSz="356085" rtl="0" eaLnBrk="1" latinLnBrk="0" hangingPunct="1">
        <a:defRPr sz="701" kern="1200">
          <a:solidFill>
            <a:schemeClr val="tx1"/>
          </a:solidFill>
          <a:latin typeface="+mn-lt"/>
          <a:ea typeface="+mn-ea"/>
          <a:cs typeface="+mn-cs"/>
        </a:defRPr>
      </a:lvl6pPr>
      <a:lvl7pPr marL="1068254" algn="l" defTabSz="356085" rtl="0" eaLnBrk="1" latinLnBrk="0" hangingPunct="1">
        <a:defRPr sz="701" kern="1200">
          <a:solidFill>
            <a:schemeClr val="tx1"/>
          </a:solidFill>
          <a:latin typeface="+mn-lt"/>
          <a:ea typeface="+mn-ea"/>
          <a:cs typeface="+mn-cs"/>
        </a:defRPr>
      </a:lvl7pPr>
      <a:lvl8pPr marL="1246296" algn="l" defTabSz="356085" rtl="0" eaLnBrk="1" latinLnBrk="0" hangingPunct="1">
        <a:defRPr sz="701" kern="1200">
          <a:solidFill>
            <a:schemeClr val="tx1"/>
          </a:solidFill>
          <a:latin typeface="+mn-lt"/>
          <a:ea typeface="+mn-ea"/>
          <a:cs typeface="+mn-cs"/>
        </a:defRPr>
      </a:lvl8pPr>
      <a:lvl9pPr marL="1424338" algn="l" defTabSz="356085" rtl="0" eaLnBrk="1" latinLnBrk="0" hangingPunct="1">
        <a:defRPr sz="7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95" userDrawn="1">
          <p15:clr>
            <a:srgbClr val="F26B43"/>
          </p15:clr>
        </p15:guide>
        <p15:guide id="2" pos="55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2.xml"/><Relationship Id="rId18" Type="http://schemas.openxmlformats.org/officeDocument/2006/relationships/slide" Target="slide27.xml"/><Relationship Id="rId3" Type="http://schemas.openxmlformats.org/officeDocument/2006/relationships/slide" Target="slide4.xml"/><Relationship Id="rId21" Type="http://schemas.openxmlformats.org/officeDocument/2006/relationships/slide" Target="slide31.xml"/><Relationship Id="rId7" Type="http://schemas.openxmlformats.org/officeDocument/2006/relationships/slide" Target="slide8.xml"/><Relationship Id="rId12" Type="http://schemas.openxmlformats.org/officeDocument/2006/relationships/slide" Target="slide21.xml"/><Relationship Id="rId17" Type="http://schemas.openxmlformats.org/officeDocument/2006/relationships/slide" Target="slide26.xml"/><Relationship Id="rId2" Type="http://schemas.openxmlformats.org/officeDocument/2006/relationships/image" Target="../media/image7.png"/><Relationship Id="rId16" Type="http://schemas.openxmlformats.org/officeDocument/2006/relationships/slide" Target="slide25.xml"/><Relationship Id="rId20" Type="http://schemas.openxmlformats.org/officeDocument/2006/relationships/slide" Target="slide30.xml"/><Relationship Id="rId1" Type="http://schemas.openxmlformats.org/officeDocument/2006/relationships/slideLayout" Target="../slideLayouts/slideLayout8.xml"/><Relationship Id="rId6" Type="http://schemas.openxmlformats.org/officeDocument/2006/relationships/slide" Target="slide7.xml"/><Relationship Id="rId11" Type="http://schemas.openxmlformats.org/officeDocument/2006/relationships/slide" Target="slide18.xml"/><Relationship Id="rId5" Type="http://schemas.openxmlformats.org/officeDocument/2006/relationships/slide" Target="slide6.xml"/><Relationship Id="rId15" Type="http://schemas.openxmlformats.org/officeDocument/2006/relationships/slide" Target="slide24.xml"/><Relationship Id="rId23" Type="http://schemas.openxmlformats.org/officeDocument/2006/relationships/slide" Target="slide34.xml"/><Relationship Id="rId10" Type="http://schemas.openxmlformats.org/officeDocument/2006/relationships/slide" Target="slide12.xml"/><Relationship Id="rId19" Type="http://schemas.openxmlformats.org/officeDocument/2006/relationships/slide" Target="slide29.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23.xml"/><Relationship Id="rId22" Type="http://schemas.openxmlformats.org/officeDocument/2006/relationships/slide" Target="slide33.xml"/></Relationships>
</file>

<file path=ppt/slides/_rels/slide3.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20.png"/><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image" Target="../media/image90.png"/><Relationship Id="rId11" Type="http://schemas.openxmlformats.org/officeDocument/2006/relationships/image" Target="../media/image12.png"/><Relationship Id="rId5" Type="http://schemas.openxmlformats.org/officeDocument/2006/relationships/image" Target="../media/image9.png"/><Relationship Id="rId15" Type="http://schemas.openxmlformats.org/officeDocument/2006/relationships/slide" Target="slide2.xml"/><Relationship Id="rId10" Type="http://schemas.openxmlformats.org/officeDocument/2006/relationships/image" Target="../media/image110.png"/><Relationship Id="rId4" Type="http://schemas.openxmlformats.org/officeDocument/2006/relationships/image" Target="../media/image80.png"/><Relationship Id="rId9" Type="http://schemas.openxmlformats.org/officeDocument/2006/relationships/image" Target="../media/image11.png"/><Relationship Id="rId14" Type="http://schemas.openxmlformats.org/officeDocument/2006/relationships/image" Target="../media/image130.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hyperlink" Target="https://www.valtiolla.fi/" TargetMode="External"/><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slide" Target="slide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9.png"/><Relationship Id="rId7" Type="http://schemas.openxmlformats.org/officeDocument/2006/relationships/diagramColors" Target="../diagrams/colors1.xml"/><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slide" Target="slide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kestavyys@valtiokonttori.fi"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103C56-D402-F49A-6054-5DEF7B8704CD}"/>
              </a:ext>
            </a:extLst>
          </p:cNvPr>
          <p:cNvSpPr>
            <a:spLocks noGrp="1"/>
          </p:cNvSpPr>
          <p:nvPr>
            <p:ph type="ctrTitle"/>
          </p:nvPr>
        </p:nvSpPr>
        <p:spPr/>
        <p:txBody>
          <a:bodyPr anchor="b">
            <a:normAutofit/>
          </a:bodyPr>
          <a:lstStyle/>
          <a:p>
            <a:r>
              <a:rPr lang="fi-FI" sz="6000" dirty="0"/>
              <a:t>Arviointiapuri</a:t>
            </a:r>
            <a:endParaRPr lang="fi-FI" sz="2000" dirty="0"/>
          </a:p>
        </p:txBody>
      </p:sp>
      <p:sp>
        <p:nvSpPr>
          <p:cNvPr id="3" name="Alaotsikko 2">
            <a:extLst>
              <a:ext uri="{FF2B5EF4-FFF2-40B4-BE49-F238E27FC236}">
                <a16:creationId xmlns:a16="http://schemas.microsoft.com/office/drawing/2014/main" id="{9C9678C8-D154-2759-4144-EB8C691409FE}"/>
              </a:ext>
            </a:extLst>
          </p:cNvPr>
          <p:cNvSpPr>
            <a:spLocks noGrp="1"/>
          </p:cNvSpPr>
          <p:nvPr>
            <p:ph type="subTitle" idx="1"/>
          </p:nvPr>
        </p:nvSpPr>
        <p:spPr/>
        <p:txBody>
          <a:bodyPr anchor="t">
            <a:normAutofit/>
          </a:bodyPr>
          <a:lstStyle/>
          <a:p>
            <a:pPr>
              <a:spcAft>
                <a:spcPts val="600"/>
              </a:spcAft>
            </a:pPr>
            <a:r>
              <a:rPr lang="fi-FI" sz="1800" b="1" dirty="0"/>
              <a:t>Tukimateriaaleja ja vinkkejä kestävyysarvioinnin toteuttamiseen</a:t>
            </a:r>
            <a:endParaRPr lang="fi-FI" sz="1800" dirty="0"/>
          </a:p>
          <a:p>
            <a:pPr>
              <a:spcAft>
                <a:spcPts val="600"/>
              </a:spcAft>
            </a:pPr>
            <a:endParaRPr lang="fi-FI" dirty="0"/>
          </a:p>
        </p:txBody>
      </p:sp>
      <p:pic>
        <p:nvPicPr>
          <p:cNvPr id="8" name="Sisällön paikkamerkki 7">
            <a:extLst>
              <a:ext uri="{FF2B5EF4-FFF2-40B4-BE49-F238E27FC236}">
                <a16:creationId xmlns:a16="http://schemas.microsoft.com/office/drawing/2014/main" id="{BF5DED36-148C-4908-6173-0B66083D560C}"/>
              </a:ext>
            </a:extLst>
          </p:cNvPr>
          <p:cNvPicPr>
            <a:picLocks noGrp="1" noChangeAspect="1"/>
          </p:cNvPicPr>
          <p:nvPr>
            <p:ph sz="quarter" idx="13"/>
          </p:nvPr>
        </p:nvPicPr>
        <p:blipFill>
          <a:blip r:embed="rId2"/>
          <a:stretch>
            <a:fillRect/>
          </a:stretch>
        </p:blipFill>
        <p:spPr>
          <a:xfrm>
            <a:off x="7975600" y="6004244"/>
            <a:ext cx="1511300" cy="447037"/>
          </a:xfrm>
          <a:prstGeom prst="rect">
            <a:avLst/>
          </a:prstGeom>
          <a:noFill/>
        </p:spPr>
      </p:pic>
    </p:spTree>
    <p:extLst>
      <p:ext uri="{BB962C8B-B14F-4D97-AF65-F5344CB8AC3E}">
        <p14:creationId xmlns:p14="http://schemas.microsoft.com/office/powerpoint/2010/main" val="4078093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14D72-17C4-2166-61B1-739F2149885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261920B-5914-A35C-C220-0D853E1E64E2}"/>
              </a:ext>
            </a:extLst>
          </p:cNvPr>
          <p:cNvSpPr>
            <a:spLocks noGrp="1"/>
          </p:cNvSpPr>
          <p:nvPr>
            <p:ph type="title"/>
          </p:nvPr>
        </p:nvSpPr>
        <p:spPr/>
        <p:txBody>
          <a:bodyPr/>
          <a:lstStyle/>
          <a:p>
            <a:r>
              <a:rPr lang="fi-FI" sz="2200" dirty="0"/>
              <a:t>Sisällysluettelo</a:t>
            </a:r>
          </a:p>
        </p:txBody>
      </p:sp>
      <p:sp>
        <p:nvSpPr>
          <p:cNvPr id="3" name="Dian numeron paikkamerkki 2">
            <a:extLst>
              <a:ext uri="{FF2B5EF4-FFF2-40B4-BE49-F238E27FC236}">
                <a16:creationId xmlns:a16="http://schemas.microsoft.com/office/drawing/2014/main" id="{720628DB-9D91-C77D-1BF1-E41A96937BDF}"/>
              </a:ext>
            </a:extLst>
          </p:cNvPr>
          <p:cNvSpPr>
            <a:spLocks noGrp="1"/>
          </p:cNvSpPr>
          <p:nvPr>
            <p:ph type="sldNum" sz="quarter" idx="12"/>
          </p:nvPr>
        </p:nvSpPr>
        <p:spPr/>
        <p:txBody>
          <a:bodyPr/>
          <a:lstStyle/>
          <a:p>
            <a:fld id="{5C508C44-8567-AC47-A622-05DCBFCF8698}" type="slidenum">
              <a:rPr lang="en-FI" smtClean="0"/>
              <a:t>2</a:t>
            </a:fld>
            <a:endParaRPr lang="en-FI" dirty="0"/>
          </a:p>
        </p:txBody>
      </p:sp>
      <p:pic>
        <p:nvPicPr>
          <p:cNvPr id="6" name="Sisällön paikkamerkki 5">
            <a:extLst>
              <a:ext uri="{FF2B5EF4-FFF2-40B4-BE49-F238E27FC236}">
                <a16:creationId xmlns:a16="http://schemas.microsoft.com/office/drawing/2014/main" id="{E36FA191-8698-967D-9922-88D82F753D1E}"/>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7" name="Tekstiruutu 6">
            <a:extLst>
              <a:ext uri="{FF2B5EF4-FFF2-40B4-BE49-F238E27FC236}">
                <a16:creationId xmlns:a16="http://schemas.microsoft.com/office/drawing/2014/main" id="{C9F6D489-02BA-E55C-E5FD-E3D7B2E110FF}"/>
              </a:ext>
            </a:extLst>
          </p:cNvPr>
          <p:cNvSpPr txBox="1"/>
          <p:nvPr/>
        </p:nvSpPr>
        <p:spPr>
          <a:xfrm>
            <a:off x="468768" y="1157288"/>
            <a:ext cx="8158162" cy="5262979"/>
          </a:xfrm>
          <a:prstGeom prst="rect">
            <a:avLst/>
          </a:prstGeom>
          <a:noFill/>
        </p:spPr>
        <p:txBody>
          <a:bodyPr wrap="square" rtlCol="0">
            <a:spAutoFit/>
          </a:bodyPr>
          <a:lstStyle/>
          <a:p>
            <a:r>
              <a:rPr lang="fi-FI" sz="1400" b="1" dirty="0">
                <a:hlinkClick r:id="rId3" action="ppaction://hlinksldjump"/>
              </a:rPr>
              <a:t>Kestävyysarvioinnin polku</a:t>
            </a:r>
            <a:r>
              <a:rPr lang="fi-FI" sz="1400" b="1" dirty="0"/>
              <a:t>				</a:t>
            </a:r>
            <a:r>
              <a:rPr lang="fi-FI" sz="1400" dirty="0"/>
              <a:t>dia 4</a:t>
            </a:r>
          </a:p>
          <a:p>
            <a:pPr lvl="1"/>
            <a:r>
              <a:rPr lang="fi-FI" sz="1400" dirty="0">
                <a:hlinkClick r:id="rId4" action="ppaction://hlinksldjump"/>
              </a:rPr>
              <a:t>Arviointiapurin työpohjat, tukimateriaalit ja vinkit eri vaiheissa</a:t>
            </a:r>
            <a:r>
              <a:rPr lang="fi-FI" sz="1400" dirty="0"/>
              <a:t>	dia 5   		</a:t>
            </a:r>
          </a:p>
          <a:p>
            <a:r>
              <a:rPr lang="fi-FI" sz="1400" b="1" dirty="0">
                <a:hlinkClick r:id="rId5" action="ppaction://hlinksldjump"/>
              </a:rPr>
              <a:t>1. Arvioinnin suunnittelu ja valmistelu</a:t>
            </a:r>
            <a:r>
              <a:rPr lang="fi-FI" sz="1400" b="1" dirty="0"/>
              <a:t>			</a:t>
            </a:r>
            <a:r>
              <a:rPr lang="fi-FI" sz="1400" dirty="0"/>
              <a:t>dia 6</a:t>
            </a:r>
            <a:endParaRPr lang="fi-FI" sz="1400" b="1" dirty="0"/>
          </a:p>
          <a:p>
            <a:pPr lvl="1"/>
            <a:r>
              <a:rPr lang="fi-FI" sz="1400" dirty="0">
                <a:hlinkClick r:id="rId6" action="ppaction://hlinksldjump"/>
              </a:rPr>
              <a:t>Miten liikkeelle?</a:t>
            </a:r>
            <a:r>
              <a:rPr lang="fi-FI" sz="1400" dirty="0"/>
              <a:t>					dia 7</a:t>
            </a:r>
          </a:p>
          <a:p>
            <a:pPr lvl="1"/>
            <a:r>
              <a:rPr lang="fi-FI" sz="1400" dirty="0">
                <a:hlinkClick r:id="rId7" action="ppaction://hlinksldjump"/>
              </a:rPr>
              <a:t>Arvioitavan kohteen valinta</a:t>
            </a:r>
            <a:r>
              <a:rPr lang="fi-FI" sz="1400" dirty="0"/>
              <a:t>				dia 8</a:t>
            </a:r>
          </a:p>
          <a:p>
            <a:pPr lvl="1"/>
            <a:r>
              <a:rPr lang="fi-FI" sz="1400" dirty="0">
                <a:hlinkClick r:id="rId8" action="ppaction://hlinksldjump"/>
              </a:rPr>
              <a:t>Arvioinnin valmistelu yhdessä arvioinnin kohteen kanssa</a:t>
            </a:r>
            <a:r>
              <a:rPr lang="fi-FI" sz="1400" dirty="0"/>
              <a:t>	dia 9	</a:t>
            </a:r>
          </a:p>
          <a:p>
            <a:pPr lvl="1"/>
            <a:r>
              <a:rPr lang="fi-FI" sz="1400" dirty="0">
                <a:hlinkClick r:id="rId9" action="ppaction://hlinksldjump"/>
              </a:rPr>
              <a:t>Arvioinnin toteutuksen suunnittelupohja (työpohja)</a:t>
            </a:r>
            <a:r>
              <a:rPr lang="fi-FI" sz="1400" dirty="0"/>
              <a:t>		dia 10</a:t>
            </a:r>
          </a:p>
          <a:p>
            <a:pPr lvl="1"/>
            <a:r>
              <a:rPr lang="fi-FI" sz="1400" dirty="0">
                <a:hlinkClick r:id="rId9" action="ppaction://hlinksldjump"/>
              </a:rPr>
              <a:t>Arvioinnin toteutuksen suunnittelu</a:t>
            </a:r>
            <a:r>
              <a:rPr lang="fi-FI" sz="1400" dirty="0"/>
              <a:t>			dia 11</a:t>
            </a:r>
          </a:p>
          <a:p>
            <a:pPr lvl="1"/>
            <a:r>
              <a:rPr lang="fi-FI" sz="1400" dirty="0">
                <a:hlinkClick r:id="rId10" action="ppaction://hlinksldjump"/>
              </a:rPr>
              <a:t>Esimerkkitoteutuksia kestävyysarvioinnille</a:t>
            </a:r>
            <a:r>
              <a:rPr lang="fi-FI" sz="1400" dirty="0"/>
              <a:t>		diat 12–17</a:t>
            </a:r>
          </a:p>
          <a:p>
            <a:pPr lvl="1"/>
            <a:r>
              <a:rPr lang="fi-FI" sz="1400" dirty="0">
                <a:hlinkClick r:id="rId11" action="ppaction://hlinksldjump"/>
              </a:rPr>
              <a:t>Kestävyysarvioinnin kytkentä strategioihin ja</a:t>
            </a:r>
            <a:r>
              <a:rPr lang="fi-FI" sz="1400" dirty="0"/>
              <a:t> 				</a:t>
            </a:r>
          </a:p>
          <a:p>
            <a:pPr lvl="1"/>
            <a:r>
              <a:rPr lang="fi-FI" sz="1400" dirty="0">
                <a:hlinkClick r:id="rId11" action="ppaction://hlinksldjump"/>
              </a:rPr>
              <a:t>toiminnanohjaukseen (työpohja)</a:t>
            </a:r>
            <a:r>
              <a:rPr lang="fi-FI" sz="1400" dirty="0"/>
              <a:t>			diat 18–20</a:t>
            </a:r>
          </a:p>
          <a:p>
            <a:r>
              <a:rPr lang="fi-FI" sz="1400" b="1" dirty="0">
                <a:hlinkClick r:id="rId12" action="ppaction://hlinksldjump"/>
              </a:rPr>
              <a:t>2. Nykytilan arviointi</a:t>
            </a:r>
            <a:r>
              <a:rPr lang="fi-FI" sz="1400" b="1" dirty="0"/>
              <a:t>					</a:t>
            </a:r>
            <a:r>
              <a:rPr lang="fi-FI" sz="1400" dirty="0"/>
              <a:t>dia 21</a:t>
            </a:r>
            <a:endParaRPr lang="fi-FI" sz="1400" b="1" dirty="0"/>
          </a:p>
          <a:p>
            <a:pPr lvl="1"/>
            <a:r>
              <a:rPr lang="fi-FI" sz="1400" dirty="0">
                <a:hlinkClick r:id="rId13" action="ppaction://hlinksldjump"/>
              </a:rPr>
              <a:t>Kestävyyden arviointityökalun taustaa</a:t>
            </a:r>
            <a:r>
              <a:rPr lang="fi-FI" sz="1400" dirty="0"/>
              <a:t>			dia 22		</a:t>
            </a:r>
          </a:p>
          <a:p>
            <a:pPr lvl="1"/>
            <a:r>
              <a:rPr lang="fi-FI" sz="1400" dirty="0">
                <a:hlinkClick r:id="rId14" action="ppaction://hlinksldjump"/>
              </a:rPr>
              <a:t>Arviointityökalun pääteemat ja aihealueet</a:t>
            </a:r>
            <a:r>
              <a:rPr lang="fi-FI" sz="1400" dirty="0"/>
              <a:t>		dia 23	</a:t>
            </a:r>
          </a:p>
          <a:p>
            <a:pPr lvl="1"/>
            <a:r>
              <a:rPr lang="fi-FI" sz="1400" dirty="0">
                <a:hlinkClick r:id="rId15" action="ppaction://hlinksldjump"/>
              </a:rPr>
              <a:t>Mitä ja miten arvioidaan?</a:t>
            </a:r>
            <a:r>
              <a:rPr lang="fi-FI" sz="1400" dirty="0"/>
              <a:t>				dia 24</a:t>
            </a:r>
          </a:p>
          <a:p>
            <a:r>
              <a:rPr lang="fi-FI" sz="1400" b="1" dirty="0">
                <a:hlinkClick r:id="rId16" action="ppaction://hlinksldjump"/>
              </a:rPr>
              <a:t>3. Arvioinnin yhteenveto ja kehittämiskohteiden valinta</a:t>
            </a:r>
            <a:r>
              <a:rPr lang="fi-FI" sz="1400" b="1" dirty="0"/>
              <a:t>	</a:t>
            </a:r>
            <a:r>
              <a:rPr lang="fi-FI" sz="1400" dirty="0"/>
              <a:t>dia 25</a:t>
            </a:r>
          </a:p>
          <a:p>
            <a:pPr lvl="1"/>
            <a:r>
              <a:rPr lang="fi-FI" sz="1400" dirty="0">
                <a:hlinkClick r:id="rId17" action="ppaction://hlinksldjump"/>
              </a:rPr>
              <a:t>Tulosmatriisin tulkinta</a:t>
            </a:r>
            <a:r>
              <a:rPr lang="fi-FI" sz="1400" dirty="0"/>
              <a:t>				dia 26</a:t>
            </a:r>
            <a:endParaRPr lang="fi-FI" sz="1400" b="1" dirty="0"/>
          </a:p>
          <a:p>
            <a:pPr lvl="1"/>
            <a:r>
              <a:rPr lang="fi-FI" sz="1400" dirty="0">
                <a:hlinkClick r:id="rId18" action="ppaction://hlinksldjump"/>
              </a:rPr>
              <a:t>Kestävyyden nykytilan ja kehittämisalueiden arvioinnin </a:t>
            </a:r>
          </a:p>
          <a:p>
            <a:pPr lvl="1"/>
            <a:r>
              <a:rPr lang="fi-FI" sz="1400" dirty="0">
                <a:hlinkClick r:id="rId18" action="ppaction://hlinksldjump"/>
              </a:rPr>
              <a:t>kooste (työpohja)	</a:t>
            </a:r>
            <a:r>
              <a:rPr lang="fi-FI" sz="1400" dirty="0"/>
              <a:t>				diat 27–28 </a:t>
            </a:r>
          </a:p>
          <a:p>
            <a:pPr lvl="1"/>
            <a:r>
              <a:rPr lang="fi-FI" sz="1400" dirty="0">
                <a:hlinkClick r:id="rId19" action="ppaction://hlinksldjump"/>
              </a:rPr>
              <a:t>Sovitut kehittämisen painopisteet (työpohja)</a:t>
            </a:r>
            <a:r>
              <a:rPr lang="fi-FI" sz="1400" dirty="0"/>
              <a:t>		dia 29</a:t>
            </a:r>
          </a:p>
          <a:p>
            <a:r>
              <a:rPr lang="fi-FI" sz="1400" b="1" dirty="0">
                <a:hlinkClick r:id="rId20" action="ppaction://hlinksldjump"/>
              </a:rPr>
              <a:t>4. Kehittämistoimien suunnittelu	</a:t>
            </a:r>
            <a:r>
              <a:rPr lang="fi-FI" sz="1400" b="1" dirty="0"/>
              <a:t>			</a:t>
            </a:r>
            <a:r>
              <a:rPr lang="fi-FI" sz="1400" dirty="0"/>
              <a:t>dia 30</a:t>
            </a:r>
            <a:endParaRPr lang="fi-FI" sz="1400" b="1" dirty="0"/>
          </a:p>
          <a:p>
            <a:pPr lvl="1"/>
            <a:r>
              <a:rPr lang="fi-FI" sz="1400" dirty="0">
                <a:hlinkClick r:id="rId21" action="ppaction://hlinksldjump"/>
              </a:rPr>
              <a:t>Toimeenpanosuunnitelma (työpohja)</a:t>
            </a:r>
            <a:r>
              <a:rPr lang="fi-FI" sz="1400" dirty="0"/>
              <a:t>			diat 31–32</a:t>
            </a:r>
          </a:p>
          <a:p>
            <a:r>
              <a:rPr lang="fi-FI" sz="1400" b="1" dirty="0">
                <a:hlinkClick r:id="rId22" action="ppaction://hlinksldjump"/>
              </a:rPr>
              <a:t>5. Kehittämistoimien toteutus ja seuranta</a:t>
            </a:r>
            <a:r>
              <a:rPr lang="fi-FI" sz="1400" b="1" dirty="0"/>
              <a:t>			</a:t>
            </a:r>
            <a:r>
              <a:rPr lang="fi-FI" sz="1400" dirty="0"/>
              <a:t>dia 33</a:t>
            </a:r>
          </a:p>
          <a:p>
            <a:pPr lvl="1"/>
            <a:r>
              <a:rPr lang="fi-FI" sz="1400" dirty="0">
                <a:hlinkClick r:id="rId23" action="ppaction://hlinksldjump"/>
              </a:rPr>
              <a:t>Vinkkejä kehittämistoimien seurantaan</a:t>
            </a:r>
            <a:r>
              <a:rPr lang="fi-FI" sz="1400" dirty="0"/>
              <a:t>			</a:t>
            </a:r>
            <a:r>
              <a:rPr lang="fi-FI" sz="1400"/>
              <a:t>dia 34</a:t>
            </a:r>
            <a:endParaRPr lang="fi-FI" sz="1400" dirty="0"/>
          </a:p>
        </p:txBody>
      </p:sp>
    </p:spTree>
    <p:extLst>
      <p:ext uri="{BB962C8B-B14F-4D97-AF65-F5344CB8AC3E}">
        <p14:creationId xmlns:p14="http://schemas.microsoft.com/office/powerpoint/2010/main" val="1193027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8E4C8-72FA-25AF-67E1-E7202092FF7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BD2153B-7B43-955C-D87A-D265E114A960}"/>
              </a:ext>
            </a:extLst>
          </p:cNvPr>
          <p:cNvSpPr>
            <a:spLocks noGrp="1"/>
          </p:cNvSpPr>
          <p:nvPr>
            <p:ph type="title"/>
          </p:nvPr>
        </p:nvSpPr>
        <p:spPr/>
        <p:txBody>
          <a:bodyPr/>
          <a:lstStyle/>
          <a:p>
            <a:r>
              <a:rPr lang="fi-FI" sz="2200" dirty="0"/>
              <a:t>Arviointiapurin osiot</a:t>
            </a:r>
          </a:p>
        </p:txBody>
      </p:sp>
      <p:sp>
        <p:nvSpPr>
          <p:cNvPr id="3" name="Dian numeron paikkamerkki 2">
            <a:extLst>
              <a:ext uri="{FF2B5EF4-FFF2-40B4-BE49-F238E27FC236}">
                <a16:creationId xmlns:a16="http://schemas.microsoft.com/office/drawing/2014/main" id="{FE520FDF-96D0-EC33-382A-0A89C3A42FD5}"/>
              </a:ext>
            </a:extLst>
          </p:cNvPr>
          <p:cNvSpPr>
            <a:spLocks noGrp="1"/>
          </p:cNvSpPr>
          <p:nvPr>
            <p:ph type="sldNum" sz="quarter" idx="12"/>
          </p:nvPr>
        </p:nvSpPr>
        <p:spPr/>
        <p:txBody>
          <a:bodyPr/>
          <a:lstStyle/>
          <a:p>
            <a:fld id="{5C508C44-8567-AC47-A622-05DCBFCF8698}" type="slidenum">
              <a:rPr lang="en-FI" smtClean="0"/>
              <a:t>3</a:t>
            </a:fld>
            <a:endParaRPr lang="en-FI" dirty="0"/>
          </a:p>
        </p:txBody>
      </p:sp>
      <p:pic>
        <p:nvPicPr>
          <p:cNvPr id="6" name="Sisällön paikkamerkki 5">
            <a:extLst>
              <a:ext uri="{FF2B5EF4-FFF2-40B4-BE49-F238E27FC236}">
                <a16:creationId xmlns:a16="http://schemas.microsoft.com/office/drawing/2014/main" id="{F66F4F28-4F06-5D08-F311-73CA19FA809C}"/>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mc:AlternateContent xmlns:mc="http://schemas.openxmlformats.org/markup-compatibility/2006" xmlns:pslz="http://schemas.microsoft.com/office/powerpoint/2016/slidezoom">
        <mc:Choice Requires="pslz">
          <p:graphicFrame>
            <p:nvGraphicFramePr>
              <p:cNvPr id="5" name="Dian zoomaustoiminto 4">
                <a:extLst>
                  <a:ext uri="{FF2B5EF4-FFF2-40B4-BE49-F238E27FC236}">
                    <a16:creationId xmlns:a16="http://schemas.microsoft.com/office/drawing/2014/main" id="{1A1B0B0C-E352-4EA1-7FA1-0E283297AFF1}"/>
                  </a:ext>
                </a:extLst>
              </p:cNvPr>
              <p:cNvGraphicFramePr>
                <a:graphicFrameLocks noChangeAspect="1"/>
              </p:cNvGraphicFramePr>
              <p:nvPr>
                <p:extLst>
                  <p:ext uri="{D42A27DB-BD31-4B8C-83A1-F6EECF244321}">
                    <p14:modId xmlns:p14="http://schemas.microsoft.com/office/powerpoint/2010/main" val="2344630146"/>
                  </p:ext>
                </p:extLst>
              </p:nvPr>
            </p:nvGraphicFramePr>
            <p:xfrm>
              <a:off x="557210" y="1714500"/>
              <a:ext cx="2476897" cy="1714500"/>
            </p:xfrm>
            <a:graphic>
              <a:graphicData uri="http://schemas.microsoft.com/office/powerpoint/2016/slidezoom">
                <pslz:sldZm>
                  <pslz:sldZmObj sldId="429" cId="206416371">
                    <pslz:zmPr id="{DFD83B34-0D90-418F-BEA3-0BCCA92A91E9}" returnToParent="0" transitionDur="1000">
                      <p166:blipFill xmlns:p166="http://schemas.microsoft.com/office/powerpoint/2016/6/main">
                        <a:blip r:embed="rId3"/>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5" name="Dian zoomaustoiminto 4">
                <a:extLst>
                  <a:ext uri="{FF2B5EF4-FFF2-40B4-BE49-F238E27FC236}">
                    <a16:creationId xmlns:a16="http://schemas.microsoft.com/office/drawing/2014/main" id="{1A1B0B0C-E352-4EA1-7FA1-0E283297AFF1}"/>
                  </a:ext>
                </a:extLst>
              </p:cNvPr>
              <p:cNvPicPr>
                <a:picLocks noGrp="1" noRot="1" noChangeAspect="1" noMove="1" noResize="1" noEditPoints="1" noAdjustHandles="1" noChangeArrowheads="1" noChangeShapeType="1"/>
              </p:cNvPicPr>
              <p:nvPr/>
            </p:nvPicPr>
            <p:blipFill>
              <a:blip r:embed="rId4"/>
              <a:stretch>
                <a:fillRect/>
              </a:stretch>
            </p:blipFill>
            <p:spPr>
              <a:xfrm>
                <a:off x="557210" y="1714500"/>
                <a:ext cx="2476897"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Dian zoomaustoiminto 8">
                <a:extLst>
                  <a:ext uri="{FF2B5EF4-FFF2-40B4-BE49-F238E27FC236}">
                    <a16:creationId xmlns:a16="http://schemas.microsoft.com/office/drawing/2014/main" id="{204A8E3D-46A2-7DE4-7F5D-05CD5DE44980}"/>
                  </a:ext>
                </a:extLst>
              </p:cNvPr>
              <p:cNvGraphicFramePr>
                <a:graphicFrameLocks noChangeAspect="1"/>
              </p:cNvGraphicFramePr>
              <p:nvPr>
                <p:extLst>
                  <p:ext uri="{D42A27DB-BD31-4B8C-83A1-F6EECF244321}">
                    <p14:modId xmlns:p14="http://schemas.microsoft.com/office/powerpoint/2010/main" val="3084001767"/>
                  </p:ext>
                </p:extLst>
              </p:nvPr>
            </p:nvGraphicFramePr>
            <p:xfrm>
              <a:off x="3527625" y="1714500"/>
              <a:ext cx="2476897" cy="1714500"/>
            </p:xfrm>
            <a:graphic>
              <a:graphicData uri="http://schemas.microsoft.com/office/powerpoint/2016/slidezoom">
                <pslz:sldZm>
                  <pslz:sldZmObj sldId="423" cId="1659680725">
                    <pslz:zmPr id="{EB166D93-0990-4F7D-B6E4-84FF72230318}" returnToParent="0" transitionDur="1000">
                      <p166:blipFill xmlns:p166="http://schemas.microsoft.com/office/powerpoint/2016/6/main">
                        <a:blip r:embed="rId5"/>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9" name="Dian zoomaustoiminto 8">
                <a:extLst>
                  <a:ext uri="{FF2B5EF4-FFF2-40B4-BE49-F238E27FC236}">
                    <a16:creationId xmlns:a16="http://schemas.microsoft.com/office/drawing/2014/main" id="{204A8E3D-46A2-7DE4-7F5D-05CD5DE44980}"/>
                  </a:ext>
                </a:extLst>
              </p:cNvPr>
              <p:cNvPicPr>
                <a:picLocks noGrp="1" noRot="1" noChangeAspect="1" noMove="1" noResize="1" noEditPoints="1" noAdjustHandles="1" noChangeArrowheads="1" noChangeShapeType="1"/>
              </p:cNvPicPr>
              <p:nvPr/>
            </p:nvPicPr>
            <p:blipFill>
              <a:blip r:embed="rId6"/>
              <a:stretch>
                <a:fillRect/>
              </a:stretch>
            </p:blipFill>
            <p:spPr>
              <a:xfrm>
                <a:off x="3527625" y="1714500"/>
                <a:ext cx="2476897"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Dian zoomaustoiminto 10">
                <a:extLst>
                  <a:ext uri="{FF2B5EF4-FFF2-40B4-BE49-F238E27FC236}">
                    <a16:creationId xmlns:a16="http://schemas.microsoft.com/office/drawing/2014/main" id="{33A634A9-2A45-15D6-D6B7-5929B4B660DB}"/>
                  </a:ext>
                </a:extLst>
              </p:cNvPr>
              <p:cNvGraphicFramePr>
                <a:graphicFrameLocks noChangeAspect="1"/>
              </p:cNvGraphicFramePr>
              <p:nvPr>
                <p:extLst>
                  <p:ext uri="{D42A27DB-BD31-4B8C-83A1-F6EECF244321}">
                    <p14:modId xmlns:p14="http://schemas.microsoft.com/office/powerpoint/2010/main" val="4192450486"/>
                  </p:ext>
                </p:extLst>
              </p:nvPr>
            </p:nvGraphicFramePr>
            <p:xfrm>
              <a:off x="6597056" y="1714500"/>
              <a:ext cx="2476897" cy="1714500"/>
            </p:xfrm>
            <a:graphic>
              <a:graphicData uri="http://schemas.microsoft.com/office/powerpoint/2016/slidezoom">
                <pslz:sldZm>
                  <pslz:sldZmObj sldId="430" cId="3421066332">
                    <pslz:zmPr id="{2C1BB331-90D6-4F12-AE51-6703FF603512}" returnToParent="0" transitionDur="1000">
                      <p166:blipFill xmlns:p166="http://schemas.microsoft.com/office/powerpoint/2016/6/main">
                        <a:blip r:embed="rId7"/>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11" name="Dian zoomaustoiminto 10">
                <a:extLst>
                  <a:ext uri="{FF2B5EF4-FFF2-40B4-BE49-F238E27FC236}">
                    <a16:creationId xmlns:a16="http://schemas.microsoft.com/office/drawing/2014/main" id="{33A634A9-2A45-15D6-D6B7-5929B4B660DB}"/>
                  </a:ext>
                </a:extLst>
              </p:cNvPr>
              <p:cNvPicPr>
                <a:picLocks noGrp="1" noRot="1" noChangeAspect="1" noMove="1" noResize="1" noEditPoints="1" noAdjustHandles="1" noChangeArrowheads="1" noChangeShapeType="1"/>
              </p:cNvPicPr>
              <p:nvPr/>
            </p:nvPicPr>
            <p:blipFill>
              <a:blip r:embed="rId8"/>
              <a:stretch>
                <a:fillRect/>
              </a:stretch>
            </p:blipFill>
            <p:spPr>
              <a:xfrm>
                <a:off x="6597056" y="1714500"/>
                <a:ext cx="2476897"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 name="Dian zoomaustoiminto 12">
                <a:extLst>
                  <a:ext uri="{FF2B5EF4-FFF2-40B4-BE49-F238E27FC236}">
                    <a16:creationId xmlns:a16="http://schemas.microsoft.com/office/drawing/2014/main" id="{ACBD6967-990B-2846-16F7-A3C48C6FB6FC}"/>
                  </a:ext>
                </a:extLst>
              </p:cNvPr>
              <p:cNvGraphicFramePr>
                <a:graphicFrameLocks noChangeAspect="1"/>
              </p:cNvGraphicFramePr>
              <p:nvPr>
                <p:extLst>
                  <p:ext uri="{D42A27DB-BD31-4B8C-83A1-F6EECF244321}">
                    <p14:modId xmlns:p14="http://schemas.microsoft.com/office/powerpoint/2010/main" val="2835299848"/>
                  </p:ext>
                </p:extLst>
              </p:nvPr>
            </p:nvGraphicFramePr>
            <p:xfrm>
              <a:off x="557210" y="4110037"/>
              <a:ext cx="2476897" cy="1714500"/>
            </p:xfrm>
            <a:graphic>
              <a:graphicData uri="http://schemas.microsoft.com/office/powerpoint/2016/slidezoom">
                <pslz:sldZm>
                  <pslz:sldZmObj sldId="431" cId="1199065998">
                    <pslz:zmPr id="{B6E9A8EC-7700-455C-9430-A04EA56BE3D7}" returnToParent="0" transitionDur="1000">
                      <p166:blipFill xmlns:p166="http://schemas.microsoft.com/office/powerpoint/2016/6/main">
                        <a:blip r:embed="rId9"/>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13" name="Dian zoomaustoiminto 12">
                <a:extLst>
                  <a:ext uri="{FF2B5EF4-FFF2-40B4-BE49-F238E27FC236}">
                    <a16:creationId xmlns:a16="http://schemas.microsoft.com/office/drawing/2014/main" id="{ACBD6967-990B-2846-16F7-A3C48C6FB6FC}"/>
                  </a:ext>
                </a:extLst>
              </p:cNvPr>
              <p:cNvPicPr>
                <a:picLocks noGrp="1" noRot="1" noChangeAspect="1" noMove="1" noResize="1" noEditPoints="1" noAdjustHandles="1" noChangeArrowheads="1" noChangeShapeType="1"/>
              </p:cNvPicPr>
              <p:nvPr/>
            </p:nvPicPr>
            <p:blipFill>
              <a:blip r:embed="rId10"/>
              <a:stretch>
                <a:fillRect/>
              </a:stretch>
            </p:blipFill>
            <p:spPr>
              <a:xfrm>
                <a:off x="557210" y="4110037"/>
                <a:ext cx="2476897"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 name="Dian zoomaustoiminto 14">
                <a:extLst>
                  <a:ext uri="{FF2B5EF4-FFF2-40B4-BE49-F238E27FC236}">
                    <a16:creationId xmlns:a16="http://schemas.microsoft.com/office/drawing/2014/main" id="{6084218B-C72D-28D9-711B-DF3B61081C59}"/>
                  </a:ext>
                </a:extLst>
              </p:cNvPr>
              <p:cNvGraphicFramePr>
                <a:graphicFrameLocks noChangeAspect="1"/>
              </p:cNvGraphicFramePr>
              <p:nvPr>
                <p:extLst>
                  <p:ext uri="{D42A27DB-BD31-4B8C-83A1-F6EECF244321}">
                    <p14:modId xmlns:p14="http://schemas.microsoft.com/office/powerpoint/2010/main" val="812281624"/>
                  </p:ext>
                </p:extLst>
              </p:nvPr>
            </p:nvGraphicFramePr>
            <p:xfrm>
              <a:off x="3527625" y="4110037"/>
              <a:ext cx="2476897" cy="1714500"/>
            </p:xfrm>
            <a:graphic>
              <a:graphicData uri="http://schemas.microsoft.com/office/powerpoint/2016/slidezoom">
                <pslz:sldZm>
                  <pslz:sldZmObj sldId="432" cId="1086065165">
                    <pslz:zmPr id="{FC733353-5B37-40BB-AF7A-7166037188BE}" returnToParent="0" transitionDur="1000">
                      <p166:blipFill xmlns:p166="http://schemas.microsoft.com/office/powerpoint/2016/6/main">
                        <a:blip r:embed="rId11"/>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15" name="Dian zoomaustoiminto 14">
                <a:extLst>
                  <a:ext uri="{FF2B5EF4-FFF2-40B4-BE49-F238E27FC236}">
                    <a16:creationId xmlns:a16="http://schemas.microsoft.com/office/drawing/2014/main" id="{6084218B-C72D-28D9-711B-DF3B61081C59}"/>
                  </a:ext>
                </a:extLst>
              </p:cNvPr>
              <p:cNvPicPr>
                <a:picLocks noGrp="1" noRot="1" noChangeAspect="1" noMove="1" noResize="1" noEditPoints="1" noAdjustHandles="1" noChangeArrowheads="1" noChangeShapeType="1"/>
              </p:cNvPicPr>
              <p:nvPr/>
            </p:nvPicPr>
            <p:blipFill>
              <a:blip r:embed="rId12"/>
              <a:stretch>
                <a:fillRect/>
              </a:stretch>
            </p:blipFill>
            <p:spPr>
              <a:xfrm>
                <a:off x="3527625" y="4110037"/>
                <a:ext cx="2476897"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7" name="Dian zoomaustoiminto 16">
                <a:extLst>
                  <a:ext uri="{FF2B5EF4-FFF2-40B4-BE49-F238E27FC236}">
                    <a16:creationId xmlns:a16="http://schemas.microsoft.com/office/drawing/2014/main" id="{9027461E-E300-E031-ABBB-EB42CC7D334E}"/>
                  </a:ext>
                </a:extLst>
              </p:cNvPr>
              <p:cNvGraphicFramePr>
                <a:graphicFrameLocks noChangeAspect="1"/>
              </p:cNvGraphicFramePr>
              <p:nvPr>
                <p:extLst>
                  <p:ext uri="{D42A27DB-BD31-4B8C-83A1-F6EECF244321}">
                    <p14:modId xmlns:p14="http://schemas.microsoft.com/office/powerpoint/2010/main" val="2393209810"/>
                  </p:ext>
                </p:extLst>
              </p:nvPr>
            </p:nvGraphicFramePr>
            <p:xfrm>
              <a:off x="6597056" y="4110037"/>
              <a:ext cx="2476897" cy="1714500"/>
            </p:xfrm>
            <a:graphic>
              <a:graphicData uri="http://schemas.microsoft.com/office/powerpoint/2016/slidezoom">
                <pslz:sldZm>
                  <pslz:sldZmObj sldId="433" cId="380856032">
                    <pslz:zmPr id="{9C72A091-3A61-45CA-B468-1357F79198D9}" returnToParent="0" transitionDur="1000">
                      <p166:blipFill xmlns:p166="http://schemas.microsoft.com/office/powerpoint/2016/6/main">
                        <a:blip r:embed="rId13"/>
                        <a:stretch>
                          <a:fillRect/>
                        </a:stretch>
                      </p166:blipFill>
                      <p166:spPr xmlns:p166="http://schemas.microsoft.com/office/powerpoint/2016/6/main">
                        <a:xfrm>
                          <a:off x="0" y="0"/>
                          <a:ext cx="2476897" cy="1714500"/>
                        </a:xfrm>
                        <a:prstGeom prst="rect">
                          <a:avLst/>
                        </a:prstGeom>
                        <a:ln w="3175">
                          <a:solidFill>
                            <a:prstClr val="ltGray"/>
                          </a:solidFill>
                        </a:ln>
                      </p166:spPr>
                    </pslz:zmPr>
                  </pslz:sldZmObj>
                </pslz:sldZm>
              </a:graphicData>
            </a:graphic>
          </p:graphicFrame>
        </mc:Choice>
        <mc:Fallback xmlns="">
          <p:pic>
            <p:nvPicPr>
              <p:cNvPr id="17" name="Dian zoomaustoiminto 16">
                <a:extLst>
                  <a:ext uri="{FF2B5EF4-FFF2-40B4-BE49-F238E27FC236}">
                    <a16:creationId xmlns:a16="http://schemas.microsoft.com/office/drawing/2014/main" id="{9027461E-E300-E031-ABBB-EB42CC7D334E}"/>
                  </a:ext>
                </a:extLst>
              </p:cNvPr>
              <p:cNvPicPr>
                <a:picLocks noGrp="1" noRot="1" noChangeAspect="1" noMove="1" noResize="1" noEditPoints="1" noAdjustHandles="1" noChangeArrowheads="1" noChangeShapeType="1"/>
              </p:cNvPicPr>
              <p:nvPr/>
            </p:nvPicPr>
            <p:blipFill>
              <a:blip r:embed="rId14"/>
              <a:stretch>
                <a:fillRect/>
              </a:stretch>
            </p:blipFill>
            <p:spPr>
              <a:xfrm>
                <a:off x="6597056" y="4110037"/>
                <a:ext cx="2476897" cy="1714500"/>
              </a:xfrm>
              <a:prstGeom prst="rect">
                <a:avLst/>
              </a:prstGeom>
              <a:ln w="3175">
                <a:solidFill>
                  <a:prstClr val="ltGray"/>
                </a:solidFill>
              </a:ln>
            </p:spPr>
          </p:pic>
        </mc:Fallback>
      </mc:AlternateContent>
      <p:sp>
        <p:nvSpPr>
          <p:cNvPr id="18" name="Tekstiruutu 17">
            <a:extLst>
              <a:ext uri="{FF2B5EF4-FFF2-40B4-BE49-F238E27FC236}">
                <a16:creationId xmlns:a16="http://schemas.microsoft.com/office/drawing/2014/main" id="{60DCB7B2-FE92-6995-B148-164A334A3E0D}"/>
              </a:ext>
            </a:extLst>
          </p:cNvPr>
          <p:cNvSpPr txBox="1"/>
          <p:nvPr/>
        </p:nvSpPr>
        <p:spPr>
          <a:xfrm>
            <a:off x="438820" y="1067881"/>
            <a:ext cx="8793166" cy="338554"/>
          </a:xfrm>
          <a:prstGeom prst="rect">
            <a:avLst/>
          </a:prstGeom>
          <a:noFill/>
        </p:spPr>
        <p:txBody>
          <a:bodyPr wrap="square" rtlCol="0">
            <a:spAutoFit/>
          </a:bodyPr>
          <a:lstStyle/>
          <a:p>
            <a:pPr algn="l"/>
            <a:r>
              <a:rPr lang="fi-FI" sz="1600" dirty="0"/>
              <a:t>Pääset siirtymään osioihin suoraan klikkaamalla kuvakkeita esitystilassa.</a:t>
            </a:r>
          </a:p>
        </p:txBody>
      </p:sp>
      <p:sp>
        <p:nvSpPr>
          <p:cNvPr id="19" name="Tekstiruutu 18">
            <a:extLst>
              <a:ext uri="{FF2B5EF4-FFF2-40B4-BE49-F238E27FC236}">
                <a16:creationId xmlns:a16="http://schemas.microsoft.com/office/drawing/2014/main" id="{442F381F-601D-F7DC-BCF1-FA32FBD73282}"/>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15" action="ppaction://hlinksldjump"/>
              </a:rPr>
              <a:t>Paluu sisällysluetteloon</a:t>
            </a:r>
            <a:endParaRPr lang="fi-FI" sz="700" b="1" dirty="0"/>
          </a:p>
        </p:txBody>
      </p:sp>
    </p:spTree>
    <p:extLst>
      <p:ext uri="{BB962C8B-B14F-4D97-AF65-F5344CB8AC3E}">
        <p14:creationId xmlns:p14="http://schemas.microsoft.com/office/powerpoint/2010/main" val="1908439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0D0F33CF-9C87-62DD-52B2-C3D5B07CBCD4}"/>
              </a:ext>
            </a:extLst>
          </p:cNvPr>
          <p:cNvPicPr>
            <a:picLocks noChangeAspect="1"/>
          </p:cNvPicPr>
          <p:nvPr/>
        </p:nvPicPr>
        <p:blipFill>
          <a:blip r:embed="rId2"/>
          <a:stretch>
            <a:fillRect/>
          </a:stretch>
        </p:blipFill>
        <p:spPr>
          <a:xfrm>
            <a:off x="892968" y="1478061"/>
            <a:ext cx="8443913" cy="4749701"/>
          </a:xfrm>
          <a:prstGeom prst="rect">
            <a:avLst/>
          </a:prstGeom>
        </p:spPr>
      </p:pic>
      <p:sp>
        <p:nvSpPr>
          <p:cNvPr id="2" name="Otsikko 1">
            <a:extLst>
              <a:ext uri="{FF2B5EF4-FFF2-40B4-BE49-F238E27FC236}">
                <a16:creationId xmlns:a16="http://schemas.microsoft.com/office/drawing/2014/main" id="{04623918-5983-2DD0-5079-00794016246D}"/>
              </a:ext>
            </a:extLst>
          </p:cNvPr>
          <p:cNvSpPr>
            <a:spLocks noGrp="1"/>
          </p:cNvSpPr>
          <p:nvPr>
            <p:ph type="ctrTitle"/>
          </p:nvPr>
        </p:nvSpPr>
        <p:spPr>
          <a:xfrm>
            <a:off x="1274069" y="686476"/>
            <a:ext cx="7359450" cy="934088"/>
          </a:xfrm>
        </p:spPr>
        <p:txBody>
          <a:bodyPr/>
          <a:lstStyle/>
          <a:p>
            <a:pPr algn="ctr"/>
            <a:r>
              <a:rPr lang="fi-FI" sz="4400" dirty="0"/>
              <a:t>Kestävyysarvioinnin polku</a:t>
            </a:r>
            <a:endParaRPr lang="fi-FI" sz="4000" dirty="0"/>
          </a:p>
        </p:txBody>
      </p:sp>
      <p:sp>
        <p:nvSpPr>
          <p:cNvPr id="9" name="Dian numeron paikkamerkki 13">
            <a:extLst>
              <a:ext uri="{FF2B5EF4-FFF2-40B4-BE49-F238E27FC236}">
                <a16:creationId xmlns:a16="http://schemas.microsoft.com/office/drawing/2014/main" id="{6C2863A7-D340-F551-2E62-63B8F995EACB}"/>
              </a:ext>
            </a:extLst>
          </p:cNvPr>
          <p:cNvSpPr txBox="1">
            <a:spLocks/>
          </p:cNvSpPr>
          <p:nvPr/>
        </p:nvSpPr>
        <p:spPr>
          <a:xfrm>
            <a:off x="9468768" y="6300584"/>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i-FI" sz="800" dirty="0">
              <a:solidFill>
                <a:schemeClr val="tx2"/>
              </a:solidFill>
            </a:endParaRPr>
          </a:p>
          <a:p>
            <a:pPr algn="ctr"/>
            <a:fld id="{2EF51F23-7757-49F1-B505-C038A0A98CE4}" type="slidenum">
              <a:rPr lang="fi-FI" sz="800" smtClean="0">
                <a:solidFill>
                  <a:schemeClr val="tx2"/>
                </a:solidFill>
              </a:rPr>
              <a:pPr algn="ctr"/>
              <a:t>4</a:t>
            </a:fld>
            <a:endParaRPr lang="fi-FI" sz="800" dirty="0">
              <a:solidFill>
                <a:schemeClr val="tx2"/>
              </a:solidFill>
            </a:endParaRPr>
          </a:p>
        </p:txBody>
      </p:sp>
      <p:pic>
        <p:nvPicPr>
          <p:cNvPr id="3" name="Sisällön paikkamerkki 5">
            <a:extLst>
              <a:ext uri="{FF2B5EF4-FFF2-40B4-BE49-F238E27FC236}">
                <a16:creationId xmlns:a16="http://schemas.microsoft.com/office/drawing/2014/main" id="{6F24C815-0DEF-992A-5E1F-3F2A6A96EF67}"/>
              </a:ext>
            </a:extLst>
          </p:cNvPr>
          <p:cNvPicPr>
            <a:picLocks noChangeAspect="1"/>
          </p:cNvPicPr>
          <p:nvPr/>
        </p:nvPicPr>
        <p:blipFill>
          <a:blip r:embed="rId3"/>
          <a:stretch>
            <a:fillRect/>
          </a:stretch>
        </p:blipFill>
        <p:spPr>
          <a:xfrm>
            <a:off x="7926388" y="6301879"/>
            <a:ext cx="1425575" cy="421680"/>
          </a:xfrm>
          <a:prstGeom prst="rect">
            <a:avLst/>
          </a:prstGeom>
        </p:spPr>
      </p:pic>
      <p:sp>
        <p:nvSpPr>
          <p:cNvPr id="7" name="Tekstiruutu 6">
            <a:extLst>
              <a:ext uri="{FF2B5EF4-FFF2-40B4-BE49-F238E27FC236}">
                <a16:creationId xmlns:a16="http://schemas.microsoft.com/office/drawing/2014/main" id="{F85F456F-818A-C4DC-966C-BB60C07068E6}"/>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206416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2024F349-5EC4-D0E8-F85F-421044B6B132}"/>
              </a:ext>
            </a:extLst>
          </p:cNvPr>
          <p:cNvPicPr>
            <a:picLocks noChangeAspect="1"/>
          </p:cNvPicPr>
          <p:nvPr/>
        </p:nvPicPr>
        <p:blipFill>
          <a:blip r:embed="rId2"/>
          <a:stretch>
            <a:fillRect/>
          </a:stretch>
        </p:blipFill>
        <p:spPr>
          <a:xfrm>
            <a:off x="2278855" y="1112690"/>
            <a:ext cx="4629151" cy="2603897"/>
          </a:xfrm>
          <a:prstGeom prst="rect">
            <a:avLst/>
          </a:prstGeom>
        </p:spPr>
      </p:pic>
      <p:sp>
        <p:nvSpPr>
          <p:cNvPr id="2" name="Otsikko 1">
            <a:extLst>
              <a:ext uri="{FF2B5EF4-FFF2-40B4-BE49-F238E27FC236}">
                <a16:creationId xmlns:a16="http://schemas.microsoft.com/office/drawing/2014/main" id="{9BA5A11E-CC0C-3EC1-B064-2955E78A5D80}"/>
              </a:ext>
            </a:extLst>
          </p:cNvPr>
          <p:cNvSpPr>
            <a:spLocks noGrp="1"/>
          </p:cNvSpPr>
          <p:nvPr>
            <p:ph type="title"/>
          </p:nvPr>
        </p:nvSpPr>
        <p:spPr>
          <a:xfrm>
            <a:off x="438820" y="540000"/>
            <a:ext cx="9000000" cy="458390"/>
          </a:xfrm>
        </p:spPr>
        <p:txBody>
          <a:bodyPr/>
          <a:lstStyle/>
          <a:p>
            <a:r>
              <a:rPr lang="fi-FI" sz="2200" dirty="0"/>
              <a:t>Arviointiapurin työpohjat, tukimateriaalit ja vinkit eri vaiheissa  </a:t>
            </a:r>
          </a:p>
        </p:txBody>
      </p:sp>
      <p:sp>
        <p:nvSpPr>
          <p:cNvPr id="3" name="Dian numeron paikkamerkki 2">
            <a:extLst>
              <a:ext uri="{FF2B5EF4-FFF2-40B4-BE49-F238E27FC236}">
                <a16:creationId xmlns:a16="http://schemas.microsoft.com/office/drawing/2014/main" id="{E4D7853E-332A-E242-4E63-C6DE35531ECC}"/>
              </a:ext>
            </a:extLst>
          </p:cNvPr>
          <p:cNvSpPr>
            <a:spLocks noGrp="1"/>
          </p:cNvSpPr>
          <p:nvPr>
            <p:ph type="sldNum" sz="quarter" idx="12"/>
          </p:nvPr>
        </p:nvSpPr>
        <p:spPr/>
        <p:txBody>
          <a:bodyPr/>
          <a:lstStyle/>
          <a:p>
            <a:fld id="{5C508C44-8567-AC47-A622-05DCBFCF8698}" type="slidenum">
              <a:rPr lang="en-FI" smtClean="0"/>
              <a:t>5</a:t>
            </a:fld>
            <a:endParaRPr lang="en-FI"/>
          </a:p>
        </p:txBody>
      </p:sp>
      <p:pic>
        <p:nvPicPr>
          <p:cNvPr id="6" name="Sisällön paikkamerkki 5">
            <a:extLst>
              <a:ext uri="{FF2B5EF4-FFF2-40B4-BE49-F238E27FC236}">
                <a16:creationId xmlns:a16="http://schemas.microsoft.com/office/drawing/2014/main" id="{22451DE4-BB5F-6DEC-F3CB-3109A4394691}"/>
              </a:ext>
            </a:extLst>
          </p:cNvPr>
          <p:cNvPicPr>
            <a:picLocks noGrp="1" noChangeAspect="1"/>
          </p:cNvPicPr>
          <p:nvPr>
            <p:ph sz="quarter" idx="13"/>
          </p:nvPr>
        </p:nvPicPr>
        <p:blipFill>
          <a:blip r:embed="rId3"/>
          <a:stretch>
            <a:fillRect/>
          </a:stretch>
        </p:blipFill>
        <p:spPr>
          <a:xfrm>
            <a:off x="7926388" y="6301879"/>
            <a:ext cx="1425575" cy="421680"/>
          </a:xfrm>
          <a:prstGeom prst="rect">
            <a:avLst/>
          </a:prstGeom>
        </p:spPr>
      </p:pic>
      <p:sp>
        <p:nvSpPr>
          <p:cNvPr id="7" name="Tekstiruutu 6">
            <a:extLst>
              <a:ext uri="{FF2B5EF4-FFF2-40B4-BE49-F238E27FC236}">
                <a16:creationId xmlns:a16="http://schemas.microsoft.com/office/drawing/2014/main" id="{99496D05-5086-3380-7CCF-428DCC559B1E}"/>
              </a:ext>
            </a:extLst>
          </p:cNvPr>
          <p:cNvSpPr txBox="1"/>
          <p:nvPr/>
        </p:nvSpPr>
        <p:spPr>
          <a:xfrm>
            <a:off x="468768" y="998390"/>
            <a:ext cx="9075282" cy="276999"/>
          </a:xfrm>
          <a:prstGeom prst="rect">
            <a:avLst/>
          </a:prstGeom>
          <a:noFill/>
        </p:spPr>
        <p:txBody>
          <a:bodyPr wrap="square" rtlCol="0">
            <a:spAutoFit/>
          </a:bodyPr>
          <a:lstStyle/>
          <a:p>
            <a:r>
              <a:rPr lang="fi-FI" sz="1200" dirty="0"/>
              <a:t>Voit </a:t>
            </a:r>
            <a:r>
              <a:rPr lang="fi-FI" sz="1200"/>
              <a:t>hyödyntää ja soveltaa aineistoa ja työpohjia vapaasti. </a:t>
            </a:r>
            <a:endParaRPr lang="fi-FI" sz="1200" dirty="0"/>
          </a:p>
        </p:txBody>
      </p:sp>
      <p:sp>
        <p:nvSpPr>
          <p:cNvPr id="11" name="Tekstiruutu 10">
            <a:extLst>
              <a:ext uri="{FF2B5EF4-FFF2-40B4-BE49-F238E27FC236}">
                <a16:creationId xmlns:a16="http://schemas.microsoft.com/office/drawing/2014/main" id="{335AA9DE-5BFA-0EBE-A72E-10276EFE0840}"/>
              </a:ext>
            </a:extLst>
          </p:cNvPr>
          <p:cNvSpPr txBox="1"/>
          <p:nvPr/>
        </p:nvSpPr>
        <p:spPr>
          <a:xfrm>
            <a:off x="635792" y="3496045"/>
            <a:ext cx="5779296" cy="3046988"/>
          </a:xfrm>
          <a:prstGeom prst="rect">
            <a:avLst/>
          </a:prstGeom>
          <a:noFill/>
        </p:spPr>
        <p:txBody>
          <a:bodyPr wrap="square" rtlCol="0">
            <a:spAutoFit/>
          </a:bodyPr>
          <a:lstStyle/>
          <a:p>
            <a:r>
              <a:rPr lang="fi-FI" sz="1200" b="1" dirty="0">
                <a:solidFill>
                  <a:schemeClr val="tx2"/>
                </a:solidFill>
              </a:rPr>
              <a:t>1. Arvioinnin suunnittelu</a:t>
            </a:r>
          </a:p>
          <a:p>
            <a:pPr marL="232200" indent="-232200">
              <a:buFont typeface="Arial" panose="020B0604020202020204" pitchFamily="34" charset="0"/>
              <a:buChar char="•"/>
            </a:pPr>
            <a:r>
              <a:rPr lang="fi-FI" sz="1200" dirty="0">
                <a:solidFill>
                  <a:schemeClr val="tx2"/>
                </a:solidFill>
              </a:rPr>
              <a:t>Miten liikkeelle?</a:t>
            </a:r>
          </a:p>
          <a:p>
            <a:pPr marL="232200" indent="-232200">
              <a:buFont typeface="Arial" panose="020B0604020202020204" pitchFamily="34" charset="0"/>
              <a:buChar char="•"/>
            </a:pPr>
            <a:r>
              <a:rPr lang="fi-FI" sz="1200" dirty="0">
                <a:solidFill>
                  <a:schemeClr val="tx2"/>
                </a:solidFill>
              </a:rPr>
              <a:t>Arvioitavan kohteen valinta</a:t>
            </a:r>
          </a:p>
          <a:p>
            <a:pPr marL="232200" indent="-232200">
              <a:buFont typeface="Arial" panose="020B0604020202020204" pitchFamily="34" charset="0"/>
              <a:buChar char="•"/>
            </a:pPr>
            <a:r>
              <a:rPr lang="fi-FI" sz="1200" dirty="0">
                <a:solidFill>
                  <a:schemeClr val="tx2"/>
                </a:solidFill>
              </a:rPr>
              <a:t>Arvioinnin valmistelu yhdessä arvioinnin kohteen kanssa</a:t>
            </a:r>
          </a:p>
          <a:p>
            <a:pPr marL="232200" indent="-232200">
              <a:buFont typeface="Arial" panose="020B0604020202020204" pitchFamily="34" charset="0"/>
              <a:buChar char="•"/>
            </a:pPr>
            <a:r>
              <a:rPr lang="fi-FI" sz="1200" dirty="0">
                <a:solidFill>
                  <a:schemeClr val="tx2"/>
                </a:solidFill>
              </a:rPr>
              <a:t>Arvioinnin toteutuksen suunnittelu ja suunnittelupohja</a:t>
            </a:r>
          </a:p>
          <a:p>
            <a:pPr marL="232200" indent="-232200">
              <a:buFont typeface="Arial" panose="020B0604020202020204" pitchFamily="34" charset="0"/>
              <a:buChar char="•"/>
            </a:pPr>
            <a:r>
              <a:rPr lang="fi-FI" sz="1200" dirty="0">
                <a:solidFill>
                  <a:schemeClr val="tx2"/>
                </a:solidFill>
              </a:rPr>
              <a:t>Esimerkkitoteutuksia kestävyysarvioinnille</a:t>
            </a:r>
          </a:p>
          <a:p>
            <a:pPr marL="232200" indent="-232200">
              <a:buFont typeface="Arial" panose="020B0604020202020204" pitchFamily="34" charset="0"/>
              <a:buChar char="•"/>
            </a:pPr>
            <a:r>
              <a:rPr lang="fi-FI" sz="1200" dirty="0">
                <a:solidFill>
                  <a:schemeClr val="tx2"/>
                </a:solidFill>
              </a:rPr>
              <a:t>Kestävyysarvioinnin kytkentä strategioihin </a:t>
            </a:r>
            <a:br>
              <a:rPr lang="fi-FI" sz="1200" dirty="0">
                <a:solidFill>
                  <a:schemeClr val="tx2"/>
                </a:solidFill>
              </a:rPr>
            </a:br>
            <a:r>
              <a:rPr lang="fi-FI" sz="1200" dirty="0">
                <a:solidFill>
                  <a:schemeClr val="tx2"/>
                </a:solidFill>
              </a:rPr>
              <a:t>ja toiminnanohjaukseen (työpohja)</a:t>
            </a:r>
          </a:p>
          <a:p>
            <a:r>
              <a:rPr lang="fi-FI" sz="1200" b="1" dirty="0">
                <a:solidFill>
                  <a:schemeClr val="tx2"/>
                </a:solidFill>
              </a:rPr>
              <a:t>2. Nykytilan arviointi</a:t>
            </a:r>
          </a:p>
          <a:p>
            <a:pPr marL="232200" indent="-232200">
              <a:buFont typeface="Arial" panose="020B0604020202020204" pitchFamily="34" charset="0"/>
              <a:buChar char="•"/>
            </a:pPr>
            <a:r>
              <a:rPr lang="fi-FI" sz="1200" dirty="0">
                <a:solidFill>
                  <a:schemeClr val="tx2"/>
                </a:solidFill>
              </a:rPr>
              <a:t>Kestävyyden arviointityökalu</a:t>
            </a:r>
          </a:p>
          <a:p>
            <a:pPr marL="232200" indent="-232200">
              <a:buFont typeface="Arial" panose="020B0604020202020204" pitchFamily="34" charset="0"/>
              <a:buChar char="•"/>
            </a:pPr>
            <a:r>
              <a:rPr lang="fi-FI" sz="1200" dirty="0">
                <a:solidFill>
                  <a:schemeClr val="tx2"/>
                </a:solidFill>
              </a:rPr>
              <a:t>Arviointityökalun pääteemat ja aihealueet</a:t>
            </a:r>
          </a:p>
          <a:p>
            <a:pPr marL="232200" indent="-232200">
              <a:buFont typeface="Arial" panose="020B0604020202020204" pitchFamily="34" charset="0"/>
              <a:buChar char="•"/>
            </a:pPr>
            <a:r>
              <a:rPr lang="fi-FI" sz="1200" dirty="0">
                <a:solidFill>
                  <a:schemeClr val="tx2"/>
                </a:solidFill>
              </a:rPr>
              <a:t>Mitä ja miten arvioidaan?</a:t>
            </a:r>
          </a:p>
          <a:p>
            <a:r>
              <a:rPr lang="fi-FI" sz="1200" b="1" dirty="0">
                <a:solidFill>
                  <a:schemeClr val="tx2"/>
                </a:solidFill>
              </a:rPr>
              <a:t>3. Arvioinnin yhteenveto ja kehittämiskohteiden valinta</a:t>
            </a:r>
          </a:p>
          <a:p>
            <a:pPr marL="232200" indent="-232200">
              <a:buFont typeface="Arial" panose="020B0604020202020204" pitchFamily="34" charset="0"/>
              <a:buChar char="•"/>
            </a:pPr>
            <a:r>
              <a:rPr lang="fi-FI" sz="1200" dirty="0">
                <a:solidFill>
                  <a:schemeClr val="tx2"/>
                </a:solidFill>
              </a:rPr>
              <a:t>Tulosmatriisin tulkinta</a:t>
            </a:r>
          </a:p>
          <a:p>
            <a:pPr marL="232200" indent="-232200">
              <a:buFont typeface="Arial" panose="020B0604020202020204" pitchFamily="34" charset="0"/>
              <a:buChar char="•"/>
            </a:pPr>
            <a:r>
              <a:rPr lang="fi-FI" sz="1200" dirty="0">
                <a:solidFill>
                  <a:schemeClr val="tx2"/>
                </a:solidFill>
              </a:rPr>
              <a:t>Kestävyyden nykytilan ja kehittämisalueiden arvioinnin kooste (työpohja)</a:t>
            </a:r>
          </a:p>
          <a:p>
            <a:pPr marL="232200" indent="-232200">
              <a:buFont typeface="Arial" panose="020B0604020202020204" pitchFamily="34" charset="0"/>
              <a:buChar char="•"/>
            </a:pPr>
            <a:r>
              <a:rPr lang="fi-FI" sz="1200" dirty="0">
                <a:solidFill>
                  <a:schemeClr val="tx2"/>
                </a:solidFill>
              </a:rPr>
              <a:t>Sovitut kehittämisen painopisteet (työpohja)</a:t>
            </a:r>
          </a:p>
        </p:txBody>
      </p:sp>
      <p:sp>
        <p:nvSpPr>
          <p:cNvPr id="13" name="Tekstiruutu 12">
            <a:extLst>
              <a:ext uri="{FF2B5EF4-FFF2-40B4-BE49-F238E27FC236}">
                <a16:creationId xmlns:a16="http://schemas.microsoft.com/office/drawing/2014/main" id="{D2A33297-C5F0-0FBD-D06A-A6CFC4AB3AF0}"/>
              </a:ext>
            </a:extLst>
          </p:cNvPr>
          <p:cNvSpPr txBox="1"/>
          <p:nvPr/>
        </p:nvSpPr>
        <p:spPr>
          <a:xfrm>
            <a:off x="5581056" y="3528633"/>
            <a:ext cx="4954190" cy="1015663"/>
          </a:xfrm>
          <a:prstGeom prst="rect">
            <a:avLst/>
          </a:prstGeom>
          <a:noFill/>
        </p:spPr>
        <p:txBody>
          <a:bodyPr wrap="square">
            <a:spAutoFit/>
          </a:bodyPr>
          <a:lstStyle/>
          <a:p>
            <a:r>
              <a:rPr lang="fi-FI" sz="1200" b="1" dirty="0">
                <a:solidFill>
                  <a:schemeClr val="tx2"/>
                </a:solidFill>
              </a:rPr>
              <a:t>4. Kehittämistoimien suunnittelu</a:t>
            </a:r>
          </a:p>
          <a:p>
            <a:pPr marL="232200" indent="-232200">
              <a:buFont typeface="Arial" panose="020B0604020202020204" pitchFamily="34" charset="0"/>
              <a:buChar char="•"/>
            </a:pPr>
            <a:r>
              <a:rPr lang="fi-FI" sz="1200" dirty="0">
                <a:solidFill>
                  <a:schemeClr val="tx2"/>
                </a:solidFill>
              </a:rPr>
              <a:t>Toimeenpanosuunnitelma (työpohja)</a:t>
            </a:r>
          </a:p>
          <a:p>
            <a:endParaRPr lang="fi-FI" sz="1200" dirty="0">
              <a:solidFill>
                <a:schemeClr val="tx2"/>
              </a:solidFill>
            </a:endParaRPr>
          </a:p>
          <a:p>
            <a:r>
              <a:rPr lang="fi-FI" sz="1200" b="1" dirty="0">
                <a:solidFill>
                  <a:schemeClr val="tx2"/>
                </a:solidFill>
              </a:rPr>
              <a:t>5. Kehittämistoimien toteutus</a:t>
            </a:r>
          </a:p>
          <a:p>
            <a:pPr marL="232200" indent="-232200">
              <a:buFont typeface="Arial" panose="020B0604020202020204" pitchFamily="34" charset="0"/>
              <a:buChar char="•"/>
            </a:pPr>
            <a:r>
              <a:rPr lang="fi-FI" sz="1200" dirty="0">
                <a:solidFill>
                  <a:schemeClr val="tx2"/>
                </a:solidFill>
              </a:rPr>
              <a:t>Kehittämistoimien seuranta</a:t>
            </a:r>
            <a:endParaRPr lang="fi-FI" sz="1200" i="1" dirty="0">
              <a:solidFill>
                <a:schemeClr val="tx2"/>
              </a:solidFill>
            </a:endParaRPr>
          </a:p>
        </p:txBody>
      </p:sp>
      <p:sp>
        <p:nvSpPr>
          <p:cNvPr id="14" name="Suorakulmio 13">
            <a:extLst>
              <a:ext uri="{FF2B5EF4-FFF2-40B4-BE49-F238E27FC236}">
                <a16:creationId xmlns:a16="http://schemas.microsoft.com/office/drawing/2014/main" id="{9C35757A-BBF9-3E87-574F-567221D619B0}"/>
              </a:ext>
            </a:extLst>
          </p:cNvPr>
          <p:cNvSpPr/>
          <p:nvPr/>
        </p:nvSpPr>
        <p:spPr>
          <a:xfrm>
            <a:off x="8065294" y="85725"/>
            <a:ext cx="1571625" cy="454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5" name="Kuva 14">
            <a:extLst>
              <a:ext uri="{FF2B5EF4-FFF2-40B4-BE49-F238E27FC236}">
                <a16:creationId xmlns:a16="http://schemas.microsoft.com/office/drawing/2014/main" id="{A951BABA-80BD-3D4E-C578-B4BAE396EAD9}"/>
              </a:ext>
            </a:extLst>
          </p:cNvPr>
          <p:cNvPicPr>
            <a:picLocks noChangeAspect="1"/>
          </p:cNvPicPr>
          <p:nvPr/>
        </p:nvPicPr>
        <p:blipFill>
          <a:blip r:embed="rId4"/>
          <a:srcRect/>
          <a:stretch/>
        </p:blipFill>
        <p:spPr>
          <a:xfrm>
            <a:off x="7408069" y="62896"/>
            <a:ext cx="2414589" cy="524566"/>
          </a:xfrm>
          <a:prstGeom prst="rect">
            <a:avLst/>
          </a:prstGeom>
        </p:spPr>
      </p:pic>
      <p:sp>
        <p:nvSpPr>
          <p:cNvPr id="18" name="Tekstiruutu 17">
            <a:extLst>
              <a:ext uri="{FF2B5EF4-FFF2-40B4-BE49-F238E27FC236}">
                <a16:creationId xmlns:a16="http://schemas.microsoft.com/office/drawing/2014/main" id="{483A4E6B-FD32-8029-4AD8-1E402B135081}"/>
              </a:ext>
            </a:extLst>
          </p:cNvPr>
          <p:cNvSpPr txBox="1"/>
          <p:nvPr/>
        </p:nvSpPr>
        <p:spPr>
          <a:xfrm>
            <a:off x="8136731" y="2178892"/>
            <a:ext cx="1500188" cy="577081"/>
          </a:xfrm>
          <a:prstGeom prst="rect">
            <a:avLst/>
          </a:prstGeom>
          <a:noFill/>
        </p:spPr>
        <p:txBody>
          <a:bodyPr wrap="square" rtlCol="0">
            <a:spAutoFit/>
          </a:bodyPr>
          <a:lstStyle/>
          <a:p>
            <a:pPr algn="ctr"/>
            <a:r>
              <a:rPr lang="fi-FI" sz="1050" dirty="0"/>
              <a:t>Työpohjan sisältävät diat merkitty salmiakkikuviolla</a:t>
            </a:r>
          </a:p>
        </p:txBody>
      </p:sp>
      <p:sp>
        <p:nvSpPr>
          <p:cNvPr id="25" name="Vuokaaviosymboli: Valinta 24">
            <a:extLst>
              <a:ext uri="{FF2B5EF4-FFF2-40B4-BE49-F238E27FC236}">
                <a16:creationId xmlns:a16="http://schemas.microsoft.com/office/drawing/2014/main" id="{F418FAE6-3659-C98D-E1EB-8323DD60C644}"/>
              </a:ext>
            </a:extLst>
          </p:cNvPr>
          <p:cNvSpPr/>
          <p:nvPr/>
        </p:nvSpPr>
        <p:spPr>
          <a:xfrm>
            <a:off x="8165306" y="1492268"/>
            <a:ext cx="1514475" cy="716110"/>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26" name="Vuokaaviosymboli: Valinta 25">
            <a:extLst>
              <a:ext uri="{FF2B5EF4-FFF2-40B4-BE49-F238E27FC236}">
                <a16:creationId xmlns:a16="http://schemas.microsoft.com/office/drawing/2014/main" id="{D25FECF1-C09C-AE02-33D5-C380F9ADCF74}"/>
              </a:ext>
            </a:extLst>
          </p:cNvPr>
          <p:cNvSpPr/>
          <p:nvPr/>
        </p:nvSpPr>
        <p:spPr>
          <a:xfrm>
            <a:off x="3373437" y="4862105"/>
            <a:ext cx="304006" cy="122328"/>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800" b="1" dirty="0">
              <a:solidFill>
                <a:schemeClr val="tx1"/>
              </a:solidFill>
            </a:endParaRPr>
          </a:p>
        </p:txBody>
      </p:sp>
      <p:sp>
        <p:nvSpPr>
          <p:cNvPr id="27" name="Vuokaaviosymboli: Valinta 26">
            <a:extLst>
              <a:ext uri="{FF2B5EF4-FFF2-40B4-BE49-F238E27FC236}">
                <a16:creationId xmlns:a16="http://schemas.microsoft.com/office/drawing/2014/main" id="{3A039664-5183-984B-C71D-6ABBE04CE94C}"/>
              </a:ext>
            </a:extLst>
          </p:cNvPr>
          <p:cNvSpPr/>
          <p:nvPr/>
        </p:nvSpPr>
        <p:spPr>
          <a:xfrm>
            <a:off x="5888038" y="6134222"/>
            <a:ext cx="304006" cy="122328"/>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800" b="1" dirty="0">
              <a:solidFill>
                <a:schemeClr val="tx1"/>
              </a:solidFill>
            </a:endParaRPr>
          </a:p>
        </p:txBody>
      </p:sp>
      <p:sp>
        <p:nvSpPr>
          <p:cNvPr id="28" name="Vuokaaviosymboli: Valinta 27">
            <a:extLst>
              <a:ext uri="{FF2B5EF4-FFF2-40B4-BE49-F238E27FC236}">
                <a16:creationId xmlns:a16="http://schemas.microsoft.com/office/drawing/2014/main" id="{12EAA43F-D35E-5C08-B4C9-6F4641EBD564}"/>
              </a:ext>
            </a:extLst>
          </p:cNvPr>
          <p:cNvSpPr/>
          <p:nvPr/>
        </p:nvSpPr>
        <p:spPr>
          <a:xfrm>
            <a:off x="3994021" y="6320929"/>
            <a:ext cx="304006" cy="122328"/>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800" b="1" dirty="0">
              <a:solidFill>
                <a:schemeClr val="tx1"/>
              </a:solidFill>
            </a:endParaRPr>
          </a:p>
        </p:txBody>
      </p:sp>
      <p:sp>
        <p:nvSpPr>
          <p:cNvPr id="29" name="Vuokaaviosymboli: Valinta 28">
            <a:extLst>
              <a:ext uri="{FF2B5EF4-FFF2-40B4-BE49-F238E27FC236}">
                <a16:creationId xmlns:a16="http://schemas.microsoft.com/office/drawing/2014/main" id="{BE54B7B0-BE96-8881-C16F-E1A216E29C07}"/>
              </a:ext>
            </a:extLst>
          </p:cNvPr>
          <p:cNvSpPr/>
          <p:nvPr/>
        </p:nvSpPr>
        <p:spPr>
          <a:xfrm>
            <a:off x="8383589" y="3811074"/>
            <a:ext cx="304006" cy="122328"/>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800" b="1" dirty="0">
              <a:solidFill>
                <a:schemeClr val="tx1"/>
              </a:solidFill>
            </a:endParaRPr>
          </a:p>
        </p:txBody>
      </p:sp>
      <p:sp>
        <p:nvSpPr>
          <p:cNvPr id="30" name="Vuokaaviosymboli: Valinta 29">
            <a:extLst>
              <a:ext uri="{FF2B5EF4-FFF2-40B4-BE49-F238E27FC236}">
                <a16:creationId xmlns:a16="http://schemas.microsoft.com/office/drawing/2014/main" id="{EC342809-B20D-6C91-B7AF-96D2BC563593}"/>
              </a:ext>
            </a:extLst>
          </p:cNvPr>
          <p:cNvSpPr/>
          <p:nvPr/>
        </p:nvSpPr>
        <p:spPr>
          <a:xfrm>
            <a:off x="4593430" y="4320948"/>
            <a:ext cx="304006" cy="122328"/>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800" b="1" dirty="0">
              <a:solidFill>
                <a:schemeClr val="tx1"/>
              </a:solidFill>
            </a:endParaRPr>
          </a:p>
        </p:txBody>
      </p:sp>
      <p:sp>
        <p:nvSpPr>
          <p:cNvPr id="31" name="Tekstiruutu 30">
            <a:extLst>
              <a:ext uri="{FF2B5EF4-FFF2-40B4-BE49-F238E27FC236}">
                <a16:creationId xmlns:a16="http://schemas.microsoft.com/office/drawing/2014/main" id="{E820D0D8-9504-61BC-AED4-6DA7E291006F}"/>
              </a:ext>
            </a:extLst>
          </p:cNvPr>
          <p:cNvSpPr txBox="1"/>
          <p:nvPr/>
        </p:nvSpPr>
        <p:spPr>
          <a:xfrm>
            <a:off x="292894" y="6607654"/>
            <a:ext cx="1607344" cy="200055"/>
          </a:xfrm>
          <a:prstGeom prst="rect">
            <a:avLst/>
          </a:prstGeom>
          <a:noFill/>
        </p:spPr>
        <p:txBody>
          <a:bodyPr wrap="square" rtlCol="0">
            <a:spAutoFit/>
          </a:bodyPr>
          <a:lstStyle/>
          <a:p>
            <a:pPr algn="l"/>
            <a:r>
              <a:rPr lang="fi-FI" sz="700" b="1" dirty="0">
                <a:hlinkClick r:id="rId5" action="ppaction://hlinksldjump"/>
              </a:rPr>
              <a:t>Paluu sisällysluetteloon</a:t>
            </a:r>
            <a:endParaRPr lang="fi-FI" sz="700" b="1" dirty="0"/>
          </a:p>
        </p:txBody>
      </p:sp>
    </p:spTree>
    <p:extLst>
      <p:ext uri="{BB962C8B-B14F-4D97-AF65-F5344CB8AC3E}">
        <p14:creationId xmlns:p14="http://schemas.microsoft.com/office/powerpoint/2010/main" val="2949782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7CC04-1A9D-B349-16AB-8C97403513E7}"/>
            </a:ext>
          </a:extLst>
        </p:cNvPr>
        <p:cNvGrpSpPr/>
        <p:nvPr/>
      </p:nvGrpSpPr>
      <p:grpSpPr>
        <a:xfrm>
          <a:off x="0" y="0"/>
          <a:ext cx="0" cy="0"/>
          <a:chOff x="0" y="0"/>
          <a:chExt cx="0" cy="0"/>
        </a:xfrm>
      </p:grpSpPr>
      <p:pic>
        <p:nvPicPr>
          <p:cNvPr id="7" name="Kuva 6">
            <a:extLst>
              <a:ext uri="{FF2B5EF4-FFF2-40B4-BE49-F238E27FC236}">
                <a16:creationId xmlns:a16="http://schemas.microsoft.com/office/drawing/2014/main" id="{57EAF7FC-31E1-3FB9-6DDE-540CB5C529C0}"/>
              </a:ext>
            </a:extLst>
          </p:cNvPr>
          <p:cNvPicPr>
            <a:picLocks noChangeAspect="1"/>
          </p:cNvPicPr>
          <p:nvPr/>
        </p:nvPicPr>
        <p:blipFill>
          <a:blip r:embed="rId2"/>
          <a:stretch>
            <a:fillRect/>
          </a:stretch>
        </p:blipFill>
        <p:spPr>
          <a:xfrm>
            <a:off x="821531" y="1586359"/>
            <a:ext cx="8458201" cy="4757738"/>
          </a:xfrm>
          <a:prstGeom prst="rect">
            <a:avLst/>
          </a:prstGeom>
        </p:spPr>
      </p:pic>
      <p:sp>
        <p:nvSpPr>
          <p:cNvPr id="2" name="Otsikko 1">
            <a:extLst>
              <a:ext uri="{FF2B5EF4-FFF2-40B4-BE49-F238E27FC236}">
                <a16:creationId xmlns:a16="http://schemas.microsoft.com/office/drawing/2014/main" id="{DF31978E-D548-52D3-7E57-0173E37EB625}"/>
              </a:ext>
            </a:extLst>
          </p:cNvPr>
          <p:cNvSpPr>
            <a:spLocks noGrp="1"/>
          </p:cNvSpPr>
          <p:nvPr>
            <p:ph type="ctrTitle"/>
          </p:nvPr>
        </p:nvSpPr>
        <p:spPr>
          <a:xfrm>
            <a:off x="1113335" y="823275"/>
            <a:ext cx="7680917" cy="1362713"/>
          </a:xfrm>
        </p:spPr>
        <p:txBody>
          <a:bodyPr/>
          <a:lstStyle/>
          <a:p>
            <a:pPr algn="ctr"/>
            <a:r>
              <a:rPr lang="fi-FI" sz="4400" dirty="0"/>
              <a:t>1. Arvioinnin </a:t>
            </a:r>
            <a:br>
              <a:rPr lang="fi-FI" sz="4400" dirty="0"/>
            </a:br>
            <a:r>
              <a:rPr lang="fi-FI" sz="4400" dirty="0"/>
              <a:t>suunnittelu ja valmistelu</a:t>
            </a:r>
            <a:endParaRPr lang="fi-FI" dirty="0"/>
          </a:p>
        </p:txBody>
      </p:sp>
      <p:pic>
        <p:nvPicPr>
          <p:cNvPr id="6" name="Sisällön paikkamerkki 5">
            <a:extLst>
              <a:ext uri="{FF2B5EF4-FFF2-40B4-BE49-F238E27FC236}">
                <a16:creationId xmlns:a16="http://schemas.microsoft.com/office/drawing/2014/main" id="{B4C9DADD-240E-9907-9F6A-38E0979F4C5C}"/>
              </a:ext>
            </a:extLst>
          </p:cNvPr>
          <p:cNvPicPr>
            <a:picLocks noGrp="1" noChangeAspect="1"/>
          </p:cNvPicPr>
          <p:nvPr>
            <p:ph sz="quarter" idx="13"/>
          </p:nvPr>
        </p:nvPicPr>
        <p:blipFill>
          <a:blip r:embed="rId3"/>
          <a:stretch>
            <a:fillRect/>
          </a:stretch>
        </p:blipFill>
        <p:spPr>
          <a:xfrm>
            <a:off x="7868444" y="6326701"/>
            <a:ext cx="1511300" cy="447037"/>
          </a:xfrm>
          <a:prstGeom prst="rect">
            <a:avLst/>
          </a:prstGeom>
        </p:spPr>
      </p:pic>
      <p:sp>
        <p:nvSpPr>
          <p:cNvPr id="8" name="Dian numeron paikkamerkki 13">
            <a:extLst>
              <a:ext uri="{FF2B5EF4-FFF2-40B4-BE49-F238E27FC236}">
                <a16:creationId xmlns:a16="http://schemas.microsoft.com/office/drawing/2014/main" id="{330F6450-F3BE-10BC-F12C-A17A47C65627}"/>
              </a:ext>
            </a:extLst>
          </p:cNvPr>
          <p:cNvSpPr txBox="1">
            <a:spLocks/>
          </p:cNvSpPr>
          <p:nvPr/>
        </p:nvSpPr>
        <p:spPr>
          <a:xfrm>
            <a:off x="9443934" y="6503738"/>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EF51F23-7757-49F1-B505-C038A0A98CE4}" type="slidenum">
              <a:rPr lang="fi-FI" sz="800">
                <a:solidFill>
                  <a:schemeClr val="tx2"/>
                </a:solidFill>
              </a:rPr>
              <a:pPr algn="ctr"/>
              <a:t>6</a:t>
            </a:fld>
            <a:endParaRPr lang="fi-FI" sz="800" dirty="0">
              <a:solidFill>
                <a:schemeClr val="tx2"/>
              </a:solidFill>
            </a:endParaRPr>
          </a:p>
        </p:txBody>
      </p:sp>
      <p:sp>
        <p:nvSpPr>
          <p:cNvPr id="3" name="Tekstiruutu 2">
            <a:extLst>
              <a:ext uri="{FF2B5EF4-FFF2-40B4-BE49-F238E27FC236}">
                <a16:creationId xmlns:a16="http://schemas.microsoft.com/office/drawing/2014/main" id="{746BC63A-6100-2BC9-6FC4-C3FE7AB491BA}"/>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165968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6A0B7403-C30C-3DFD-12B2-333C244D1939}"/>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0A41AC2F-2A3A-7E24-4502-81B63249F630}"/>
              </a:ext>
            </a:extLst>
          </p:cNvPr>
          <p:cNvSpPr>
            <a:spLocks noGrp="1"/>
          </p:cNvSpPr>
          <p:nvPr>
            <p:ph type="title"/>
          </p:nvPr>
        </p:nvSpPr>
        <p:spPr/>
        <p:txBody>
          <a:bodyPr/>
          <a:lstStyle/>
          <a:p>
            <a:r>
              <a:rPr lang="fi-FI" sz="2200" dirty="0"/>
              <a:t>Miten liikkeelle? </a:t>
            </a:r>
          </a:p>
        </p:txBody>
      </p:sp>
      <p:pic>
        <p:nvPicPr>
          <p:cNvPr id="5" name="Sisällön paikkamerkki 4">
            <a:extLst>
              <a:ext uri="{FF2B5EF4-FFF2-40B4-BE49-F238E27FC236}">
                <a16:creationId xmlns:a16="http://schemas.microsoft.com/office/drawing/2014/main" id="{89965CF4-54CD-3238-01E3-93DBC8508C55}"/>
              </a:ext>
            </a:extLst>
          </p:cNvPr>
          <p:cNvPicPr>
            <a:picLocks noGrp="1" noChangeAspect="1"/>
          </p:cNvPicPr>
          <p:nvPr>
            <p:ph sz="quarter" idx="13"/>
          </p:nvPr>
        </p:nvPicPr>
        <p:blipFill>
          <a:blip r:embed="rId2"/>
          <a:stretch>
            <a:fillRect/>
          </a:stretch>
        </p:blipFill>
        <p:spPr>
          <a:xfrm>
            <a:off x="7859713" y="6297814"/>
            <a:ext cx="1511300" cy="447037"/>
          </a:xfrm>
          <a:prstGeom prst="rect">
            <a:avLst/>
          </a:prstGeom>
        </p:spPr>
      </p:pic>
      <p:sp>
        <p:nvSpPr>
          <p:cNvPr id="6" name="Sisällön paikkamerkki 2">
            <a:extLst>
              <a:ext uri="{FF2B5EF4-FFF2-40B4-BE49-F238E27FC236}">
                <a16:creationId xmlns:a16="http://schemas.microsoft.com/office/drawing/2014/main" id="{A1AD5EB1-58F3-ABEA-67F2-1401DAE45B47}"/>
              </a:ext>
            </a:extLst>
          </p:cNvPr>
          <p:cNvSpPr txBox="1">
            <a:spLocks/>
          </p:cNvSpPr>
          <p:nvPr/>
        </p:nvSpPr>
        <p:spPr>
          <a:xfrm>
            <a:off x="404453" y="1843952"/>
            <a:ext cx="9000001" cy="4085361"/>
          </a:xfrm>
          <a:prstGeom prst="rect">
            <a:avLst/>
          </a:prstGeom>
        </p:spPr>
        <p:txBody>
          <a:bodyPr vert="horz" lIns="91440" tIns="45720" rIns="91440" bIns="45720" rtlCol="0" anchor="t" anchorCtr="0">
            <a:normAutofit/>
          </a:bodyPr>
          <a:lstStyle>
            <a:lvl1pPr marL="252000" indent="-252000" algn="l" defTabSz="914400" rtl="0" eaLnBrk="1" latinLnBrk="0" hangingPunct="1">
              <a:lnSpc>
                <a:spcPct val="100000"/>
              </a:lnSpc>
              <a:spcBef>
                <a:spcPts val="1000"/>
              </a:spcBef>
              <a:buClr>
                <a:schemeClr val="tx2"/>
              </a:buClr>
              <a:buFont typeface="Arial" panose="020B0604020202020204" pitchFamily="34" charset="0"/>
              <a:buChar char="•"/>
              <a:defRPr sz="2800" kern="1200">
                <a:solidFill>
                  <a:srgbClr val="000000"/>
                </a:solidFill>
                <a:latin typeface="+mn-lt"/>
                <a:ea typeface="+mn-ea"/>
                <a:cs typeface="+mn-cs"/>
              </a:defRPr>
            </a:lvl1pPr>
            <a:lvl2pPr marL="504000" indent="-252000" algn="l" defTabSz="914400" rtl="0" eaLnBrk="1" latinLnBrk="0" hangingPunct="1">
              <a:lnSpc>
                <a:spcPct val="100000"/>
              </a:lnSpc>
              <a:spcBef>
                <a:spcPts val="500"/>
              </a:spcBef>
              <a:buClr>
                <a:schemeClr val="tx2"/>
              </a:buClr>
              <a:buFont typeface="Arial" panose="020B0604020202020204" pitchFamily="34" charset="0"/>
              <a:buChar char="•"/>
              <a:defRPr sz="2400" kern="1200">
                <a:solidFill>
                  <a:srgbClr val="000000"/>
                </a:solidFill>
                <a:latin typeface="+mn-lt"/>
                <a:ea typeface="+mn-ea"/>
                <a:cs typeface="+mn-cs"/>
              </a:defRPr>
            </a:lvl2pPr>
            <a:lvl3pPr marL="756000" indent="-252000" algn="l" defTabSz="914400" rtl="0" eaLnBrk="1" latinLnBrk="0" hangingPunct="1">
              <a:lnSpc>
                <a:spcPct val="100000"/>
              </a:lnSpc>
              <a:spcBef>
                <a:spcPts val="500"/>
              </a:spcBef>
              <a:buClr>
                <a:schemeClr val="tx2"/>
              </a:buClr>
              <a:buFont typeface="Arial" panose="020B0604020202020204" pitchFamily="34" charset="0"/>
              <a:buChar char="•"/>
              <a:defRPr sz="2000" kern="1200">
                <a:solidFill>
                  <a:srgbClr val="000000"/>
                </a:solidFill>
                <a:latin typeface="+mn-lt"/>
                <a:ea typeface="+mn-ea"/>
                <a:cs typeface="+mn-cs"/>
              </a:defRPr>
            </a:lvl3pPr>
            <a:lvl4pPr marL="1008000" indent="-2520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rgbClr val="000000"/>
                </a:solidFill>
                <a:latin typeface="+mn-lt"/>
                <a:ea typeface="+mn-ea"/>
                <a:cs typeface="+mn-cs"/>
              </a:defRPr>
            </a:lvl4pPr>
            <a:lvl5pPr marL="1260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rgbClr val="000000"/>
                </a:solidFill>
                <a:latin typeface="+mn-lt"/>
                <a:ea typeface="+mn-ea"/>
                <a:cs typeface="+mn-cs"/>
              </a:defRPr>
            </a:lvl5pPr>
            <a:lvl6pPr marL="1512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6pPr>
            <a:lvl7pPr marL="176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7pPr>
            <a:lvl8pPr marL="2016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8pPr>
            <a:lvl9pPr marL="230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9pPr>
          </a:lstStyle>
          <a:p>
            <a:pPr>
              <a:lnSpc>
                <a:spcPct val="90000"/>
              </a:lnSpc>
              <a:spcBef>
                <a:spcPts val="0"/>
              </a:spcBef>
              <a:spcAft>
                <a:spcPts val="600"/>
              </a:spcAft>
            </a:pPr>
            <a:r>
              <a:rPr lang="fi-FI" sz="1800" dirty="0">
                <a:solidFill>
                  <a:schemeClr val="tx1"/>
                </a:solidFill>
              </a:rPr>
              <a:t>Arviointiapuriin on koottu vinkkejä arviointikohteiden valintaan, arvioinnin suunnitteluun, toteutukseen ja osallistujien perehdyttämiseen sekä mallipohjia työskentelyn tueksi. </a:t>
            </a:r>
          </a:p>
          <a:p>
            <a:pPr>
              <a:lnSpc>
                <a:spcPct val="90000"/>
              </a:lnSpc>
              <a:spcBef>
                <a:spcPts val="0"/>
              </a:spcBef>
              <a:spcAft>
                <a:spcPts val="600"/>
              </a:spcAft>
            </a:pPr>
            <a:r>
              <a:rPr lang="fi-FI" sz="1800" dirty="0">
                <a:solidFill>
                  <a:schemeClr val="tx1"/>
                </a:solidFill>
              </a:rPr>
              <a:t>On suositeltavaa jakaa arvioinnin vetovastuu työparin kanssa ja sopia roolit ja valmisteluvastuut eri vaiheissa.</a:t>
            </a:r>
            <a:endParaRPr lang="fi-FI" sz="1800" kern="1200" dirty="0">
              <a:solidFill>
                <a:schemeClr val="tx1"/>
              </a:solidFill>
              <a:latin typeface="+mn-lt"/>
              <a:ea typeface="+mn-ea"/>
              <a:cs typeface="+mn-cs"/>
            </a:endParaRPr>
          </a:p>
          <a:p>
            <a:pPr>
              <a:lnSpc>
                <a:spcPct val="90000"/>
              </a:lnSpc>
              <a:spcBef>
                <a:spcPts val="0"/>
              </a:spcBef>
              <a:spcAft>
                <a:spcPts val="600"/>
              </a:spcAft>
            </a:pPr>
            <a:r>
              <a:rPr lang="fi-FI" sz="1800" kern="1200" dirty="0">
                <a:solidFill>
                  <a:schemeClr val="tx1"/>
                </a:solidFill>
                <a:latin typeface="+mn-lt"/>
                <a:ea typeface="+mn-ea"/>
                <a:cs typeface="+mn-cs"/>
              </a:rPr>
              <a:t>Sovi tarvittavien tahojen kanssa arvioinnin toteuttamisesta. Hyödynnä Arviointiapurin esittelyaineistoja näissä keskusteluissa. </a:t>
            </a:r>
          </a:p>
          <a:p>
            <a:pPr>
              <a:lnSpc>
                <a:spcPct val="90000"/>
              </a:lnSpc>
              <a:spcBef>
                <a:spcPts val="0"/>
              </a:spcBef>
              <a:spcAft>
                <a:spcPts val="600"/>
              </a:spcAft>
            </a:pPr>
            <a:r>
              <a:rPr lang="fi-FI" sz="1800" kern="1200" dirty="0">
                <a:solidFill>
                  <a:schemeClr val="tx1"/>
                </a:solidFill>
                <a:latin typeface="+mn-lt"/>
                <a:ea typeface="+mn-ea"/>
                <a:cs typeface="+mn-cs"/>
              </a:rPr>
              <a:t>Kestävyysarviointi kannattaa aloittaa </a:t>
            </a:r>
            <a:r>
              <a:rPr lang="fi-FI" sz="1800" kern="1200" dirty="0" err="1">
                <a:solidFill>
                  <a:schemeClr val="tx1"/>
                </a:solidFill>
                <a:latin typeface="+mn-lt"/>
                <a:ea typeface="+mn-ea"/>
                <a:cs typeface="+mn-cs"/>
              </a:rPr>
              <a:t>palasteltuna</a:t>
            </a:r>
            <a:r>
              <a:rPr lang="fi-FI" sz="1800" kern="1200" dirty="0">
                <a:solidFill>
                  <a:schemeClr val="tx1"/>
                </a:solidFill>
                <a:latin typeface="+mn-lt"/>
                <a:ea typeface="+mn-ea"/>
                <a:cs typeface="+mn-cs"/>
              </a:rPr>
              <a:t> esimerkiksi toiminnoittain tai jonkin Kestävyyden arviointityökalun pääteeman mukaisesti. Voitte itse päättää, missä laajuudessa lähdette liikkeelle. </a:t>
            </a:r>
          </a:p>
          <a:p>
            <a:pPr>
              <a:lnSpc>
                <a:spcPct val="90000"/>
              </a:lnSpc>
              <a:spcBef>
                <a:spcPts val="0"/>
              </a:spcBef>
              <a:spcAft>
                <a:spcPts val="600"/>
              </a:spcAft>
            </a:pPr>
            <a:r>
              <a:rPr lang="fi-FI" sz="1800" kern="1200" dirty="0">
                <a:solidFill>
                  <a:schemeClr val="tx1"/>
                </a:solidFill>
                <a:latin typeface="+mn-lt"/>
                <a:ea typeface="+mn-ea"/>
                <a:cs typeface="+mn-cs"/>
              </a:rPr>
              <a:t>Organisaatiossa toteutettava ensimmäinen kestävyysarviointi on haastavin, kun perehdytään kestävyysarvioinnin työkaluun, tukimateriaaleihin ja kootaan aineistoja oman arvioinnin tueksi. </a:t>
            </a:r>
          </a:p>
          <a:p>
            <a:pPr>
              <a:lnSpc>
                <a:spcPct val="90000"/>
              </a:lnSpc>
              <a:spcBef>
                <a:spcPts val="0"/>
              </a:spcBef>
              <a:spcAft>
                <a:spcPts val="600"/>
              </a:spcAft>
            </a:pPr>
            <a:endParaRPr lang="fi-FI" sz="1100" kern="1200" dirty="0">
              <a:solidFill>
                <a:srgbClr val="10497F"/>
              </a:solidFill>
              <a:latin typeface="+mn-lt"/>
              <a:ea typeface="+mn-ea"/>
              <a:cs typeface="+mn-cs"/>
            </a:endParaRPr>
          </a:p>
          <a:p>
            <a:pPr marL="0" indent="0">
              <a:lnSpc>
                <a:spcPct val="90000"/>
              </a:lnSpc>
              <a:spcBef>
                <a:spcPts val="0"/>
              </a:spcBef>
              <a:spcAft>
                <a:spcPts val="600"/>
              </a:spcAft>
              <a:buNone/>
            </a:pPr>
            <a:endParaRPr lang="fi-FI" sz="1100" kern="1200" dirty="0">
              <a:solidFill>
                <a:srgbClr val="10497F"/>
              </a:solidFill>
              <a:latin typeface="+mn-lt"/>
              <a:ea typeface="+mn-ea"/>
              <a:cs typeface="+mn-cs"/>
            </a:endParaRPr>
          </a:p>
        </p:txBody>
      </p:sp>
      <p:pic>
        <p:nvPicPr>
          <p:cNvPr id="8" name="Kuva 7">
            <a:extLst>
              <a:ext uri="{FF2B5EF4-FFF2-40B4-BE49-F238E27FC236}">
                <a16:creationId xmlns:a16="http://schemas.microsoft.com/office/drawing/2014/main" id="{67C972C4-CDFA-30B1-DF2C-945A0A281C4F}"/>
              </a:ext>
            </a:extLst>
          </p:cNvPr>
          <p:cNvPicPr>
            <a:picLocks noChangeAspect="1"/>
          </p:cNvPicPr>
          <p:nvPr/>
        </p:nvPicPr>
        <p:blipFill>
          <a:blip r:embed="rId3"/>
          <a:stretch>
            <a:fillRect/>
          </a:stretch>
        </p:blipFill>
        <p:spPr>
          <a:xfrm>
            <a:off x="7408069" y="113149"/>
            <a:ext cx="2414589" cy="524567"/>
          </a:xfrm>
          <a:prstGeom prst="rect">
            <a:avLst/>
          </a:prstGeom>
        </p:spPr>
      </p:pic>
      <p:sp>
        <p:nvSpPr>
          <p:cNvPr id="11" name="Dian numeron paikkamerkki 13">
            <a:extLst>
              <a:ext uri="{FF2B5EF4-FFF2-40B4-BE49-F238E27FC236}">
                <a16:creationId xmlns:a16="http://schemas.microsoft.com/office/drawing/2014/main" id="{634474FD-049F-4A7C-FA42-F90584854201}"/>
              </a:ext>
            </a:extLst>
          </p:cNvPr>
          <p:cNvSpPr txBox="1">
            <a:spLocks/>
          </p:cNvSpPr>
          <p:nvPr/>
        </p:nvSpPr>
        <p:spPr>
          <a:xfrm>
            <a:off x="9443934" y="6318000"/>
            <a:ext cx="438820" cy="540000"/>
          </a:xfrm>
          <a:prstGeom prst="rect">
            <a:avLst/>
          </a:prstGeom>
        </p:spPr>
        <p:txBody>
          <a:bodyPr vert="horz" lIns="91440" tIns="45720" rIns="91440" bIns="45720" rtlCol="0" anchor="ctr" anchorCtr="0"/>
          <a:lstStyle>
            <a:defPPr>
              <a:defRPr lang="fi-FI"/>
            </a:defPPr>
            <a:lvl1pPr marL="0" algn="ctr"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mtClean="0"/>
              <a:pPr/>
              <a:t>7</a:t>
            </a:fld>
            <a:endParaRPr lang="fi-FI" dirty="0"/>
          </a:p>
        </p:txBody>
      </p:sp>
      <p:sp>
        <p:nvSpPr>
          <p:cNvPr id="3" name="Tekstiruutu 2">
            <a:extLst>
              <a:ext uri="{FF2B5EF4-FFF2-40B4-BE49-F238E27FC236}">
                <a16:creationId xmlns:a16="http://schemas.microsoft.com/office/drawing/2014/main" id="{78557B76-7B72-948A-6F72-31AE0A8A9D92}"/>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2071677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99A84-9F49-274A-BC43-1F1FDA7DD69D}"/>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0D72AC5A-63EA-D383-791B-414C07B59844}"/>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853A9F5F-7BF9-61AA-0E0F-714E29E52B49}"/>
              </a:ext>
            </a:extLst>
          </p:cNvPr>
          <p:cNvSpPr>
            <a:spLocks noGrp="1"/>
          </p:cNvSpPr>
          <p:nvPr>
            <p:ph type="title"/>
          </p:nvPr>
        </p:nvSpPr>
        <p:spPr/>
        <p:txBody>
          <a:bodyPr/>
          <a:lstStyle/>
          <a:p>
            <a:r>
              <a:rPr lang="fi-FI" sz="2200" dirty="0"/>
              <a:t>Arvioitavan kohteen valinta </a:t>
            </a:r>
          </a:p>
        </p:txBody>
      </p:sp>
      <p:pic>
        <p:nvPicPr>
          <p:cNvPr id="5" name="Sisällön paikkamerkki 4">
            <a:extLst>
              <a:ext uri="{FF2B5EF4-FFF2-40B4-BE49-F238E27FC236}">
                <a16:creationId xmlns:a16="http://schemas.microsoft.com/office/drawing/2014/main" id="{78BD04E2-5768-D20E-15FE-9D2C90C689A5}"/>
              </a:ext>
            </a:extLst>
          </p:cNvPr>
          <p:cNvPicPr>
            <a:picLocks noGrp="1" noChangeAspect="1"/>
          </p:cNvPicPr>
          <p:nvPr>
            <p:ph sz="quarter" idx="13"/>
          </p:nvPr>
        </p:nvPicPr>
        <p:blipFill>
          <a:blip r:embed="rId2"/>
          <a:stretch>
            <a:fillRect/>
          </a:stretch>
        </p:blipFill>
        <p:spPr>
          <a:xfrm>
            <a:off x="7859713" y="6297814"/>
            <a:ext cx="1511300" cy="447037"/>
          </a:xfrm>
          <a:prstGeom prst="rect">
            <a:avLst/>
          </a:prstGeom>
        </p:spPr>
      </p:pic>
      <p:sp>
        <p:nvSpPr>
          <p:cNvPr id="6" name="Sisällön paikkamerkki 2">
            <a:extLst>
              <a:ext uri="{FF2B5EF4-FFF2-40B4-BE49-F238E27FC236}">
                <a16:creationId xmlns:a16="http://schemas.microsoft.com/office/drawing/2014/main" id="{A1BF94AD-B6AD-328B-AC3B-37BE5C763048}"/>
              </a:ext>
            </a:extLst>
          </p:cNvPr>
          <p:cNvSpPr txBox="1">
            <a:spLocks/>
          </p:cNvSpPr>
          <p:nvPr/>
        </p:nvSpPr>
        <p:spPr>
          <a:xfrm>
            <a:off x="404453" y="1843952"/>
            <a:ext cx="9000001" cy="4085361"/>
          </a:xfrm>
          <a:prstGeom prst="rect">
            <a:avLst/>
          </a:prstGeom>
        </p:spPr>
        <p:txBody>
          <a:bodyPr vert="horz" lIns="91440" tIns="45720" rIns="91440" bIns="45720" rtlCol="0" anchor="t" anchorCtr="0">
            <a:normAutofit/>
          </a:bodyPr>
          <a:lstStyle>
            <a:lvl1pPr marL="252000" indent="-252000" algn="l" defTabSz="914400" rtl="0" eaLnBrk="1" latinLnBrk="0" hangingPunct="1">
              <a:lnSpc>
                <a:spcPct val="100000"/>
              </a:lnSpc>
              <a:spcBef>
                <a:spcPts val="1000"/>
              </a:spcBef>
              <a:buClr>
                <a:schemeClr val="tx2"/>
              </a:buClr>
              <a:buFont typeface="Arial" panose="020B0604020202020204" pitchFamily="34" charset="0"/>
              <a:buChar char="•"/>
              <a:defRPr sz="2800" kern="1200">
                <a:solidFill>
                  <a:srgbClr val="000000"/>
                </a:solidFill>
                <a:latin typeface="+mn-lt"/>
                <a:ea typeface="+mn-ea"/>
                <a:cs typeface="+mn-cs"/>
              </a:defRPr>
            </a:lvl1pPr>
            <a:lvl2pPr marL="504000" indent="-252000" algn="l" defTabSz="914400" rtl="0" eaLnBrk="1" latinLnBrk="0" hangingPunct="1">
              <a:lnSpc>
                <a:spcPct val="100000"/>
              </a:lnSpc>
              <a:spcBef>
                <a:spcPts val="500"/>
              </a:spcBef>
              <a:buClr>
                <a:schemeClr val="tx2"/>
              </a:buClr>
              <a:buFont typeface="Arial" panose="020B0604020202020204" pitchFamily="34" charset="0"/>
              <a:buChar char="•"/>
              <a:defRPr sz="2400" kern="1200">
                <a:solidFill>
                  <a:srgbClr val="000000"/>
                </a:solidFill>
                <a:latin typeface="+mn-lt"/>
                <a:ea typeface="+mn-ea"/>
                <a:cs typeface="+mn-cs"/>
              </a:defRPr>
            </a:lvl2pPr>
            <a:lvl3pPr marL="756000" indent="-252000" algn="l" defTabSz="914400" rtl="0" eaLnBrk="1" latinLnBrk="0" hangingPunct="1">
              <a:lnSpc>
                <a:spcPct val="100000"/>
              </a:lnSpc>
              <a:spcBef>
                <a:spcPts val="500"/>
              </a:spcBef>
              <a:buClr>
                <a:schemeClr val="tx2"/>
              </a:buClr>
              <a:buFont typeface="Arial" panose="020B0604020202020204" pitchFamily="34" charset="0"/>
              <a:buChar char="•"/>
              <a:defRPr sz="2000" kern="1200">
                <a:solidFill>
                  <a:srgbClr val="000000"/>
                </a:solidFill>
                <a:latin typeface="+mn-lt"/>
                <a:ea typeface="+mn-ea"/>
                <a:cs typeface="+mn-cs"/>
              </a:defRPr>
            </a:lvl3pPr>
            <a:lvl4pPr marL="1008000" indent="-2520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rgbClr val="000000"/>
                </a:solidFill>
                <a:latin typeface="+mn-lt"/>
                <a:ea typeface="+mn-ea"/>
                <a:cs typeface="+mn-cs"/>
              </a:defRPr>
            </a:lvl4pPr>
            <a:lvl5pPr marL="1260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rgbClr val="000000"/>
                </a:solidFill>
                <a:latin typeface="+mn-lt"/>
                <a:ea typeface="+mn-ea"/>
                <a:cs typeface="+mn-cs"/>
              </a:defRPr>
            </a:lvl5pPr>
            <a:lvl6pPr marL="1512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6pPr>
            <a:lvl7pPr marL="176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7pPr>
            <a:lvl8pPr marL="2016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8pPr>
            <a:lvl9pPr marL="230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9pPr>
          </a:lstStyle>
          <a:p>
            <a:pPr>
              <a:lnSpc>
                <a:spcPct val="90000"/>
              </a:lnSpc>
              <a:spcBef>
                <a:spcPts val="0"/>
              </a:spcBef>
              <a:spcAft>
                <a:spcPts val="600"/>
              </a:spcAft>
            </a:pPr>
            <a:r>
              <a:rPr lang="fi-FI" sz="1800" dirty="0">
                <a:solidFill>
                  <a:schemeClr val="tx1"/>
                </a:solidFill>
              </a:rPr>
              <a:t>Ensimmäisellä kerralla kannattaa valita organisaation näkökulmasta hyödyllisin tai helpoiten lähestyttävä pääteema tai vaikka yhden pääteeman muutama aihealue koko organisaation arvioinnin sijaan.</a:t>
            </a:r>
          </a:p>
          <a:p>
            <a:pPr lvl="1">
              <a:lnSpc>
                <a:spcPct val="90000"/>
              </a:lnSpc>
              <a:spcBef>
                <a:spcPts val="0"/>
              </a:spcBef>
              <a:spcAft>
                <a:spcPts val="600"/>
              </a:spcAft>
            </a:pPr>
            <a:r>
              <a:rPr lang="fi-FI" sz="1400" dirty="0">
                <a:solidFill>
                  <a:schemeClr val="tx1"/>
                </a:solidFill>
              </a:rPr>
              <a:t>Esimerkiksi euromääräisesti merkittävä toiminnan alue tai toiminnan kannalta vaikuttava alue</a:t>
            </a:r>
          </a:p>
          <a:p>
            <a:pPr lvl="1">
              <a:lnSpc>
                <a:spcPct val="90000"/>
              </a:lnSpc>
              <a:spcBef>
                <a:spcPts val="0"/>
              </a:spcBef>
              <a:spcAft>
                <a:spcPts val="600"/>
              </a:spcAft>
            </a:pPr>
            <a:r>
              <a:rPr lang="fi-FI" sz="1400" dirty="0">
                <a:solidFill>
                  <a:schemeClr val="tx1"/>
                </a:solidFill>
              </a:rPr>
              <a:t>Esimerkiksi organisaation kaikkia toimintoja läpileikkaava palvelu (henkilöstöhallinto, hankinnat, ICT, toimitilat) –  näillä alueilla hyödynnämme valtion yhteisiä palveluita ja toimintalinjauksia HR-asioiden (Palkeet), hankintojen (</a:t>
            </a:r>
            <a:r>
              <a:rPr lang="fi-FI" sz="1400" dirty="0" err="1">
                <a:solidFill>
                  <a:schemeClr val="tx1"/>
                </a:solidFill>
              </a:rPr>
              <a:t>Hansel</a:t>
            </a:r>
            <a:r>
              <a:rPr lang="fi-FI" sz="1400" dirty="0">
                <a:solidFill>
                  <a:schemeClr val="tx1"/>
                </a:solidFill>
              </a:rPr>
              <a:t>), ICT-palveluiden (Valtori) ja työympäristöjen (Senaatti) kehittämiseen</a:t>
            </a:r>
          </a:p>
          <a:p>
            <a:pPr>
              <a:lnSpc>
                <a:spcPct val="90000"/>
              </a:lnSpc>
              <a:spcBef>
                <a:spcPts val="0"/>
              </a:spcBef>
              <a:spcAft>
                <a:spcPts val="600"/>
              </a:spcAft>
            </a:pPr>
            <a:r>
              <a:rPr lang="fi-FI" sz="1800" dirty="0">
                <a:solidFill>
                  <a:schemeClr val="tx1"/>
                </a:solidFill>
              </a:rPr>
              <a:t>Rajatulle arviointialueelle on helpompi nimetä omistaja, joka on sitoutunut arvioinnin toteuttamiseen ja vastuussa myös tunnistettujen ja valittujen kehittämiskohteiden toteuttamisesta.</a:t>
            </a:r>
          </a:p>
          <a:p>
            <a:pPr>
              <a:lnSpc>
                <a:spcPct val="90000"/>
              </a:lnSpc>
              <a:spcBef>
                <a:spcPts val="0"/>
              </a:spcBef>
              <a:spcAft>
                <a:spcPts val="600"/>
              </a:spcAft>
            </a:pPr>
            <a:r>
              <a:rPr lang="fi-FI" sz="1800" dirty="0">
                <a:solidFill>
                  <a:schemeClr val="tx1"/>
                </a:solidFill>
              </a:rPr>
              <a:t>Onnistuneet arvioinnit ja niiden tulokset kannustavat laajentamaan uusille alueille ja toimintoihin.</a:t>
            </a:r>
            <a:endParaRPr lang="fi-FI" sz="1100" kern="1200" dirty="0">
              <a:solidFill>
                <a:srgbClr val="10497F"/>
              </a:solidFill>
              <a:latin typeface="+mn-lt"/>
              <a:ea typeface="+mn-ea"/>
              <a:cs typeface="+mn-cs"/>
            </a:endParaRPr>
          </a:p>
          <a:p>
            <a:pPr marL="0" indent="0">
              <a:lnSpc>
                <a:spcPct val="90000"/>
              </a:lnSpc>
              <a:spcBef>
                <a:spcPts val="0"/>
              </a:spcBef>
              <a:spcAft>
                <a:spcPts val="600"/>
              </a:spcAft>
              <a:buNone/>
            </a:pPr>
            <a:endParaRPr lang="fi-FI" sz="1100" kern="1200" dirty="0">
              <a:solidFill>
                <a:srgbClr val="10497F"/>
              </a:solidFill>
              <a:latin typeface="+mn-lt"/>
              <a:ea typeface="+mn-ea"/>
              <a:cs typeface="+mn-cs"/>
            </a:endParaRPr>
          </a:p>
        </p:txBody>
      </p:sp>
      <p:pic>
        <p:nvPicPr>
          <p:cNvPr id="8" name="Kuva 7">
            <a:extLst>
              <a:ext uri="{FF2B5EF4-FFF2-40B4-BE49-F238E27FC236}">
                <a16:creationId xmlns:a16="http://schemas.microsoft.com/office/drawing/2014/main" id="{3877823F-E17E-169E-9899-916F5B2B44D7}"/>
              </a:ext>
            </a:extLst>
          </p:cNvPr>
          <p:cNvPicPr>
            <a:picLocks noChangeAspect="1"/>
          </p:cNvPicPr>
          <p:nvPr/>
        </p:nvPicPr>
        <p:blipFill>
          <a:blip r:embed="rId3"/>
          <a:stretch>
            <a:fillRect/>
          </a:stretch>
        </p:blipFill>
        <p:spPr>
          <a:xfrm>
            <a:off x="7408069" y="113149"/>
            <a:ext cx="2414589" cy="524567"/>
          </a:xfrm>
          <a:prstGeom prst="rect">
            <a:avLst/>
          </a:prstGeom>
        </p:spPr>
      </p:pic>
      <p:sp>
        <p:nvSpPr>
          <p:cNvPr id="11" name="Dian numeron paikkamerkki 13">
            <a:extLst>
              <a:ext uri="{FF2B5EF4-FFF2-40B4-BE49-F238E27FC236}">
                <a16:creationId xmlns:a16="http://schemas.microsoft.com/office/drawing/2014/main" id="{2FBE5C32-846C-1ABF-EF9E-17CCE1466E93}"/>
              </a:ext>
            </a:extLst>
          </p:cNvPr>
          <p:cNvSpPr txBox="1">
            <a:spLocks/>
          </p:cNvSpPr>
          <p:nvPr/>
        </p:nvSpPr>
        <p:spPr>
          <a:xfrm>
            <a:off x="9443934" y="6318000"/>
            <a:ext cx="438820" cy="540000"/>
          </a:xfrm>
          <a:prstGeom prst="rect">
            <a:avLst/>
          </a:prstGeom>
        </p:spPr>
        <p:txBody>
          <a:bodyPr vert="horz" lIns="91440" tIns="45720" rIns="91440" bIns="45720" rtlCol="0" anchor="ctr" anchorCtr="0"/>
          <a:lstStyle>
            <a:defPPr>
              <a:defRPr lang="fi-FI"/>
            </a:defPPr>
            <a:lvl1pPr marL="0" algn="ctr"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mtClean="0"/>
              <a:pPr/>
              <a:t>8</a:t>
            </a:fld>
            <a:endParaRPr lang="fi-FI" dirty="0"/>
          </a:p>
        </p:txBody>
      </p:sp>
      <p:sp>
        <p:nvSpPr>
          <p:cNvPr id="3" name="Tekstiruutu 2">
            <a:extLst>
              <a:ext uri="{FF2B5EF4-FFF2-40B4-BE49-F238E27FC236}">
                <a16:creationId xmlns:a16="http://schemas.microsoft.com/office/drawing/2014/main" id="{AF297038-2841-1566-0ADA-417A154401BD}"/>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96450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0446A-AF33-5E3D-4021-A1438D70D0F9}"/>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F3B66E41-8A99-00F9-1251-2241719D1A41}"/>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0060690C-82FD-5F7B-FA59-7906AD754D5C}"/>
              </a:ext>
            </a:extLst>
          </p:cNvPr>
          <p:cNvSpPr>
            <a:spLocks noGrp="1"/>
          </p:cNvSpPr>
          <p:nvPr>
            <p:ph type="title"/>
          </p:nvPr>
        </p:nvSpPr>
        <p:spPr>
          <a:xfrm>
            <a:off x="404452" y="540000"/>
            <a:ext cx="9000000" cy="720000"/>
          </a:xfrm>
        </p:spPr>
        <p:txBody>
          <a:bodyPr/>
          <a:lstStyle/>
          <a:p>
            <a:r>
              <a:rPr lang="fi-FI" sz="2200" dirty="0"/>
              <a:t>Arvioinnin valmistelu yhdessä arvioinnin kohteen kanssa</a:t>
            </a:r>
          </a:p>
        </p:txBody>
      </p:sp>
      <p:pic>
        <p:nvPicPr>
          <p:cNvPr id="5" name="Sisällön paikkamerkki 4">
            <a:extLst>
              <a:ext uri="{FF2B5EF4-FFF2-40B4-BE49-F238E27FC236}">
                <a16:creationId xmlns:a16="http://schemas.microsoft.com/office/drawing/2014/main" id="{D9BA16F5-AD08-3144-40F6-9C81273048A2}"/>
              </a:ext>
            </a:extLst>
          </p:cNvPr>
          <p:cNvPicPr>
            <a:picLocks noGrp="1" noChangeAspect="1"/>
          </p:cNvPicPr>
          <p:nvPr>
            <p:ph sz="quarter" idx="13"/>
          </p:nvPr>
        </p:nvPicPr>
        <p:blipFill>
          <a:blip r:embed="rId2"/>
          <a:stretch>
            <a:fillRect/>
          </a:stretch>
        </p:blipFill>
        <p:spPr>
          <a:xfrm>
            <a:off x="7859713" y="6297814"/>
            <a:ext cx="1511300" cy="447037"/>
          </a:xfrm>
          <a:prstGeom prst="rect">
            <a:avLst/>
          </a:prstGeom>
        </p:spPr>
      </p:pic>
      <p:sp>
        <p:nvSpPr>
          <p:cNvPr id="6" name="Sisällön paikkamerkki 2">
            <a:extLst>
              <a:ext uri="{FF2B5EF4-FFF2-40B4-BE49-F238E27FC236}">
                <a16:creationId xmlns:a16="http://schemas.microsoft.com/office/drawing/2014/main" id="{BE6358B8-1617-F2D2-CA99-3B278A4281C3}"/>
              </a:ext>
            </a:extLst>
          </p:cNvPr>
          <p:cNvSpPr txBox="1">
            <a:spLocks/>
          </p:cNvSpPr>
          <p:nvPr/>
        </p:nvSpPr>
        <p:spPr>
          <a:xfrm>
            <a:off x="404452" y="1428750"/>
            <a:ext cx="9000001" cy="4564857"/>
          </a:xfrm>
          <a:prstGeom prst="rect">
            <a:avLst/>
          </a:prstGeom>
        </p:spPr>
        <p:txBody>
          <a:bodyPr vert="horz" lIns="91440" tIns="45720" rIns="91440" bIns="45720" rtlCol="0" anchor="t" anchorCtr="0">
            <a:normAutofit fontScale="47500" lnSpcReduction="20000"/>
          </a:bodyPr>
          <a:lstStyle>
            <a:lvl1pPr marL="252000" indent="-252000" algn="l" defTabSz="914400" rtl="0" eaLnBrk="1" latinLnBrk="0" hangingPunct="1">
              <a:lnSpc>
                <a:spcPct val="100000"/>
              </a:lnSpc>
              <a:spcBef>
                <a:spcPts val="1000"/>
              </a:spcBef>
              <a:buClr>
                <a:schemeClr val="tx2"/>
              </a:buClr>
              <a:buFont typeface="Arial" panose="020B0604020202020204" pitchFamily="34" charset="0"/>
              <a:buChar char="•"/>
              <a:defRPr sz="2800" kern="1200">
                <a:solidFill>
                  <a:srgbClr val="000000"/>
                </a:solidFill>
                <a:latin typeface="+mn-lt"/>
                <a:ea typeface="+mn-ea"/>
                <a:cs typeface="+mn-cs"/>
              </a:defRPr>
            </a:lvl1pPr>
            <a:lvl2pPr marL="504000" indent="-252000" algn="l" defTabSz="914400" rtl="0" eaLnBrk="1" latinLnBrk="0" hangingPunct="1">
              <a:lnSpc>
                <a:spcPct val="100000"/>
              </a:lnSpc>
              <a:spcBef>
                <a:spcPts val="500"/>
              </a:spcBef>
              <a:buClr>
                <a:schemeClr val="tx2"/>
              </a:buClr>
              <a:buFont typeface="Arial" panose="020B0604020202020204" pitchFamily="34" charset="0"/>
              <a:buChar char="•"/>
              <a:defRPr sz="2400" kern="1200">
                <a:solidFill>
                  <a:srgbClr val="000000"/>
                </a:solidFill>
                <a:latin typeface="+mn-lt"/>
                <a:ea typeface="+mn-ea"/>
                <a:cs typeface="+mn-cs"/>
              </a:defRPr>
            </a:lvl2pPr>
            <a:lvl3pPr marL="756000" indent="-252000" algn="l" defTabSz="914400" rtl="0" eaLnBrk="1" latinLnBrk="0" hangingPunct="1">
              <a:lnSpc>
                <a:spcPct val="100000"/>
              </a:lnSpc>
              <a:spcBef>
                <a:spcPts val="500"/>
              </a:spcBef>
              <a:buClr>
                <a:schemeClr val="tx2"/>
              </a:buClr>
              <a:buFont typeface="Arial" panose="020B0604020202020204" pitchFamily="34" charset="0"/>
              <a:buChar char="•"/>
              <a:defRPr sz="2000" kern="1200">
                <a:solidFill>
                  <a:srgbClr val="000000"/>
                </a:solidFill>
                <a:latin typeface="+mn-lt"/>
                <a:ea typeface="+mn-ea"/>
                <a:cs typeface="+mn-cs"/>
              </a:defRPr>
            </a:lvl3pPr>
            <a:lvl4pPr marL="1008000" indent="-2520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rgbClr val="000000"/>
                </a:solidFill>
                <a:latin typeface="+mn-lt"/>
                <a:ea typeface="+mn-ea"/>
                <a:cs typeface="+mn-cs"/>
              </a:defRPr>
            </a:lvl4pPr>
            <a:lvl5pPr marL="1260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rgbClr val="000000"/>
                </a:solidFill>
                <a:latin typeface="+mn-lt"/>
                <a:ea typeface="+mn-ea"/>
                <a:cs typeface="+mn-cs"/>
              </a:defRPr>
            </a:lvl5pPr>
            <a:lvl6pPr marL="1512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6pPr>
            <a:lvl7pPr marL="176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7pPr>
            <a:lvl8pPr marL="2016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8pPr>
            <a:lvl9pPr marL="230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9pPr>
          </a:lstStyle>
          <a:p>
            <a:pPr>
              <a:lnSpc>
                <a:spcPct val="110000"/>
              </a:lnSpc>
              <a:spcBef>
                <a:spcPts val="0"/>
              </a:spcBef>
              <a:spcAft>
                <a:spcPts val="600"/>
              </a:spcAft>
            </a:pPr>
            <a:r>
              <a:rPr lang="fi-FI" sz="3500" dirty="0">
                <a:solidFill>
                  <a:schemeClr val="tx1"/>
                </a:solidFill>
              </a:rPr>
              <a:t>Tutustukaa Kestävyyden arviointityökaluun ja Arviointiapuriin.</a:t>
            </a:r>
          </a:p>
          <a:p>
            <a:pPr>
              <a:lnSpc>
                <a:spcPct val="110000"/>
              </a:lnSpc>
              <a:spcBef>
                <a:spcPts val="0"/>
              </a:spcBef>
              <a:spcAft>
                <a:spcPts val="600"/>
              </a:spcAft>
            </a:pPr>
            <a:r>
              <a:rPr lang="fi-FI" sz="3500" dirty="0">
                <a:solidFill>
                  <a:schemeClr val="tx1"/>
                </a:solidFill>
              </a:rPr>
              <a:t>Sopikaa kestävyysarvioinnin laajuus, tavoitteet, aiheeseen liittyvät toimintalinjaukset ja muut reunaehdot, osallistujien nimeäminen (vastuutaho, asiantuntijat, sidosryhmien edustaja), toteutustapa, aikataulu ja arviointiaineiston kokoaminen.</a:t>
            </a:r>
          </a:p>
          <a:p>
            <a:pPr lvl="1">
              <a:lnSpc>
                <a:spcPct val="110000"/>
              </a:lnSpc>
              <a:spcBef>
                <a:spcPts val="0"/>
              </a:spcBef>
              <a:spcAft>
                <a:spcPts val="600"/>
              </a:spcAft>
            </a:pPr>
            <a:r>
              <a:rPr lang="fi-FI" sz="3200" dirty="0">
                <a:solidFill>
                  <a:schemeClr val="tx1"/>
                </a:solidFill>
              </a:rPr>
              <a:t>Suunnittelussa voitte hyödyntää arvioinnin suunnittelun apukysymyksiä ja arvioinnin toteutuksen suunnittelun mallipohjaa.</a:t>
            </a:r>
          </a:p>
          <a:p>
            <a:pPr lvl="1">
              <a:lnSpc>
                <a:spcPct val="110000"/>
              </a:lnSpc>
              <a:spcBef>
                <a:spcPts val="0"/>
              </a:spcBef>
              <a:spcAft>
                <a:spcPts val="600"/>
              </a:spcAft>
            </a:pPr>
            <a:r>
              <a:rPr lang="fi-FI" sz="3200" dirty="0">
                <a:solidFill>
                  <a:schemeClr val="tx1"/>
                </a:solidFill>
              </a:rPr>
              <a:t>On hyvä tunnistaa jo tehdyt suunnitelmat, kyselyt ja arvioinnit, kuten tulostavoitteet, henkilöstökysely, laatuarvioinnit, sisäisen valvonnan ja riskienhallinnan arviointi, ja miten näitä voidaan hyödyntää kestävyysarvioinnissa.</a:t>
            </a:r>
          </a:p>
          <a:p>
            <a:pPr lvl="1">
              <a:lnSpc>
                <a:spcPct val="110000"/>
              </a:lnSpc>
              <a:spcBef>
                <a:spcPts val="0"/>
              </a:spcBef>
              <a:spcAft>
                <a:spcPts val="600"/>
              </a:spcAft>
            </a:pPr>
            <a:r>
              <a:rPr lang="fi-FI" sz="3200" dirty="0">
                <a:solidFill>
                  <a:schemeClr val="tx1"/>
                </a:solidFill>
              </a:rPr>
              <a:t>Aineistojen kokoaminen ja olennaisten tietojen täydentäminen Kestävyyden arviointityökaluun helpottaa arvioinnin toteuttamista. Tähän valmistelutyöhön kannattaa valjastaa arvioinnin vetäjän lisäksi muitakin esimerkiksi arviointiryhmästä ja organisaation kestävyystyöryhmästä</a:t>
            </a:r>
          </a:p>
          <a:p>
            <a:pPr>
              <a:lnSpc>
                <a:spcPct val="110000"/>
              </a:lnSpc>
              <a:spcBef>
                <a:spcPts val="0"/>
              </a:spcBef>
              <a:spcAft>
                <a:spcPts val="600"/>
              </a:spcAft>
            </a:pPr>
            <a:r>
              <a:rPr lang="fi-FI" sz="3300" dirty="0">
                <a:solidFill>
                  <a:schemeClr val="tx1"/>
                </a:solidFill>
              </a:rPr>
              <a:t>Kannattaa ennakkoluulottomasti etsiä tukea työskentelyyn myös oman organisaation ulkopuolelta! Tukea ja sparrausta arvioinnin toteuttamiseen voi saada myös kollegoilta toisista valtionhallinnon organisaatioista. Yhteistyökumppaneita voi etsiä esim. Kestävyys- ja vastuullisuusverkostosta tai Työelämän kehittäjien verkostosta. Lisätietoa valtionhallinnon verkostoista löytyy mm. </a:t>
            </a:r>
            <a:r>
              <a:rPr lang="fi-FI" sz="3300" dirty="0">
                <a:solidFill>
                  <a:schemeClr val="tx1"/>
                </a:solidFill>
                <a:hlinkClick r:id="rId3"/>
              </a:rPr>
              <a:t>Valtiolla.fi-verkkosivulta</a:t>
            </a:r>
            <a:r>
              <a:rPr lang="fi-FI" sz="3300" dirty="0">
                <a:solidFill>
                  <a:schemeClr val="tx1"/>
                </a:solidFill>
              </a:rPr>
              <a:t>.  </a:t>
            </a:r>
            <a:endParaRPr lang="fi-FI" sz="1100" dirty="0">
              <a:solidFill>
                <a:srgbClr val="10497F"/>
              </a:solidFill>
            </a:endParaRPr>
          </a:p>
        </p:txBody>
      </p:sp>
      <p:pic>
        <p:nvPicPr>
          <p:cNvPr id="8" name="Kuva 7">
            <a:extLst>
              <a:ext uri="{FF2B5EF4-FFF2-40B4-BE49-F238E27FC236}">
                <a16:creationId xmlns:a16="http://schemas.microsoft.com/office/drawing/2014/main" id="{AEDF1A85-F97E-E97C-44FE-AF0BEFFF6BB8}"/>
              </a:ext>
            </a:extLst>
          </p:cNvPr>
          <p:cNvPicPr>
            <a:picLocks noChangeAspect="1"/>
          </p:cNvPicPr>
          <p:nvPr/>
        </p:nvPicPr>
        <p:blipFill>
          <a:blip r:embed="rId4"/>
          <a:stretch>
            <a:fillRect/>
          </a:stretch>
        </p:blipFill>
        <p:spPr>
          <a:xfrm>
            <a:off x="7408069" y="113149"/>
            <a:ext cx="2414589" cy="524567"/>
          </a:xfrm>
          <a:prstGeom prst="rect">
            <a:avLst/>
          </a:prstGeom>
        </p:spPr>
      </p:pic>
      <p:sp>
        <p:nvSpPr>
          <p:cNvPr id="11" name="Dian numeron paikkamerkki 13">
            <a:extLst>
              <a:ext uri="{FF2B5EF4-FFF2-40B4-BE49-F238E27FC236}">
                <a16:creationId xmlns:a16="http://schemas.microsoft.com/office/drawing/2014/main" id="{DB45E5D1-C038-1C5E-476A-A0435E0ACB6C}"/>
              </a:ext>
            </a:extLst>
          </p:cNvPr>
          <p:cNvSpPr txBox="1">
            <a:spLocks/>
          </p:cNvSpPr>
          <p:nvPr/>
        </p:nvSpPr>
        <p:spPr>
          <a:xfrm>
            <a:off x="9443934" y="6318000"/>
            <a:ext cx="438820" cy="540000"/>
          </a:xfrm>
          <a:prstGeom prst="rect">
            <a:avLst/>
          </a:prstGeom>
        </p:spPr>
        <p:txBody>
          <a:bodyPr vert="horz" lIns="91440" tIns="45720" rIns="91440" bIns="45720" rtlCol="0" anchor="ctr" anchorCtr="0"/>
          <a:lstStyle>
            <a:defPPr>
              <a:defRPr lang="fi-FI"/>
            </a:defPPr>
            <a:lvl1pPr marL="0" algn="ctr"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mtClean="0"/>
              <a:pPr/>
              <a:t>9</a:t>
            </a:fld>
            <a:endParaRPr lang="fi-FI" dirty="0"/>
          </a:p>
        </p:txBody>
      </p:sp>
      <p:sp>
        <p:nvSpPr>
          <p:cNvPr id="3" name="Tekstiruutu 2">
            <a:extLst>
              <a:ext uri="{FF2B5EF4-FFF2-40B4-BE49-F238E27FC236}">
                <a16:creationId xmlns:a16="http://schemas.microsoft.com/office/drawing/2014/main" id="{6743CED7-87A0-8BFA-68D2-174B2FF1D81A}"/>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5" action="ppaction://hlinksldjump"/>
              </a:rPr>
              <a:t>Paluu sisällysluetteloon</a:t>
            </a:r>
            <a:endParaRPr lang="fi-FI" sz="700" b="1" dirty="0"/>
          </a:p>
        </p:txBody>
      </p:sp>
    </p:spTree>
    <p:extLst>
      <p:ext uri="{BB962C8B-B14F-4D97-AF65-F5344CB8AC3E}">
        <p14:creationId xmlns:p14="http://schemas.microsoft.com/office/powerpoint/2010/main" val="1666764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1CCC1-C548-A6BD-1A1F-61B9494ECE05}"/>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3BED6F0F-0B11-EE3A-B9B7-91412EFB1B0E}"/>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8F9B9B6D-2AE4-FAF5-D3EE-B44C950E0315}"/>
              </a:ext>
            </a:extLst>
          </p:cNvPr>
          <p:cNvSpPr>
            <a:spLocks noGrp="1"/>
          </p:cNvSpPr>
          <p:nvPr>
            <p:ph type="title"/>
          </p:nvPr>
        </p:nvSpPr>
        <p:spPr/>
        <p:txBody>
          <a:bodyPr/>
          <a:lstStyle/>
          <a:p>
            <a:r>
              <a:rPr lang="fi-FI" sz="2200" dirty="0"/>
              <a:t>Arvioinnin toteutuksen suunnittelupohja</a:t>
            </a:r>
          </a:p>
        </p:txBody>
      </p:sp>
      <p:pic>
        <p:nvPicPr>
          <p:cNvPr id="5" name="Sisällön paikkamerkki 4">
            <a:extLst>
              <a:ext uri="{FF2B5EF4-FFF2-40B4-BE49-F238E27FC236}">
                <a16:creationId xmlns:a16="http://schemas.microsoft.com/office/drawing/2014/main" id="{F340DA5C-9DCA-D0F0-EB0F-1C851A765D6F}"/>
              </a:ext>
            </a:extLst>
          </p:cNvPr>
          <p:cNvPicPr>
            <a:picLocks noGrp="1" noChangeAspect="1"/>
          </p:cNvPicPr>
          <p:nvPr>
            <p:ph sz="quarter" idx="13"/>
          </p:nvPr>
        </p:nvPicPr>
        <p:blipFill>
          <a:blip r:embed="rId2"/>
          <a:stretch>
            <a:fillRect/>
          </a:stretch>
        </p:blipFill>
        <p:spPr>
          <a:xfrm>
            <a:off x="7859713" y="6297814"/>
            <a:ext cx="1511300" cy="447037"/>
          </a:xfrm>
          <a:prstGeom prst="rect">
            <a:avLst/>
          </a:prstGeom>
        </p:spPr>
      </p:pic>
      <p:pic>
        <p:nvPicPr>
          <p:cNvPr id="8" name="Kuva 7">
            <a:extLst>
              <a:ext uri="{FF2B5EF4-FFF2-40B4-BE49-F238E27FC236}">
                <a16:creationId xmlns:a16="http://schemas.microsoft.com/office/drawing/2014/main" id="{D9316FF0-D0D1-A8E1-49B3-34210DE6E958}"/>
              </a:ext>
            </a:extLst>
          </p:cNvPr>
          <p:cNvPicPr>
            <a:picLocks noChangeAspect="1"/>
          </p:cNvPicPr>
          <p:nvPr/>
        </p:nvPicPr>
        <p:blipFill>
          <a:blip r:embed="rId3"/>
          <a:stretch>
            <a:fillRect/>
          </a:stretch>
        </p:blipFill>
        <p:spPr>
          <a:xfrm>
            <a:off x="7408069" y="113149"/>
            <a:ext cx="2414589" cy="524567"/>
          </a:xfrm>
          <a:prstGeom prst="rect">
            <a:avLst/>
          </a:prstGeom>
        </p:spPr>
      </p:pic>
      <p:sp>
        <p:nvSpPr>
          <p:cNvPr id="11" name="Dian numeron paikkamerkki 13">
            <a:extLst>
              <a:ext uri="{FF2B5EF4-FFF2-40B4-BE49-F238E27FC236}">
                <a16:creationId xmlns:a16="http://schemas.microsoft.com/office/drawing/2014/main" id="{D009E298-8E62-FB81-539D-48435F48D37C}"/>
              </a:ext>
            </a:extLst>
          </p:cNvPr>
          <p:cNvSpPr txBox="1">
            <a:spLocks/>
          </p:cNvSpPr>
          <p:nvPr/>
        </p:nvSpPr>
        <p:spPr>
          <a:xfrm>
            <a:off x="9443934" y="6318000"/>
            <a:ext cx="438820" cy="540000"/>
          </a:xfrm>
          <a:prstGeom prst="rect">
            <a:avLst/>
          </a:prstGeom>
        </p:spPr>
        <p:txBody>
          <a:bodyPr vert="horz" lIns="91440" tIns="45720" rIns="91440" bIns="45720" rtlCol="0" anchor="ctr" anchorCtr="0"/>
          <a:lstStyle>
            <a:defPPr>
              <a:defRPr lang="fi-FI"/>
            </a:defPPr>
            <a:lvl1pPr marL="0" algn="ctr"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mtClean="0"/>
              <a:pPr/>
              <a:t>10</a:t>
            </a:fld>
            <a:endParaRPr lang="fi-FI" dirty="0"/>
          </a:p>
        </p:txBody>
      </p:sp>
      <p:graphicFrame>
        <p:nvGraphicFramePr>
          <p:cNvPr id="3" name="Group 642">
            <a:extLst>
              <a:ext uri="{FF2B5EF4-FFF2-40B4-BE49-F238E27FC236}">
                <a16:creationId xmlns:a16="http://schemas.microsoft.com/office/drawing/2014/main" id="{EE2208FF-324E-79F0-2331-F2B58ACF07B6}"/>
              </a:ext>
            </a:extLst>
          </p:cNvPr>
          <p:cNvGraphicFramePr>
            <a:graphicFrameLocks/>
          </p:cNvGraphicFramePr>
          <p:nvPr>
            <p:extLst>
              <p:ext uri="{D42A27DB-BD31-4B8C-83A1-F6EECF244321}">
                <p14:modId xmlns:p14="http://schemas.microsoft.com/office/powerpoint/2010/main" val="250211546"/>
              </p:ext>
            </p:extLst>
          </p:nvPr>
        </p:nvGraphicFramePr>
        <p:xfrm>
          <a:off x="492324" y="1050280"/>
          <a:ext cx="8922940" cy="5126783"/>
        </p:xfrm>
        <a:graphic>
          <a:graphicData uri="http://schemas.openxmlformats.org/drawingml/2006/table">
            <a:tbl>
              <a:tblPr firstCol="1" bandRow="1"/>
              <a:tblGrid>
                <a:gridCol w="1934426">
                  <a:extLst>
                    <a:ext uri="{9D8B030D-6E8A-4147-A177-3AD203B41FA5}">
                      <a16:colId xmlns:a16="http://schemas.microsoft.com/office/drawing/2014/main" val="20000"/>
                    </a:ext>
                  </a:extLst>
                </a:gridCol>
                <a:gridCol w="6988514">
                  <a:extLst>
                    <a:ext uri="{9D8B030D-6E8A-4147-A177-3AD203B41FA5}">
                      <a16:colId xmlns:a16="http://schemas.microsoft.com/office/drawing/2014/main" val="20001"/>
                    </a:ext>
                  </a:extLst>
                </a:gridCol>
              </a:tblGrid>
              <a:tr h="309952">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dirty="0">
                          <a:ln>
                            <a:noFill/>
                          </a:ln>
                          <a:effectLst/>
                          <a:latin typeface="+mn-lt"/>
                        </a:rPr>
                        <a:t>Arviointikohde/toiminto</a:t>
                      </a:r>
                      <a:endParaRPr kumimoji="0" lang="en-US" sz="1200" b="1" i="0" u="none" strike="noStrike" cap="none" normalizeH="0" baseline="0" dirty="0">
                        <a:ln>
                          <a:noFill/>
                        </a:ln>
                        <a:solidFill>
                          <a:srgbClr val="1E1C77"/>
                        </a:solidFill>
                        <a:effectLst/>
                        <a:latin typeface="+mn-lt"/>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u="none" strike="noStrike" cap="none" normalizeH="0" baseline="0" dirty="0">
                          <a:ln>
                            <a:noFill/>
                          </a:ln>
                          <a:effectLst/>
                          <a:latin typeface="+mn-lt"/>
                          <a:cs typeface="Arial" panose="020B0604020202020204" pitchFamily="34" charset="0"/>
                        </a:rPr>
                        <a:t>&lt; nimi &gt;</a:t>
                      </a:r>
                      <a:endParaRPr kumimoji="0" lang="en-US" sz="1200" b="0" i="0" u="none" strike="noStrike" cap="none" normalizeH="0" baseline="0" dirty="0">
                        <a:ln>
                          <a:noFill/>
                        </a:ln>
                        <a:solidFill>
                          <a:srgbClr val="1E1C77"/>
                        </a:solidFill>
                        <a:effectLst/>
                        <a:latin typeface="+mn-lt"/>
                        <a:cs typeface="Arial" panose="020B0604020202020204" pitchFamily="34" charset="0"/>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0000"/>
                  </a:ext>
                </a:extLst>
              </a:tr>
              <a:tr h="346419">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dirty="0">
                          <a:ln>
                            <a:noFill/>
                          </a:ln>
                          <a:solidFill>
                            <a:schemeClr val="lt1"/>
                          </a:solidFill>
                          <a:effectLst/>
                          <a:latin typeface="+mn-lt"/>
                        </a:rPr>
                        <a:t>Vastuutahot </a:t>
                      </a:r>
                      <a:endParaRPr kumimoji="0" lang="en-US" sz="1200" b="1" i="0" u="none" strike="noStrike" cap="none" normalizeH="0" baseline="0" dirty="0">
                        <a:ln>
                          <a:noFill/>
                        </a:ln>
                        <a:solidFill>
                          <a:srgbClr val="1E1C77"/>
                        </a:solidFill>
                        <a:effectLst/>
                        <a:latin typeface="+mn-lt"/>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177800" marR="0" lvl="0" indent="-17780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dirty="0">
                          <a:ln>
                            <a:noFill/>
                          </a:ln>
                          <a:effectLst/>
                          <a:latin typeface="+mn-lt"/>
                          <a:cs typeface="Arial" panose="020B0604020202020204" pitchFamily="34" charset="0"/>
                        </a:rPr>
                        <a:t>&lt; nimi ja rooli kestävyysarvioinnin toteutuksessa &gt;</a:t>
                      </a:r>
                      <a:endParaRPr kumimoji="0" lang="en-US" sz="1200" b="0" i="0" u="none" strike="noStrike" cap="none" normalizeH="0" baseline="0" dirty="0">
                        <a:ln>
                          <a:noFill/>
                        </a:ln>
                        <a:solidFill>
                          <a:srgbClr val="1E1C77"/>
                        </a:solidFill>
                        <a:effectLst/>
                        <a:latin typeface="+mn-lt"/>
                        <a:cs typeface="Arial" panose="020B0604020202020204" pitchFamily="34" charset="0"/>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0001"/>
                  </a:ext>
                </a:extLst>
              </a:tr>
              <a:tr h="570288">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u="none" strike="noStrike" cap="none" normalizeH="0" baseline="0" dirty="0">
                          <a:ln>
                            <a:noFill/>
                          </a:ln>
                          <a:effectLst/>
                          <a:latin typeface="+mn-lt"/>
                        </a:rPr>
                        <a:t>Arviointialueen kuvaus</a:t>
                      </a:r>
                      <a:endParaRPr kumimoji="0" lang="en-US" sz="1200" b="1" i="0" u="none" strike="noStrike" cap="none" normalizeH="0" baseline="0" dirty="0">
                        <a:ln>
                          <a:noFill/>
                        </a:ln>
                        <a:solidFill>
                          <a:srgbClr val="1E1C77"/>
                        </a:solidFill>
                        <a:effectLst/>
                        <a:latin typeface="+mn-lt"/>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kern="1200" cap="none" normalizeH="0" baseline="0" dirty="0">
                          <a:ln>
                            <a:noFill/>
                          </a:ln>
                          <a:solidFill>
                            <a:schemeClr val="dk1"/>
                          </a:solidFill>
                          <a:effectLst/>
                          <a:latin typeface="+mn-lt"/>
                          <a:ea typeface="+mn-ea"/>
                          <a:cs typeface="Arial" panose="020B0604020202020204" pitchFamily="34" charset="0"/>
                        </a:rPr>
                        <a:t>&lt; arvioinnin kohteena </a:t>
                      </a:r>
                      <a:r>
                        <a:rPr kumimoji="0" lang="fi-FI" sz="1200" u="none" strike="noStrike" kern="1200" cap="none" normalizeH="0" baseline="0" noProof="0" dirty="0">
                          <a:ln>
                            <a:noFill/>
                          </a:ln>
                          <a:solidFill>
                            <a:schemeClr val="dk1"/>
                          </a:solidFill>
                          <a:effectLst/>
                          <a:latin typeface="+mn-lt"/>
                          <a:ea typeface="+mn-ea"/>
                          <a:cs typeface="Arial" panose="020B0604020202020204" pitchFamily="34" charset="0"/>
                        </a:rPr>
                        <a:t>olevan toiminnon/tehtäväalueen/palvelun kuvaus </a:t>
                      </a:r>
                      <a:r>
                        <a:rPr kumimoji="0" lang="en-US" sz="1200" u="none" strike="noStrike" kern="1200" cap="none" normalizeH="0" baseline="0" dirty="0">
                          <a:ln>
                            <a:noFill/>
                          </a:ln>
                          <a:solidFill>
                            <a:schemeClr val="dk1"/>
                          </a:solidFill>
                          <a:effectLst/>
                          <a:latin typeface="+mn-lt"/>
                          <a:ea typeface="+mn-ea"/>
                          <a:cs typeface="Arial" panose="020B0604020202020204" pitchFamily="34" charset="0"/>
                        </a:rPr>
                        <a:t>&gt;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u="none" strike="noStrike" kern="1200" cap="none" normalizeH="0" baseline="0" dirty="0">
                          <a:ln>
                            <a:noFill/>
                          </a:ln>
                          <a:solidFill>
                            <a:schemeClr val="dk1"/>
                          </a:solidFill>
                          <a:effectLst/>
                          <a:latin typeface="+mn-lt"/>
                          <a:ea typeface="+mn-ea"/>
                          <a:cs typeface="Arial" panose="020B0604020202020204" pitchFamily="34" charset="0"/>
                        </a:rPr>
                        <a:t>&lt; </a:t>
                      </a:r>
                      <a:r>
                        <a:rPr kumimoji="0" lang="fi-FI" sz="1200" u="none" strike="noStrike" kern="1200" cap="none" normalizeH="0" baseline="0" noProof="0" dirty="0">
                          <a:ln>
                            <a:noFill/>
                          </a:ln>
                          <a:solidFill>
                            <a:schemeClr val="dk1"/>
                          </a:solidFill>
                          <a:effectLst/>
                          <a:latin typeface="+mn-lt"/>
                          <a:ea typeface="+mn-ea"/>
                          <a:cs typeface="Arial" panose="020B0604020202020204" pitchFamily="34" charset="0"/>
                        </a:rPr>
                        <a:t>arvioinnin laajuus: valitut arviointityökalun pääteemat ja aihealueet &gt;</a:t>
                      </a:r>
                      <a:endParaRPr kumimoji="0" lang="en-US" sz="1200" u="none" strike="noStrike" kern="1200" cap="none" normalizeH="0" baseline="0" dirty="0">
                        <a:ln>
                          <a:noFill/>
                        </a:ln>
                        <a:solidFill>
                          <a:schemeClr val="dk1"/>
                        </a:solidFill>
                        <a:effectLst/>
                        <a:latin typeface="+mn-lt"/>
                        <a:ea typeface="+mn-ea"/>
                        <a:cs typeface="Arial" panose="020B0604020202020204" pitchFamily="34" charset="0"/>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0002"/>
                  </a:ext>
                </a:extLst>
              </a:tr>
              <a:tr h="787234">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u="none" strike="noStrike" cap="none" normalizeH="0" baseline="0" dirty="0">
                          <a:ln>
                            <a:noFill/>
                          </a:ln>
                          <a:effectLst/>
                          <a:latin typeface="+mn-lt"/>
                        </a:rPr>
                        <a:t>Arvioinnin tavoitteet / hyödyt / tuotokset</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1" i="0" u="none" strike="noStrike" cap="none" normalizeH="0" baseline="0" dirty="0">
                        <a:ln>
                          <a:noFill/>
                        </a:ln>
                        <a:solidFill>
                          <a:srgbClr val="1E1C77"/>
                        </a:solidFill>
                        <a:effectLst/>
                        <a:latin typeface="+mn-lt"/>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dirty="0">
                          <a:ln>
                            <a:noFill/>
                          </a:ln>
                          <a:effectLst/>
                          <a:latin typeface="+mn-lt"/>
                          <a:cs typeface="Arial" panose="020B0604020202020204" pitchFamily="34" charset="0"/>
                        </a:rPr>
                        <a:t>&lt; yhteenveto keskeisimmistä tavoitteista ja hyödyistä &gt;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dirty="0">
                          <a:ln>
                            <a:noFill/>
                          </a:ln>
                          <a:effectLst/>
                          <a:latin typeface="+mn-lt"/>
                          <a:cs typeface="Arial" panose="020B0604020202020204" pitchFamily="34" charset="0"/>
                        </a:rPr>
                        <a:t>&lt; arvioinnin keskeiset lopputulokset/tuotokset &gt; </a:t>
                      </a:r>
                      <a:endParaRPr kumimoji="0" lang="en-US" sz="1200" u="none" strike="noStrike" cap="none" normalizeH="0" baseline="0" dirty="0">
                        <a:ln>
                          <a:noFill/>
                        </a:ln>
                        <a:effectLst/>
                        <a:latin typeface="+mn-lt"/>
                        <a:cs typeface="Arial" panose="020B0604020202020204" pitchFamily="34" charset="0"/>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0003"/>
                  </a:ext>
                </a:extLst>
              </a:tr>
              <a:tr h="557125">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b="1" i="0" u="none" strike="noStrike" cap="none" normalizeH="0" baseline="0" noProof="0" dirty="0">
                          <a:ln>
                            <a:noFill/>
                          </a:ln>
                          <a:solidFill>
                            <a:schemeClr val="bg1"/>
                          </a:solidFill>
                          <a:effectLst/>
                          <a:latin typeface="+mn-lt"/>
                        </a:rPr>
                        <a:t>Tehtäväkokonaisuudet ja keskeiset tehtävät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noProof="0" dirty="0">
                          <a:ln>
                            <a:noFill/>
                          </a:ln>
                          <a:effectLst/>
                          <a:latin typeface="+mn-lt"/>
                          <a:cs typeface="Arial" panose="020B0604020202020204" pitchFamily="34" charset="0"/>
                        </a:rPr>
                        <a:t>&lt; työsuunnitelman päävaiheet, keskeiset tehtävät arvioinnin tavoitteiden saavuttamiseksi </a:t>
                      </a:r>
                      <a:r>
                        <a:rPr kumimoji="0" lang="en-US" sz="1200" u="none" strike="noStrike" cap="none" normalizeH="0" baseline="0" dirty="0">
                          <a:ln>
                            <a:noFill/>
                          </a:ln>
                          <a:effectLst/>
                          <a:latin typeface="+mn-lt"/>
                          <a:cs typeface="Arial" panose="020B0604020202020204" pitchFamily="34" charset="0"/>
                        </a:rPr>
                        <a:t>&gt;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599889144"/>
                  </a:ext>
                </a:extLst>
              </a:tr>
              <a:tr h="366257">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b="1" i="0" u="none" strike="noStrike" cap="none" normalizeH="0" baseline="0" noProof="0" dirty="0">
                          <a:ln>
                            <a:noFill/>
                          </a:ln>
                          <a:solidFill>
                            <a:schemeClr val="bg1"/>
                          </a:solidFill>
                          <a:effectLst/>
                          <a:latin typeface="+mn-lt"/>
                        </a:rPr>
                        <a:t>Resurssointi</a:t>
                      </a:r>
                      <a:r>
                        <a:rPr kumimoji="0" lang="en-US" sz="1200" b="1" i="0" u="none" strike="noStrike" cap="none" normalizeH="0" baseline="0" dirty="0">
                          <a:ln>
                            <a:noFill/>
                          </a:ln>
                          <a:solidFill>
                            <a:schemeClr val="bg2"/>
                          </a:solidFill>
                          <a:effectLst/>
                          <a:latin typeface="+mn-lt"/>
                        </a:rPr>
                        <a:t>  </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noProof="0" dirty="0">
                          <a:ln>
                            <a:noFill/>
                          </a:ln>
                          <a:solidFill>
                            <a:schemeClr val="tx1"/>
                          </a:solidFill>
                          <a:effectLst/>
                          <a:latin typeface="+mn-lt"/>
                          <a:cs typeface="Arial" panose="020B0604020202020204" pitchFamily="34" charset="0"/>
                        </a:rPr>
                        <a:t>&lt; arvioinnin toteuttamiseen osallistuvat henkilöt &gt;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344815146"/>
                  </a:ext>
                </a:extLst>
              </a:tr>
              <a:tr h="461911">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noProof="0" dirty="0">
                          <a:ln>
                            <a:noFill/>
                          </a:ln>
                          <a:solidFill>
                            <a:schemeClr val="bg1"/>
                          </a:solidFill>
                          <a:effectLst/>
                          <a:latin typeface="+mn-lt"/>
                        </a:rPr>
                        <a:t>Sidosryhmät ja verkostot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noProof="0" dirty="0">
                          <a:ln>
                            <a:noFill/>
                          </a:ln>
                          <a:solidFill>
                            <a:schemeClr val="tx1"/>
                          </a:solidFill>
                          <a:effectLst/>
                          <a:latin typeface="+mn-lt"/>
                        </a:rPr>
                        <a:t>&lt; työskentelyn eri vaiheessa työskentelyyn osallistuvat muut tahot &gt;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728587190"/>
                  </a:ext>
                </a:extLst>
              </a:tr>
              <a:tr h="787234">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noProof="0" dirty="0">
                          <a:ln>
                            <a:noFill/>
                          </a:ln>
                          <a:effectLst/>
                          <a:latin typeface="+mn-lt"/>
                        </a:rPr>
                        <a:t>Rajaus ja reunaehdot</a:t>
                      </a:r>
                      <a:endParaRPr kumimoji="0" lang="fi-FI" sz="1200" b="1" i="0" u="none" strike="noStrike" cap="none" normalizeH="0" baseline="0" noProof="0" dirty="0">
                        <a:ln>
                          <a:noFill/>
                        </a:ln>
                        <a:solidFill>
                          <a:srgbClr val="1E1C77"/>
                        </a:solidFill>
                        <a:effectLst/>
                        <a:latin typeface="+mn-lt"/>
                      </a:endParaRP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noProof="0" dirty="0">
                          <a:ln>
                            <a:noFill/>
                          </a:ln>
                          <a:solidFill>
                            <a:schemeClr val="tx1"/>
                          </a:solidFill>
                          <a:effectLst/>
                          <a:latin typeface="+mn-lt"/>
                        </a:rPr>
                        <a:t>&lt; liitynnät jo käynnissä olevaan kehittämiseen esim. hankkeeseen, projektiin, työryhmätyöhön &gt;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noProof="0" dirty="0">
                          <a:ln>
                            <a:noFill/>
                          </a:ln>
                          <a:solidFill>
                            <a:schemeClr val="tx1"/>
                          </a:solidFill>
                          <a:effectLst/>
                          <a:latin typeface="+mn-lt"/>
                        </a:rPr>
                        <a:t>&lt; reunaehdot, esim. arviointialueen ja arvioinnin toteuttamisen kannalta kriittiset edellytykset/toimintamallit/linjaukset/resurssit &gt;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0004"/>
                  </a:ext>
                </a:extLst>
              </a:tr>
              <a:tr h="461911">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1" i="0" u="none" strike="noStrike" cap="none" normalizeH="0" baseline="0" noProof="0" dirty="0">
                          <a:ln>
                            <a:noFill/>
                          </a:ln>
                          <a:solidFill>
                            <a:schemeClr val="bg1"/>
                          </a:solidFill>
                          <a:effectLst/>
                          <a:latin typeface="+mn-lt"/>
                        </a:rPr>
                        <a:t>Tulosten hyödyntäminen</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b="0" i="0" u="none" strike="noStrike" cap="none" normalizeH="0" baseline="0" noProof="0" dirty="0">
                          <a:ln>
                            <a:noFill/>
                          </a:ln>
                          <a:solidFill>
                            <a:schemeClr val="tx1"/>
                          </a:solidFill>
                          <a:effectLst/>
                          <a:latin typeface="+mn-lt"/>
                        </a:rPr>
                        <a:t>&lt; tulosten hyödyntäminen kytkeminen osaksi organisaation toiminnanohjausta, suunnittelua ja seurantaa &gt;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914879902"/>
                  </a:ext>
                </a:extLst>
              </a:tr>
              <a:tr h="478452">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i-FI" sz="1200" u="none" strike="noStrike" cap="none" normalizeH="0" baseline="0" dirty="0">
                          <a:ln>
                            <a:noFill/>
                          </a:ln>
                          <a:effectLst/>
                          <a:latin typeface="+mn-lt"/>
                        </a:rPr>
                        <a:t>Aikataulu</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i-FI" sz="1200" u="none" strike="noStrike" cap="none" normalizeH="0" baseline="0" noProof="0" dirty="0">
                          <a:ln>
                            <a:noFill/>
                          </a:ln>
                          <a:effectLst/>
                          <a:latin typeface="+mn-lt"/>
                        </a:rPr>
                        <a:t>&lt; pp.kk.vvvv</a:t>
                      </a:r>
                      <a:r>
                        <a:rPr lang="fi-FI" sz="1600" kern="1200" dirty="0">
                          <a:solidFill>
                            <a:schemeClr val="dk1"/>
                          </a:solidFill>
                          <a:effectLst/>
                          <a:latin typeface="+mn-lt"/>
                          <a:ea typeface="+mn-ea"/>
                          <a:cs typeface="+mn-cs"/>
                        </a:rPr>
                        <a:t>–</a:t>
                      </a:r>
                      <a:r>
                        <a:rPr kumimoji="0" lang="fi-FI" sz="1200" u="none" strike="noStrike" cap="none" normalizeH="0" baseline="0" noProof="0" dirty="0">
                          <a:ln>
                            <a:noFill/>
                          </a:ln>
                          <a:effectLst/>
                          <a:latin typeface="+mn-lt"/>
                        </a:rPr>
                        <a:t>pp.kk.vvvv &gt;</a:t>
                      </a:r>
                    </a:p>
                  </a:txBody>
                  <a:tcPr marL="91439" marR="91439" marT="45735" marB="45735" horzOverflow="overflow">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0005"/>
                  </a:ext>
                </a:extLst>
              </a:tr>
            </a:tbl>
          </a:graphicData>
        </a:graphic>
      </p:graphicFrame>
      <p:sp>
        <p:nvSpPr>
          <p:cNvPr id="7" name="Vuokaaviosymboli: Valinta 6">
            <a:extLst>
              <a:ext uri="{FF2B5EF4-FFF2-40B4-BE49-F238E27FC236}">
                <a16:creationId xmlns:a16="http://schemas.microsoft.com/office/drawing/2014/main" id="{6D2ACEC8-52AC-D54D-A139-7B677CAEAC6C}"/>
              </a:ext>
            </a:extLst>
          </p:cNvPr>
          <p:cNvSpPr/>
          <p:nvPr/>
        </p:nvSpPr>
        <p:spPr>
          <a:xfrm>
            <a:off x="542925" y="33598"/>
            <a:ext cx="1678781" cy="52262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10" name="Tekstiruutu 9">
            <a:extLst>
              <a:ext uri="{FF2B5EF4-FFF2-40B4-BE49-F238E27FC236}">
                <a16:creationId xmlns:a16="http://schemas.microsoft.com/office/drawing/2014/main" id="{8611D554-0C87-F56D-5A25-A33134ABF650}"/>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49389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78C66-D353-6AFD-7EDC-89724BD4B356}"/>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A3358157-A46C-D4F5-5C07-96B09A842677}"/>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63084FAA-1A38-09B5-4A25-573EDAA0BFC3}"/>
              </a:ext>
            </a:extLst>
          </p:cNvPr>
          <p:cNvSpPr>
            <a:spLocks noGrp="1"/>
          </p:cNvSpPr>
          <p:nvPr>
            <p:ph type="title"/>
          </p:nvPr>
        </p:nvSpPr>
        <p:spPr/>
        <p:txBody>
          <a:bodyPr/>
          <a:lstStyle/>
          <a:p>
            <a:r>
              <a:rPr lang="fi-FI" sz="2200" dirty="0"/>
              <a:t>Arvioinnin toteutuksen suunnittelu </a:t>
            </a:r>
          </a:p>
        </p:txBody>
      </p:sp>
      <p:pic>
        <p:nvPicPr>
          <p:cNvPr id="5" name="Sisällön paikkamerkki 4">
            <a:extLst>
              <a:ext uri="{FF2B5EF4-FFF2-40B4-BE49-F238E27FC236}">
                <a16:creationId xmlns:a16="http://schemas.microsoft.com/office/drawing/2014/main" id="{4CF2D48F-31C4-386A-02F0-981928BCB919}"/>
              </a:ext>
            </a:extLst>
          </p:cNvPr>
          <p:cNvPicPr>
            <a:picLocks noGrp="1" noChangeAspect="1"/>
          </p:cNvPicPr>
          <p:nvPr>
            <p:ph sz="quarter" idx="13"/>
          </p:nvPr>
        </p:nvPicPr>
        <p:blipFill>
          <a:blip r:embed="rId2"/>
          <a:stretch>
            <a:fillRect/>
          </a:stretch>
        </p:blipFill>
        <p:spPr>
          <a:xfrm>
            <a:off x="7859713" y="6297814"/>
            <a:ext cx="1511300" cy="447037"/>
          </a:xfrm>
          <a:prstGeom prst="rect">
            <a:avLst/>
          </a:prstGeom>
        </p:spPr>
      </p:pic>
      <p:sp>
        <p:nvSpPr>
          <p:cNvPr id="6" name="Sisällön paikkamerkki 2">
            <a:extLst>
              <a:ext uri="{FF2B5EF4-FFF2-40B4-BE49-F238E27FC236}">
                <a16:creationId xmlns:a16="http://schemas.microsoft.com/office/drawing/2014/main" id="{9A15A6EA-FD3D-FF59-0174-93FC3EB4B2B3}"/>
              </a:ext>
            </a:extLst>
          </p:cNvPr>
          <p:cNvSpPr txBox="1">
            <a:spLocks/>
          </p:cNvSpPr>
          <p:nvPr/>
        </p:nvSpPr>
        <p:spPr>
          <a:xfrm>
            <a:off x="404452" y="1428750"/>
            <a:ext cx="9000001" cy="4564857"/>
          </a:xfrm>
          <a:prstGeom prst="rect">
            <a:avLst/>
          </a:prstGeom>
        </p:spPr>
        <p:txBody>
          <a:bodyPr vert="horz" lIns="91440" tIns="45720" rIns="91440" bIns="45720" rtlCol="0" anchor="t" anchorCtr="0">
            <a:normAutofit fontScale="40000" lnSpcReduction="20000"/>
          </a:bodyPr>
          <a:lstStyle>
            <a:lvl1pPr marL="252000" indent="-252000" algn="l" defTabSz="914400" rtl="0" eaLnBrk="1" latinLnBrk="0" hangingPunct="1">
              <a:lnSpc>
                <a:spcPct val="100000"/>
              </a:lnSpc>
              <a:spcBef>
                <a:spcPts val="1000"/>
              </a:spcBef>
              <a:buClr>
                <a:schemeClr val="tx2"/>
              </a:buClr>
              <a:buFont typeface="Arial" panose="020B0604020202020204" pitchFamily="34" charset="0"/>
              <a:buChar char="•"/>
              <a:defRPr sz="2800" kern="1200">
                <a:solidFill>
                  <a:srgbClr val="000000"/>
                </a:solidFill>
                <a:latin typeface="+mn-lt"/>
                <a:ea typeface="+mn-ea"/>
                <a:cs typeface="+mn-cs"/>
              </a:defRPr>
            </a:lvl1pPr>
            <a:lvl2pPr marL="504000" indent="-252000" algn="l" defTabSz="914400" rtl="0" eaLnBrk="1" latinLnBrk="0" hangingPunct="1">
              <a:lnSpc>
                <a:spcPct val="100000"/>
              </a:lnSpc>
              <a:spcBef>
                <a:spcPts val="500"/>
              </a:spcBef>
              <a:buClr>
                <a:schemeClr val="tx2"/>
              </a:buClr>
              <a:buFont typeface="Arial" panose="020B0604020202020204" pitchFamily="34" charset="0"/>
              <a:buChar char="•"/>
              <a:defRPr sz="2400" kern="1200">
                <a:solidFill>
                  <a:srgbClr val="000000"/>
                </a:solidFill>
                <a:latin typeface="+mn-lt"/>
                <a:ea typeface="+mn-ea"/>
                <a:cs typeface="+mn-cs"/>
              </a:defRPr>
            </a:lvl2pPr>
            <a:lvl3pPr marL="756000" indent="-252000" algn="l" defTabSz="914400" rtl="0" eaLnBrk="1" latinLnBrk="0" hangingPunct="1">
              <a:lnSpc>
                <a:spcPct val="100000"/>
              </a:lnSpc>
              <a:spcBef>
                <a:spcPts val="500"/>
              </a:spcBef>
              <a:buClr>
                <a:schemeClr val="tx2"/>
              </a:buClr>
              <a:buFont typeface="Arial" panose="020B0604020202020204" pitchFamily="34" charset="0"/>
              <a:buChar char="•"/>
              <a:defRPr sz="2000" kern="1200">
                <a:solidFill>
                  <a:srgbClr val="000000"/>
                </a:solidFill>
                <a:latin typeface="+mn-lt"/>
                <a:ea typeface="+mn-ea"/>
                <a:cs typeface="+mn-cs"/>
              </a:defRPr>
            </a:lvl3pPr>
            <a:lvl4pPr marL="1008000" indent="-2520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rgbClr val="000000"/>
                </a:solidFill>
                <a:latin typeface="+mn-lt"/>
                <a:ea typeface="+mn-ea"/>
                <a:cs typeface="+mn-cs"/>
              </a:defRPr>
            </a:lvl4pPr>
            <a:lvl5pPr marL="1260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rgbClr val="000000"/>
                </a:solidFill>
                <a:latin typeface="+mn-lt"/>
                <a:ea typeface="+mn-ea"/>
                <a:cs typeface="+mn-cs"/>
              </a:defRPr>
            </a:lvl5pPr>
            <a:lvl6pPr marL="1512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6pPr>
            <a:lvl7pPr marL="176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7pPr>
            <a:lvl8pPr marL="2016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8pPr>
            <a:lvl9pPr marL="230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9pPr>
          </a:lstStyle>
          <a:p>
            <a:r>
              <a:rPr lang="fi-FI" sz="3800" b="1" dirty="0"/>
              <a:t>Taustamateriaalit: </a:t>
            </a:r>
            <a:r>
              <a:rPr lang="fi-FI" sz="3800" dirty="0">
                <a:solidFill>
                  <a:schemeClr val="tx1"/>
                </a:solidFill>
              </a:rPr>
              <a:t>Aiheeseen orientoivat aineistot ja niiden kokoaminen. </a:t>
            </a:r>
          </a:p>
          <a:p>
            <a:pPr lvl="1"/>
            <a:r>
              <a:rPr lang="fi-FI" sz="3400" dirty="0">
                <a:solidFill>
                  <a:schemeClr val="tx1"/>
                </a:solidFill>
              </a:rPr>
              <a:t>Esim. Kestävyyskompassin tukiaineistot, käsitteistöä, arviointityökalun täydentäminen nykytilan analyysin tueksi (lainsäädäntöä, strategioita, toimintalinjauksia, tavoitteita, mittareita jne.), tulevaisuuden kehityssuuntia, </a:t>
            </a:r>
            <a:r>
              <a:rPr lang="fi-FI" sz="3400">
                <a:solidFill>
                  <a:schemeClr val="tx1"/>
                </a:solidFill>
              </a:rPr>
              <a:t>muiden arviointien </a:t>
            </a:r>
            <a:r>
              <a:rPr lang="fi-FI" sz="3400" dirty="0">
                <a:solidFill>
                  <a:schemeClr val="tx1"/>
                </a:solidFill>
              </a:rPr>
              <a:t>tuloksia (laatumallit, sisäinen valvonta ja riskienhallinta, ulkopuoliset tarkastukset jne.), innostavia esimerkkejä ja hyviä käytäntöjä.</a:t>
            </a:r>
          </a:p>
          <a:p>
            <a:r>
              <a:rPr lang="fi-FI" sz="3800" b="1" dirty="0"/>
              <a:t>Tilaisuuden toteutus: </a:t>
            </a:r>
            <a:r>
              <a:rPr lang="fi-FI" sz="3800" dirty="0"/>
              <a:t>Järjestetäänkö tilaisuus paikan päällä, hybriditoteutuksena vai virtuaalisena? Mitä käytännön järjestelyjä toteutus vaatii tältä osin?</a:t>
            </a:r>
            <a:endParaRPr lang="fi-FI" sz="3800" b="1" dirty="0"/>
          </a:p>
          <a:p>
            <a:r>
              <a:rPr lang="fi-FI" sz="3800" b="1" dirty="0"/>
              <a:t>Menetelmät ja välineet:  </a:t>
            </a:r>
            <a:r>
              <a:rPr lang="fi-FI" sz="3800" dirty="0"/>
              <a:t>Mitkä menetelmät auttavat tilaisuuden toteuttamisessa? Millä välineillä tilaisuus toteutetaan? Tunnistatko, mitä muita mahdollisia tapoja on käytettävissä ilmeisimpien sijaan?</a:t>
            </a:r>
          </a:p>
          <a:p>
            <a:r>
              <a:rPr lang="fi-FI" sz="3800" b="1" dirty="0"/>
              <a:t>Ennakkomateriaalit ja -tehtävä</a:t>
            </a:r>
            <a:r>
              <a:rPr lang="fi-FI" sz="3800" b="1"/>
              <a:t>: </a:t>
            </a:r>
            <a:r>
              <a:rPr lang="fi-FI" sz="4000"/>
              <a:t>Miten </a:t>
            </a:r>
            <a:r>
              <a:rPr lang="fi-FI" sz="4000" dirty="0"/>
              <a:t>osallistujia ohjeistetaan valmistautumaan?</a:t>
            </a:r>
            <a:endParaRPr lang="fi-FI" sz="3800" dirty="0"/>
          </a:p>
          <a:p>
            <a:pPr lvl="1"/>
            <a:r>
              <a:rPr lang="fi-FI" sz="3400" dirty="0"/>
              <a:t>Esim. tutustuminen aineistoihin, työpajassa käsiteltävän aiheen/kysymyksen/teeman miettiminen. </a:t>
            </a:r>
          </a:p>
          <a:p>
            <a:r>
              <a:rPr lang="fi-FI" sz="3800" b="1" dirty="0"/>
              <a:t>Työpajan ohjelma ja aikataulu: </a:t>
            </a:r>
          </a:p>
          <a:p>
            <a:pPr lvl="1"/>
            <a:r>
              <a:rPr lang="fi-FI" sz="3400" dirty="0"/>
              <a:t>1. Aloitus ja virittäytyminen, </a:t>
            </a:r>
          </a:p>
          <a:p>
            <a:pPr lvl="1"/>
            <a:r>
              <a:rPr lang="fi-FI" sz="3400" dirty="0"/>
              <a:t>2. Aiheen käsittely</a:t>
            </a:r>
            <a:r>
              <a:rPr lang="fi-FI" sz="3400"/>
              <a:t>, </a:t>
            </a:r>
          </a:p>
          <a:p>
            <a:pPr lvl="1"/>
            <a:r>
              <a:rPr lang="fi-FI" sz="3400"/>
              <a:t>3. Yhteenveto </a:t>
            </a:r>
            <a:r>
              <a:rPr lang="fi-FI" sz="3400" dirty="0"/>
              <a:t>ja lopetus. </a:t>
            </a:r>
          </a:p>
          <a:p>
            <a:pPr lvl="1"/>
            <a:r>
              <a:rPr lang="fi-FI" sz="3400" dirty="0"/>
              <a:t>Mitä asioita tavoitteen saavuttamiseksi käydään läpi/työstetään? Paljonko asioiden käsittelyyn varataan aikaa? Miten tauotetaan työskentelyä riittävästi?</a:t>
            </a:r>
            <a:endParaRPr lang="fi-FI" sz="3400" dirty="0">
              <a:solidFill>
                <a:srgbClr val="10497F"/>
              </a:solidFill>
            </a:endParaRPr>
          </a:p>
        </p:txBody>
      </p:sp>
      <p:pic>
        <p:nvPicPr>
          <p:cNvPr id="8" name="Kuva 7">
            <a:extLst>
              <a:ext uri="{FF2B5EF4-FFF2-40B4-BE49-F238E27FC236}">
                <a16:creationId xmlns:a16="http://schemas.microsoft.com/office/drawing/2014/main" id="{B2D7D38E-DCB6-E727-F303-7D18A25D9FC9}"/>
              </a:ext>
            </a:extLst>
          </p:cNvPr>
          <p:cNvPicPr>
            <a:picLocks noChangeAspect="1"/>
          </p:cNvPicPr>
          <p:nvPr/>
        </p:nvPicPr>
        <p:blipFill>
          <a:blip r:embed="rId3"/>
          <a:stretch>
            <a:fillRect/>
          </a:stretch>
        </p:blipFill>
        <p:spPr>
          <a:xfrm>
            <a:off x="7408069" y="113149"/>
            <a:ext cx="2414589" cy="524567"/>
          </a:xfrm>
          <a:prstGeom prst="rect">
            <a:avLst/>
          </a:prstGeom>
        </p:spPr>
      </p:pic>
      <p:sp>
        <p:nvSpPr>
          <p:cNvPr id="11" name="Dian numeron paikkamerkki 13">
            <a:extLst>
              <a:ext uri="{FF2B5EF4-FFF2-40B4-BE49-F238E27FC236}">
                <a16:creationId xmlns:a16="http://schemas.microsoft.com/office/drawing/2014/main" id="{6CD5428C-7A8B-F2D3-F931-8FFDD6C9C755}"/>
              </a:ext>
            </a:extLst>
          </p:cNvPr>
          <p:cNvSpPr txBox="1">
            <a:spLocks/>
          </p:cNvSpPr>
          <p:nvPr/>
        </p:nvSpPr>
        <p:spPr>
          <a:xfrm>
            <a:off x="9443934" y="6318000"/>
            <a:ext cx="438820" cy="540000"/>
          </a:xfrm>
          <a:prstGeom prst="rect">
            <a:avLst/>
          </a:prstGeom>
        </p:spPr>
        <p:txBody>
          <a:bodyPr vert="horz" lIns="91440" tIns="45720" rIns="91440" bIns="45720" rtlCol="0" anchor="ctr" anchorCtr="0"/>
          <a:lstStyle>
            <a:defPPr>
              <a:defRPr lang="fi-FI"/>
            </a:defPPr>
            <a:lvl1pPr marL="0" algn="ctr" defTabSz="914400" rtl="0" eaLnBrk="1" latinLnBrk="0" hangingPunct="1">
              <a:defRPr sz="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mtClean="0"/>
              <a:pPr/>
              <a:t>11</a:t>
            </a:fld>
            <a:endParaRPr lang="fi-FI" dirty="0"/>
          </a:p>
        </p:txBody>
      </p:sp>
      <p:sp>
        <p:nvSpPr>
          <p:cNvPr id="3" name="Tekstiruutu 2">
            <a:extLst>
              <a:ext uri="{FF2B5EF4-FFF2-40B4-BE49-F238E27FC236}">
                <a16:creationId xmlns:a16="http://schemas.microsoft.com/office/drawing/2014/main" id="{4A4D55EB-4806-89BA-214B-0482E4A2E402}"/>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2637905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11EDE3-C1FF-6C51-B4D3-1CA37EC81AE5}"/>
              </a:ext>
            </a:extLst>
          </p:cNvPr>
          <p:cNvSpPr>
            <a:spLocks noGrp="1"/>
          </p:cNvSpPr>
          <p:nvPr>
            <p:ph type="title"/>
          </p:nvPr>
        </p:nvSpPr>
        <p:spPr/>
        <p:txBody>
          <a:bodyPr/>
          <a:lstStyle/>
          <a:p>
            <a:r>
              <a:rPr lang="fi-FI" sz="2200" dirty="0"/>
              <a:t>Esimerkkitoteutuksia kestävyysarvioinnille</a:t>
            </a:r>
          </a:p>
        </p:txBody>
      </p:sp>
      <p:sp>
        <p:nvSpPr>
          <p:cNvPr id="3" name="Dian numeron paikkamerkki 2">
            <a:extLst>
              <a:ext uri="{FF2B5EF4-FFF2-40B4-BE49-F238E27FC236}">
                <a16:creationId xmlns:a16="http://schemas.microsoft.com/office/drawing/2014/main" id="{F968487D-747F-D482-091D-A6681B21E0B6}"/>
              </a:ext>
            </a:extLst>
          </p:cNvPr>
          <p:cNvSpPr>
            <a:spLocks noGrp="1"/>
          </p:cNvSpPr>
          <p:nvPr>
            <p:ph type="sldNum" sz="quarter" idx="12"/>
          </p:nvPr>
        </p:nvSpPr>
        <p:spPr/>
        <p:txBody>
          <a:bodyPr/>
          <a:lstStyle/>
          <a:p>
            <a:fld id="{5C508C44-8567-AC47-A622-05DCBFCF8698}" type="slidenum">
              <a:rPr lang="en-FI" smtClean="0"/>
              <a:t>12</a:t>
            </a:fld>
            <a:endParaRPr lang="en-FI"/>
          </a:p>
        </p:txBody>
      </p:sp>
      <p:pic>
        <p:nvPicPr>
          <p:cNvPr id="7" name="Sisällön paikkamerkki 6">
            <a:extLst>
              <a:ext uri="{FF2B5EF4-FFF2-40B4-BE49-F238E27FC236}">
                <a16:creationId xmlns:a16="http://schemas.microsoft.com/office/drawing/2014/main" id="{4FD0576F-5616-A247-5290-892919809844}"/>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isällön paikkamerkki 2">
            <a:extLst>
              <a:ext uri="{FF2B5EF4-FFF2-40B4-BE49-F238E27FC236}">
                <a16:creationId xmlns:a16="http://schemas.microsoft.com/office/drawing/2014/main" id="{C5642726-3DF8-05D4-2932-6E714948D5E0}"/>
              </a:ext>
            </a:extLst>
          </p:cNvPr>
          <p:cNvSpPr txBox="1">
            <a:spLocks/>
          </p:cNvSpPr>
          <p:nvPr/>
        </p:nvSpPr>
        <p:spPr>
          <a:xfrm>
            <a:off x="603204" y="4714425"/>
            <a:ext cx="7885953" cy="1399326"/>
          </a:xfrm>
          <a:prstGeom prst="rect">
            <a:avLst/>
          </a:prstGeom>
        </p:spPr>
        <p:txBody>
          <a:bodyPr vert="horz" lIns="91440" tIns="45720" rIns="91440" bIns="45720" rtlCol="0">
            <a:noAutofit/>
          </a:bodyPr>
          <a:lstStyle>
            <a:lvl1pPr marL="98134" indent="-98134" algn="l" defTabSz="356085" rtl="0" eaLnBrk="1" latinLnBrk="0" hangingPunct="1">
              <a:lnSpc>
                <a:spcPct val="100000"/>
              </a:lnSpc>
              <a:spcBef>
                <a:spcPts val="390"/>
              </a:spcBef>
              <a:buClr>
                <a:schemeClr val="tx2"/>
              </a:buClr>
              <a:buFont typeface="Arial" panose="020B0604020202020204" pitchFamily="34" charset="0"/>
              <a:buChar char="•"/>
              <a:defRPr sz="1200" kern="1200">
                <a:solidFill>
                  <a:srgbClr val="000000"/>
                </a:solidFill>
                <a:latin typeface="+mn-lt"/>
                <a:ea typeface="+mn-ea"/>
                <a:cs typeface="+mn-cs"/>
              </a:defRPr>
            </a:lvl1pPr>
            <a:lvl2pPr marL="196267" indent="-98134" algn="l" defTabSz="356085" rtl="0" eaLnBrk="1" latinLnBrk="0" hangingPunct="1">
              <a:lnSpc>
                <a:spcPct val="100000"/>
              </a:lnSpc>
              <a:spcBef>
                <a:spcPts val="195"/>
              </a:spcBef>
              <a:buClr>
                <a:schemeClr val="tx2"/>
              </a:buClr>
              <a:buFont typeface="Arial" panose="020B0604020202020204" pitchFamily="34" charset="0"/>
              <a:buChar char="•"/>
              <a:defRPr sz="1000" kern="1200">
                <a:solidFill>
                  <a:srgbClr val="000000"/>
                </a:solidFill>
                <a:latin typeface="+mn-lt"/>
                <a:ea typeface="+mn-ea"/>
                <a:cs typeface="+mn-cs"/>
              </a:defRPr>
            </a:lvl2pPr>
            <a:lvl3pPr marL="294401" indent="-98134" algn="l" defTabSz="356085" rtl="0" eaLnBrk="1" latinLnBrk="0" hangingPunct="1">
              <a:lnSpc>
                <a:spcPct val="100000"/>
              </a:lnSpc>
              <a:spcBef>
                <a:spcPts val="195"/>
              </a:spcBef>
              <a:buClr>
                <a:schemeClr val="tx2"/>
              </a:buClr>
              <a:buFont typeface="Arial" panose="020B0604020202020204" pitchFamily="34" charset="0"/>
              <a:buChar char="•"/>
              <a:defRPr sz="900" kern="1200">
                <a:solidFill>
                  <a:srgbClr val="000000"/>
                </a:solidFill>
                <a:latin typeface="+mn-lt"/>
                <a:ea typeface="+mn-ea"/>
                <a:cs typeface="+mn-cs"/>
              </a:defRPr>
            </a:lvl3pPr>
            <a:lvl4pPr marL="392534" indent="-98134" algn="l" defTabSz="356085" rtl="0" eaLnBrk="1" latinLnBrk="0" hangingPunct="1">
              <a:lnSpc>
                <a:spcPct val="100000"/>
              </a:lnSpc>
              <a:spcBef>
                <a:spcPts val="195"/>
              </a:spcBef>
              <a:buClr>
                <a:schemeClr val="tx2"/>
              </a:buClr>
              <a:buFont typeface="Arial" panose="020B0604020202020204" pitchFamily="34" charset="0"/>
              <a:buChar char="•"/>
              <a:defRPr sz="800" kern="1200">
                <a:solidFill>
                  <a:srgbClr val="000000"/>
                </a:solidFill>
                <a:latin typeface="+mn-lt"/>
                <a:ea typeface="+mn-ea"/>
                <a:cs typeface="+mn-cs"/>
              </a:defRPr>
            </a:lvl4pPr>
            <a:lvl5pPr marL="490668" indent="-98134" algn="l" defTabSz="356085" rtl="0" eaLnBrk="1" latinLnBrk="0" hangingPunct="1">
              <a:lnSpc>
                <a:spcPct val="100000"/>
              </a:lnSpc>
              <a:spcBef>
                <a:spcPts val="195"/>
              </a:spcBef>
              <a:buClr>
                <a:schemeClr val="tx2"/>
              </a:buClr>
              <a:buFont typeface="Arial" panose="020B0604020202020204" pitchFamily="34" charset="0"/>
              <a:buChar char="•"/>
              <a:defRPr sz="800" kern="1200">
                <a:solidFill>
                  <a:srgbClr val="000000"/>
                </a:solidFill>
                <a:latin typeface="+mn-lt"/>
                <a:ea typeface="+mn-ea"/>
                <a:cs typeface="+mn-cs"/>
              </a:defRPr>
            </a:lvl5pPr>
            <a:lvl6pPr marL="588801"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6pPr>
            <a:lvl7pPr marL="686935"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7pPr>
            <a:lvl8pPr marL="785068"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8pPr>
            <a:lvl9pPr marL="897221" indent="-98134" algn="l" defTabSz="356085" rtl="0" eaLnBrk="1" latinLnBrk="0" hangingPunct="1">
              <a:lnSpc>
                <a:spcPct val="100000"/>
              </a:lnSpc>
              <a:spcBef>
                <a:spcPts val="195"/>
              </a:spcBef>
              <a:buClr>
                <a:schemeClr val="tx2"/>
              </a:buClr>
              <a:buFont typeface="Arial" panose="020B0604020202020204" pitchFamily="34" charset="0"/>
              <a:buChar char="•"/>
              <a:defRPr sz="700" kern="1200">
                <a:solidFill>
                  <a:schemeClr val="tx1"/>
                </a:solidFill>
                <a:latin typeface="+mn-lt"/>
                <a:ea typeface="+mn-ea"/>
                <a:cs typeface="+mn-cs"/>
              </a:defRPr>
            </a:lvl9pPr>
          </a:lstStyle>
          <a:p>
            <a:pPr marL="417961" indent="-417961">
              <a:buFont typeface="+mj-lt"/>
              <a:buAutoNum type="arabicPeriod"/>
            </a:pPr>
            <a:r>
              <a:rPr lang="fi-FI" sz="1400" dirty="0">
                <a:solidFill>
                  <a:schemeClr val="tx1"/>
                </a:solidFill>
              </a:rPr>
              <a:t>Pitkä, usean päivän toteutus</a:t>
            </a:r>
          </a:p>
          <a:p>
            <a:pPr marL="417961" indent="-417961">
              <a:buFont typeface="+mj-lt"/>
              <a:buAutoNum type="arabicPeriod"/>
            </a:pPr>
            <a:r>
              <a:rPr lang="fi-FI" sz="1400" dirty="0">
                <a:solidFill>
                  <a:schemeClr val="tx1"/>
                </a:solidFill>
              </a:rPr>
              <a:t>Muutama parin tunnin rupeama</a:t>
            </a:r>
          </a:p>
          <a:p>
            <a:pPr marL="417961" indent="-417961">
              <a:buFont typeface="+mj-lt"/>
              <a:buAutoNum type="arabicPeriod"/>
            </a:pPr>
            <a:r>
              <a:rPr lang="fi-FI" sz="1400" dirty="0">
                <a:solidFill>
                  <a:schemeClr val="tx1"/>
                </a:solidFill>
              </a:rPr>
              <a:t>Muutama lyhyt rupeama</a:t>
            </a:r>
          </a:p>
          <a:p>
            <a:pPr marL="417961" indent="-417961">
              <a:buFont typeface="+mj-lt"/>
              <a:buAutoNum type="arabicPeriod"/>
            </a:pPr>
            <a:r>
              <a:rPr lang="fi-FI" sz="1400" dirty="0">
                <a:solidFill>
                  <a:schemeClr val="tx1"/>
                </a:solidFill>
              </a:rPr>
              <a:t>Omatoiminen ja täysvirtuaalinen toteutus</a:t>
            </a:r>
            <a:endParaRPr lang="fi-FI" sz="1400" dirty="0"/>
          </a:p>
        </p:txBody>
      </p:sp>
      <p:sp>
        <p:nvSpPr>
          <p:cNvPr id="8" name="Tekstiruutu 7">
            <a:extLst>
              <a:ext uri="{FF2B5EF4-FFF2-40B4-BE49-F238E27FC236}">
                <a16:creationId xmlns:a16="http://schemas.microsoft.com/office/drawing/2014/main" id="{810A20AD-305E-C60F-2D2F-F8DA4CA91CC4}"/>
              </a:ext>
            </a:extLst>
          </p:cNvPr>
          <p:cNvSpPr txBox="1"/>
          <p:nvPr/>
        </p:nvSpPr>
        <p:spPr>
          <a:xfrm>
            <a:off x="438819" y="1443912"/>
            <a:ext cx="8913143" cy="830997"/>
          </a:xfrm>
          <a:prstGeom prst="rect">
            <a:avLst/>
          </a:prstGeom>
          <a:noFill/>
        </p:spPr>
        <p:txBody>
          <a:bodyPr wrap="square" rtlCol="0">
            <a:spAutoFit/>
          </a:bodyPr>
          <a:lstStyle/>
          <a:p>
            <a:pPr algn="l"/>
            <a:r>
              <a:rPr lang="fi-FI" sz="1600" dirty="0"/>
              <a:t>Kestävyysarvioinnin voi toteuttaa monella eri tavalla, eikä ole olemassa kaikille sopivaa patenttiratkaisua. Arvioinnin toteutukseen vaikuttavat </a:t>
            </a:r>
            <a:r>
              <a:rPr lang="fi-FI" sz="1600"/>
              <a:t>monet seikat, </a:t>
            </a:r>
            <a:r>
              <a:rPr lang="fi-FI" sz="1600" dirty="0"/>
              <a:t>ja tärkeintä on määritellä toteutustapa, joka on realistinen ja sopiva organisaation ja </a:t>
            </a:r>
            <a:r>
              <a:rPr lang="fi-FI" sz="1600"/>
              <a:t>osallistujien näkökulmasta. </a:t>
            </a:r>
            <a:endParaRPr lang="fi-FI" sz="1600" dirty="0"/>
          </a:p>
        </p:txBody>
      </p:sp>
      <p:sp>
        <p:nvSpPr>
          <p:cNvPr id="9" name="Tekstiruutu 8">
            <a:extLst>
              <a:ext uri="{FF2B5EF4-FFF2-40B4-BE49-F238E27FC236}">
                <a16:creationId xmlns:a16="http://schemas.microsoft.com/office/drawing/2014/main" id="{F605574B-702E-F58C-6D30-F89430C52F2C}"/>
              </a:ext>
            </a:extLst>
          </p:cNvPr>
          <p:cNvSpPr txBox="1"/>
          <p:nvPr/>
        </p:nvSpPr>
        <p:spPr>
          <a:xfrm>
            <a:off x="438818" y="2627690"/>
            <a:ext cx="8783761" cy="1077218"/>
          </a:xfrm>
          <a:prstGeom prst="rect">
            <a:avLst/>
          </a:prstGeom>
          <a:noFill/>
        </p:spPr>
        <p:txBody>
          <a:bodyPr wrap="square" rtlCol="0">
            <a:spAutoFit/>
          </a:bodyPr>
          <a:lstStyle/>
          <a:p>
            <a:pPr algn="l"/>
            <a:r>
              <a:rPr lang="fi-FI" sz="1600" dirty="0"/>
              <a:t>Jos mahdollista, hektisestä arjesta huolimatta arvioinnin toteuttamiselle kannattaa varata aikaa. Kattava ja huolellisesti tehty arviointi helpottaa työskentelyä kestävyyden parissa jatkossa. Jos tämä ei ole mahdollista, on arviointi kuitenkin mahdollista toteuttaa tiiviimmin ja lyhyemmässä ajassa. </a:t>
            </a:r>
          </a:p>
        </p:txBody>
      </p:sp>
      <p:sp>
        <p:nvSpPr>
          <p:cNvPr id="10" name="Tekstiruutu 9">
            <a:extLst>
              <a:ext uri="{FF2B5EF4-FFF2-40B4-BE49-F238E27FC236}">
                <a16:creationId xmlns:a16="http://schemas.microsoft.com/office/drawing/2014/main" id="{BD9CD2A0-247A-D1AC-4020-8583632760F8}"/>
              </a:ext>
            </a:extLst>
          </p:cNvPr>
          <p:cNvSpPr txBox="1"/>
          <p:nvPr/>
        </p:nvSpPr>
        <p:spPr>
          <a:xfrm>
            <a:off x="438820" y="3855723"/>
            <a:ext cx="8913142" cy="670574"/>
          </a:xfrm>
          <a:prstGeom prst="rect">
            <a:avLst/>
          </a:prstGeom>
          <a:noFill/>
        </p:spPr>
        <p:txBody>
          <a:bodyPr wrap="square" rtlCol="0">
            <a:spAutoFit/>
          </a:bodyPr>
          <a:lstStyle/>
          <a:p>
            <a:pPr algn="l"/>
            <a:r>
              <a:rPr lang="fi-FI" sz="1600" dirty="0"/>
              <a:t>Seuraavilta dioilta löytyy neljä erimittaista esimerkkitoteutusta kestävyysarvioinnille tarjoamaan ideoita erilaisille toteutustavoille</a:t>
            </a:r>
            <a:r>
              <a:rPr lang="fi-FI" sz="2000" dirty="0"/>
              <a:t>.</a:t>
            </a:r>
          </a:p>
        </p:txBody>
      </p:sp>
      <p:sp>
        <p:nvSpPr>
          <p:cNvPr id="11" name="Suorakulmio 10">
            <a:extLst>
              <a:ext uri="{FF2B5EF4-FFF2-40B4-BE49-F238E27FC236}">
                <a16:creationId xmlns:a16="http://schemas.microsoft.com/office/drawing/2014/main" id="{5BDDDD87-2164-C90B-0215-6FCA6BA6078C}"/>
              </a:ext>
            </a:extLst>
          </p:cNvPr>
          <p:cNvSpPr/>
          <p:nvPr/>
        </p:nvSpPr>
        <p:spPr>
          <a:xfrm>
            <a:off x="8029575" y="164306"/>
            <a:ext cx="1728788" cy="3756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2" name="Kuva 11">
            <a:extLst>
              <a:ext uri="{FF2B5EF4-FFF2-40B4-BE49-F238E27FC236}">
                <a16:creationId xmlns:a16="http://schemas.microsoft.com/office/drawing/2014/main" id="{58B1DBFB-E4D9-05FA-44F1-15E7DF022BB0}"/>
              </a:ext>
            </a:extLst>
          </p:cNvPr>
          <p:cNvPicPr>
            <a:picLocks noChangeAspect="1"/>
          </p:cNvPicPr>
          <p:nvPr/>
        </p:nvPicPr>
        <p:blipFill>
          <a:blip r:embed="rId3"/>
          <a:stretch>
            <a:fillRect/>
          </a:stretch>
        </p:blipFill>
        <p:spPr>
          <a:xfrm>
            <a:off x="7408069" y="113149"/>
            <a:ext cx="2414589" cy="524567"/>
          </a:xfrm>
          <a:prstGeom prst="rect">
            <a:avLst/>
          </a:prstGeom>
        </p:spPr>
      </p:pic>
      <p:sp>
        <p:nvSpPr>
          <p:cNvPr id="13" name="Tekstiruutu 12">
            <a:extLst>
              <a:ext uri="{FF2B5EF4-FFF2-40B4-BE49-F238E27FC236}">
                <a16:creationId xmlns:a16="http://schemas.microsoft.com/office/drawing/2014/main" id="{9486B38D-5539-D439-C704-32B65F5512BD}"/>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1677458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339F5-AC2E-55C5-B549-0F3ECB3CB99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0526C07-4A37-2A18-C1D3-4E9398A5F74C}"/>
              </a:ext>
            </a:extLst>
          </p:cNvPr>
          <p:cNvSpPr>
            <a:spLocks noGrp="1"/>
          </p:cNvSpPr>
          <p:nvPr>
            <p:ph type="title"/>
          </p:nvPr>
        </p:nvSpPr>
        <p:spPr>
          <a:xfrm>
            <a:off x="438820" y="540000"/>
            <a:ext cx="7326436" cy="617288"/>
          </a:xfrm>
        </p:spPr>
        <p:txBody>
          <a:bodyPr/>
          <a:lstStyle/>
          <a:p>
            <a:r>
              <a:rPr lang="fi-FI" sz="2200" dirty="0"/>
              <a:t>Esimerkki 1: Pitkä, usean päivän toteutus (1/2)</a:t>
            </a:r>
          </a:p>
        </p:txBody>
      </p:sp>
      <p:sp>
        <p:nvSpPr>
          <p:cNvPr id="3" name="Dian numeron paikkamerkki 2">
            <a:extLst>
              <a:ext uri="{FF2B5EF4-FFF2-40B4-BE49-F238E27FC236}">
                <a16:creationId xmlns:a16="http://schemas.microsoft.com/office/drawing/2014/main" id="{1360BE6A-4951-51E0-68A5-B32BDA56D257}"/>
              </a:ext>
            </a:extLst>
          </p:cNvPr>
          <p:cNvSpPr>
            <a:spLocks noGrp="1"/>
          </p:cNvSpPr>
          <p:nvPr>
            <p:ph type="sldNum" sz="quarter" idx="12"/>
          </p:nvPr>
        </p:nvSpPr>
        <p:spPr/>
        <p:txBody>
          <a:bodyPr/>
          <a:lstStyle/>
          <a:p>
            <a:fld id="{5C508C44-8567-AC47-A622-05DCBFCF8698}" type="slidenum">
              <a:rPr lang="en-FI" smtClean="0"/>
              <a:t>13</a:t>
            </a:fld>
            <a:endParaRPr lang="en-FI"/>
          </a:p>
        </p:txBody>
      </p:sp>
      <p:pic>
        <p:nvPicPr>
          <p:cNvPr id="8" name="Sisällön paikkamerkki 7">
            <a:extLst>
              <a:ext uri="{FF2B5EF4-FFF2-40B4-BE49-F238E27FC236}">
                <a16:creationId xmlns:a16="http://schemas.microsoft.com/office/drawing/2014/main" id="{D32FFF1F-C461-23F1-C2B1-70C41C263574}"/>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uorakulmio 4">
            <a:extLst>
              <a:ext uri="{FF2B5EF4-FFF2-40B4-BE49-F238E27FC236}">
                <a16:creationId xmlns:a16="http://schemas.microsoft.com/office/drawing/2014/main" id="{D7D2FBCF-8FA2-B49D-1935-3DC004B45B49}"/>
              </a:ext>
            </a:extLst>
          </p:cNvPr>
          <p:cNvSpPr/>
          <p:nvPr/>
        </p:nvSpPr>
        <p:spPr>
          <a:xfrm>
            <a:off x="8129588" y="178594"/>
            <a:ext cx="1578768" cy="292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6" name="Kuva 5">
            <a:extLst>
              <a:ext uri="{FF2B5EF4-FFF2-40B4-BE49-F238E27FC236}">
                <a16:creationId xmlns:a16="http://schemas.microsoft.com/office/drawing/2014/main" id="{3946452E-D327-84F4-D5FD-BE2864A142BC}"/>
              </a:ext>
            </a:extLst>
          </p:cNvPr>
          <p:cNvPicPr>
            <a:picLocks noChangeAspect="1"/>
          </p:cNvPicPr>
          <p:nvPr/>
        </p:nvPicPr>
        <p:blipFill>
          <a:blip r:embed="rId3"/>
          <a:stretch>
            <a:fillRect/>
          </a:stretch>
        </p:blipFill>
        <p:spPr>
          <a:xfrm>
            <a:off x="7408069" y="113149"/>
            <a:ext cx="2414589" cy="524567"/>
          </a:xfrm>
          <a:prstGeom prst="rect">
            <a:avLst/>
          </a:prstGeom>
        </p:spPr>
      </p:pic>
      <p:sp>
        <p:nvSpPr>
          <p:cNvPr id="4" name="Suorakulmio 3">
            <a:extLst>
              <a:ext uri="{FF2B5EF4-FFF2-40B4-BE49-F238E27FC236}">
                <a16:creationId xmlns:a16="http://schemas.microsoft.com/office/drawing/2014/main" id="{E319C44C-E39E-9F19-8C79-241C8A4F1031}"/>
              </a:ext>
            </a:extLst>
          </p:cNvPr>
          <p:cNvSpPr/>
          <p:nvPr/>
        </p:nvSpPr>
        <p:spPr>
          <a:xfrm>
            <a:off x="575470" y="1735694"/>
            <a:ext cx="2481825" cy="3710602"/>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7" name="Suorakulmio 6">
            <a:extLst>
              <a:ext uri="{FF2B5EF4-FFF2-40B4-BE49-F238E27FC236}">
                <a16:creationId xmlns:a16="http://schemas.microsoft.com/office/drawing/2014/main" id="{D20B0935-61C0-FDBF-446D-9B85928CCC84}"/>
              </a:ext>
            </a:extLst>
          </p:cNvPr>
          <p:cNvSpPr/>
          <p:nvPr/>
        </p:nvSpPr>
        <p:spPr>
          <a:xfrm>
            <a:off x="3667524" y="1728786"/>
            <a:ext cx="2487954" cy="372266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9" name="Suorakulmio 8">
            <a:extLst>
              <a:ext uri="{FF2B5EF4-FFF2-40B4-BE49-F238E27FC236}">
                <a16:creationId xmlns:a16="http://schemas.microsoft.com/office/drawing/2014/main" id="{79C27AA9-3FB3-CE2B-D7E5-2254FDCB5D38}"/>
              </a:ext>
            </a:extLst>
          </p:cNvPr>
          <p:cNvSpPr/>
          <p:nvPr/>
        </p:nvSpPr>
        <p:spPr>
          <a:xfrm>
            <a:off x="6736736" y="1728787"/>
            <a:ext cx="2504666" cy="371751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10" name="Tekstiruutu 9">
            <a:extLst>
              <a:ext uri="{FF2B5EF4-FFF2-40B4-BE49-F238E27FC236}">
                <a16:creationId xmlns:a16="http://schemas.microsoft.com/office/drawing/2014/main" id="{B535A05E-EA59-7669-1156-1CAFDB70B47C}"/>
              </a:ext>
            </a:extLst>
          </p:cNvPr>
          <p:cNvSpPr txBox="1"/>
          <p:nvPr/>
        </p:nvSpPr>
        <p:spPr>
          <a:xfrm>
            <a:off x="754330" y="1330900"/>
            <a:ext cx="2204909" cy="338554"/>
          </a:xfrm>
          <a:prstGeom prst="rect">
            <a:avLst/>
          </a:prstGeom>
          <a:noFill/>
        </p:spPr>
        <p:txBody>
          <a:bodyPr wrap="square" rtlCol="0">
            <a:spAutoFit/>
          </a:bodyPr>
          <a:lstStyle/>
          <a:p>
            <a:pPr algn="ctr"/>
            <a:r>
              <a:rPr lang="fi-FI" sz="1600" b="1" dirty="0"/>
              <a:t>Aloitustilaisuus (2h)</a:t>
            </a:r>
          </a:p>
        </p:txBody>
      </p:sp>
      <p:sp>
        <p:nvSpPr>
          <p:cNvPr id="11" name="Tekstiruutu 10">
            <a:extLst>
              <a:ext uri="{FF2B5EF4-FFF2-40B4-BE49-F238E27FC236}">
                <a16:creationId xmlns:a16="http://schemas.microsoft.com/office/drawing/2014/main" id="{400EB705-0A28-BAFE-984E-FF8514A71DC4}"/>
              </a:ext>
            </a:extLst>
          </p:cNvPr>
          <p:cNvSpPr txBox="1"/>
          <p:nvPr/>
        </p:nvSpPr>
        <p:spPr>
          <a:xfrm>
            <a:off x="4005066" y="1298676"/>
            <a:ext cx="1571227" cy="338554"/>
          </a:xfrm>
          <a:prstGeom prst="rect">
            <a:avLst/>
          </a:prstGeom>
          <a:noFill/>
        </p:spPr>
        <p:txBody>
          <a:bodyPr wrap="square" rtlCol="0">
            <a:spAutoFit/>
          </a:bodyPr>
          <a:lstStyle/>
          <a:p>
            <a:pPr algn="l"/>
            <a:r>
              <a:rPr lang="fi-FI" sz="1600" b="1" dirty="0"/>
              <a:t>Työpaja 1 (4h)</a:t>
            </a:r>
          </a:p>
        </p:txBody>
      </p:sp>
      <p:sp>
        <p:nvSpPr>
          <p:cNvPr id="12" name="Tekstiruutu 11">
            <a:extLst>
              <a:ext uri="{FF2B5EF4-FFF2-40B4-BE49-F238E27FC236}">
                <a16:creationId xmlns:a16="http://schemas.microsoft.com/office/drawing/2014/main" id="{3F1A4A25-4483-D4D2-A577-836032F2F2A9}"/>
              </a:ext>
            </a:extLst>
          </p:cNvPr>
          <p:cNvSpPr txBox="1"/>
          <p:nvPr/>
        </p:nvSpPr>
        <p:spPr>
          <a:xfrm>
            <a:off x="7178079" y="1277394"/>
            <a:ext cx="1571227" cy="338554"/>
          </a:xfrm>
          <a:prstGeom prst="rect">
            <a:avLst/>
          </a:prstGeom>
          <a:noFill/>
        </p:spPr>
        <p:txBody>
          <a:bodyPr wrap="square" rtlCol="0">
            <a:spAutoFit/>
          </a:bodyPr>
          <a:lstStyle/>
          <a:p>
            <a:r>
              <a:rPr lang="fi-FI" sz="1600" b="1" dirty="0"/>
              <a:t>Työpaja 2 (4h)</a:t>
            </a:r>
          </a:p>
        </p:txBody>
      </p:sp>
      <p:sp>
        <p:nvSpPr>
          <p:cNvPr id="13" name="Nuoli: Oikea 12">
            <a:extLst>
              <a:ext uri="{FF2B5EF4-FFF2-40B4-BE49-F238E27FC236}">
                <a16:creationId xmlns:a16="http://schemas.microsoft.com/office/drawing/2014/main" id="{8C7D2548-6EF0-C8D0-6E50-925BC678DBC5}"/>
              </a:ext>
            </a:extLst>
          </p:cNvPr>
          <p:cNvSpPr/>
          <p:nvPr/>
        </p:nvSpPr>
        <p:spPr>
          <a:xfrm>
            <a:off x="3033912"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4" name="Nuoli: Oikea 13">
            <a:extLst>
              <a:ext uri="{FF2B5EF4-FFF2-40B4-BE49-F238E27FC236}">
                <a16:creationId xmlns:a16="http://schemas.microsoft.com/office/drawing/2014/main" id="{7D526325-1710-7BBB-D3C9-70E5D7E81E51}"/>
              </a:ext>
            </a:extLst>
          </p:cNvPr>
          <p:cNvSpPr/>
          <p:nvPr/>
        </p:nvSpPr>
        <p:spPr>
          <a:xfrm>
            <a:off x="6129516"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6" name="Tekstiruutu 15">
            <a:extLst>
              <a:ext uri="{FF2B5EF4-FFF2-40B4-BE49-F238E27FC236}">
                <a16:creationId xmlns:a16="http://schemas.microsoft.com/office/drawing/2014/main" id="{C5A36ABC-AAF5-A545-E2F0-3736879D8207}"/>
              </a:ext>
            </a:extLst>
          </p:cNvPr>
          <p:cNvSpPr txBox="1"/>
          <p:nvPr/>
        </p:nvSpPr>
        <p:spPr>
          <a:xfrm>
            <a:off x="625248" y="1728786"/>
            <a:ext cx="2549007" cy="3717510"/>
          </a:xfrm>
          <a:prstGeom prst="rect">
            <a:avLst/>
          </a:prstGeom>
          <a:noFill/>
        </p:spPr>
        <p:txBody>
          <a:bodyPr wrap="square">
            <a:spAutoFit/>
          </a:bodyPr>
          <a:lstStyle/>
          <a:p>
            <a:r>
              <a:rPr lang="fi-FI" sz="1200" b="1" dirty="0">
                <a:solidFill>
                  <a:schemeClr val="tx2"/>
                </a:solidFill>
              </a:rPr>
              <a:t>Kestävyysarviointiin perehtyminen</a:t>
            </a:r>
          </a:p>
          <a:p>
            <a:endParaRPr lang="fi-FI" sz="1200" dirty="0">
              <a:solidFill>
                <a:schemeClr val="tx2"/>
              </a:solidFill>
            </a:endParaRPr>
          </a:p>
          <a:p>
            <a:r>
              <a:rPr lang="fi-FI" sz="1200" dirty="0">
                <a:solidFill>
                  <a:schemeClr val="tx2"/>
                </a:solidFill>
              </a:rPr>
              <a:t>Alustus Kestävyysarvioinnista: </a:t>
            </a:r>
          </a:p>
          <a:p>
            <a:pPr marL="171450" indent="-171450">
              <a:buFont typeface="Arial" panose="020B0604020202020204" pitchFamily="34" charset="0"/>
              <a:buChar char="•"/>
            </a:pPr>
            <a:r>
              <a:rPr lang="fi-FI" sz="1200" dirty="0">
                <a:solidFill>
                  <a:schemeClr val="tx2"/>
                </a:solidFill>
              </a:rPr>
              <a:t>Konteksti, mihin liittyy ja mistä kyse</a:t>
            </a:r>
          </a:p>
          <a:p>
            <a:pPr marL="171450" indent="-171450">
              <a:buFont typeface="Arial" panose="020B0604020202020204" pitchFamily="34" charset="0"/>
              <a:buChar char="•"/>
            </a:pPr>
            <a:r>
              <a:rPr lang="fi-FI" sz="1200" dirty="0">
                <a:solidFill>
                  <a:schemeClr val="tx2"/>
                </a:solidFill>
              </a:rPr>
              <a:t>Työskentelyn tavoite, tarkoitus ja lopputuotokset</a:t>
            </a:r>
          </a:p>
          <a:p>
            <a:pPr marL="171450" indent="-171450">
              <a:buFont typeface="Arial" panose="020B0604020202020204" pitchFamily="34" charset="0"/>
              <a:buChar char="•"/>
            </a:pPr>
            <a:r>
              <a:rPr lang="fi-FI" sz="1200" dirty="0">
                <a:solidFill>
                  <a:schemeClr val="tx2"/>
                </a:solidFill>
              </a:rPr>
              <a:t>Työskentelytapa ja aikataulu</a:t>
            </a:r>
          </a:p>
          <a:p>
            <a:pPr marL="171450" indent="-171450">
              <a:buFont typeface="Arial" panose="020B0604020202020204" pitchFamily="34" charset="0"/>
              <a:buChar char="•"/>
            </a:pPr>
            <a:r>
              <a:rPr lang="fi-FI" sz="1200" dirty="0">
                <a:solidFill>
                  <a:schemeClr val="tx2"/>
                </a:solidFill>
              </a:rPr>
              <a:t>Tulosten hyödyntäminen</a:t>
            </a:r>
          </a:p>
          <a:p>
            <a:endParaRPr lang="fi-FI" sz="1200" dirty="0">
              <a:solidFill>
                <a:schemeClr val="tx2"/>
              </a:solidFill>
            </a:endParaRPr>
          </a:p>
          <a:p>
            <a:r>
              <a:rPr lang="fi-FI" sz="1200" dirty="0">
                <a:solidFill>
                  <a:schemeClr val="tx2"/>
                </a:solidFill>
              </a:rPr>
              <a:t>Tuleviin työpajoihin valmistautuminen yhdessä:</a:t>
            </a:r>
          </a:p>
          <a:p>
            <a:pPr marL="171450" indent="-171450">
              <a:buFont typeface="Arial" panose="020B0604020202020204" pitchFamily="34" charset="0"/>
              <a:buChar char="•"/>
            </a:pPr>
            <a:r>
              <a:rPr lang="fi-FI" sz="1200" dirty="0">
                <a:solidFill>
                  <a:schemeClr val="tx2"/>
                </a:solidFill>
              </a:rPr>
              <a:t>Kestävyysarvioinnin pääteemojen ja aihe-alueiden esittely ja keskustelu </a:t>
            </a:r>
          </a:p>
          <a:p>
            <a:pPr marL="171450" indent="-171450">
              <a:buFont typeface="Arial" panose="020B0604020202020204" pitchFamily="34" charset="0"/>
              <a:buChar char="•"/>
            </a:pPr>
            <a:r>
              <a:rPr lang="fi-FI" sz="1200" dirty="0">
                <a:solidFill>
                  <a:schemeClr val="tx2"/>
                </a:solidFill>
              </a:rPr>
              <a:t>Keskustelu osallistujien roolista ja ennakkovalmistautumisesta työpajoihin</a:t>
            </a:r>
          </a:p>
        </p:txBody>
      </p:sp>
      <p:sp>
        <p:nvSpPr>
          <p:cNvPr id="17" name="Ellipsi 16">
            <a:extLst>
              <a:ext uri="{FF2B5EF4-FFF2-40B4-BE49-F238E27FC236}">
                <a16:creationId xmlns:a16="http://schemas.microsoft.com/office/drawing/2014/main" id="{FB492163-4B22-EE04-C369-8FC524147064}"/>
              </a:ext>
            </a:extLst>
          </p:cNvPr>
          <p:cNvSpPr/>
          <p:nvPr/>
        </p:nvSpPr>
        <p:spPr>
          <a:xfrm>
            <a:off x="2044878" y="5212117"/>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8" name="Ellipsi 17">
            <a:extLst>
              <a:ext uri="{FF2B5EF4-FFF2-40B4-BE49-F238E27FC236}">
                <a16:creationId xmlns:a16="http://schemas.microsoft.com/office/drawing/2014/main" id="{19663D8D-9FD4-1C0E-D0C6-FD31D49075D4}"/>
              </a:ext>
            </a:extLst>
          </p:cNvPr>
          <p:cNvSpPr/>
          <p:nvPr/>
        </p:nvSpPr>
        <p:spPr>
          <a:xfrm>
            <a:off x="5150741" y="5212116"/>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9" name="Ellipsi 18">
            <a:extLst>
              <a:ext uri="{FF2B5EF4-FFF2-40B4-BE49-F238E27FC236}">
                <a16:creationId xmlns:a16="http://schemas.microsoft.com/office/drawing/2014/main" id="{A9ABB863-7467-20A2-1184-EB38F8430621}"/>
              </a:ext>
            </a:extLst>
          </p:cNvPr>
          <p:cNvSpPr/>
          <p:nvPr/>
        </p:nvSpPr>
        <p:spPr>
          <a:xfrm>
            <a:off x="8366395" y="5303055"/>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20" name="Ellipsi 19">
            <a:extLst>
              <a:ext uri="{FF2B5EF4-FFF2-40B4-BE49-F238E27FC236}">
                <a16:creationId xmlns:a16="http://schemas.microsoft.com/office/drawing/2014/main" id="{D318F7AC-16C5-915F-C024-0C5B067B0F15}"/>
              </a:ext>
            </a:extLst>
          </p:cNvPr>
          <p:cNvSpPr/>
          <p:nvPr/>
        </p:nvSpPr>
        <p:spPr>
          <a:xfrm>
            <a:off x="2588774" y="5807230"/>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sp>
        <p:nvSpPr>
          <p:cNvPr id="21" name="Tekstiruutu 20">
            <a:extLst>
              <a:ext uri="{FF2B5EF4-FFF2-40B4-BE49-F238E27FC236}">
                <a16:creationId xmlns:a16="http://schemas.microsoft.com/office/drawing/2014/main" id="{018DFCC3-CD84-B6F5-DAC3-68447B79648E}"/>
              </a:ext>
            </a:extLst>
          </p:cNvPr>
          <p:cNvSpPr txBox="1"/>
          <p:nvPr/>
        </p:nvSpPr>
        <p:spPr>
          <a:xfrm>
            <a:off x="3716337" y="1728786"/>
            <a:ext cx="2504666" cy="3493264"/>
          </a:xfrm>
          <a:prstGeom prst="rect">
            <a:avLst/>
          </a:prstGeom>
          <a:noFill/>
        </p:spPr>
        <p:txBody>
          <a:bodyPr wrap="square" rtlCol="0">
            <a:spAutoFit/>
          </a:bodyPr>
          <a:lstStyle/>
          <a:p>
            <a:r>
              <a:rPr lang="fi-FI" sz="1200" b="1" dirty="0">
                <a:solidFill>
                  <a:schemeClr val="tx2"/>
                </a:solidFill>
              </a:rPr>
              <a:t>Kestävyysarvioinnin toteuttaminen pääteemalle Hallinto ja johtaminen</a:t>
            </a:r>
          </a:p>
          <a:p>
            <a:pPr algn="ctr"/>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Edellisen työpajan kooste</a:t>
            </a:r>
          </a:p>
          <a:p>
            <a:pPr marL="232200" indent="-232200">
              <a:buFontTx/>
              <a:buChar char="-"/>
            </a:pPr>
            <a:endParaRPr lang="fi-FI" sz="9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Pääteemaan Hallinto ja johtaminen sisältyvien aihealueiden arviointi Kestävyyden arviointityökalua hyödyntäen</a:t>
            </a:r>
          </a:p>
          <a:p>
            <a:pPr marL="232200" indent="-232200">
              <a:buFontTx/>
              <a:buChar char="-"/>
            </a:pPr>
            <a:endParaRPr lang="fi-FI" sz="800" dirty="0">
              <a:solidFill>
                <a:schemeClr val="tx2"/>
              </a:solidFill>
            </a:endParaRPr>
          </a:p>
          <a:p>
            <a:r>
              <a:rPr lang="fi-FI" sz="1200" dirty="0">
                <a:solidFill>
                  <a:schemeClr val="tx2"/>
                </a:solidFill>
              </a:rPr>
              <a:t>Yhteenveto ja </a:t>
            </a:r>
            <a:r>
              <a:rPr lang="fi-FI" sz="1200">
                <a:solidFill>
                  <a:schemeClr val="tx2"/>
                </a:solidFill>
              </a:rPr>
              <a:t>seuraavat askeleet</a:t>
            </a:r>
            <a:r>
              <a:rPr lang="fi-FI" sz="1200" dirty="0">
                <a:solidFill>
                  <a:schemeClr val="tx2"/>
                </a:solidFill>
              </a:rPr>
              <a:t>:</a:t>
            </a:r>
          </a:p>
          <a:p>
            <a:pPr marL="285750" indent="-285750">
              <a:buFont typeface="Arial" panose="020B0604020202020204" pitchFamily="34" charset="0"/>
              <a:buChar char="•"/>
            </a:pPr>
            <a:r>
              <a:rPr lang="fi-FI" sz="1200" dirty="0">
                <a:solidFill>
                  <a:schemeClr val="tx2"/>
                </a:solidFill>
              </a:rPr>
              <a:t>Tulosten esittely </a:t>
            </a:r>
          </a:p>
          <a:p>
            <a:pPr marL="285750" indent="-285750">
              <a:buFont typeface="Arial" panose="020B0604020202020204" pitchFamily="34" charset="0"/>
              <a:buChar char="•"/>
            </a:pPr>
            <a:r>
              <a:rPr lang="fi-FI" sz="1200" dirty="0">
                <a:solidFill>
                  <a:schemeClr val="tx2"/>
                </a:solidFill>
              </a:rPr>
              <a:t>Seuraavan työpajan valmistelujen sopiminen</a:t>
            </a:r>
          </a:p>
        </p:txBody>
      </p:sp>
      <p:sp>
        <p:nvSpPr>
          <p:cNvPr id="22" name="Tekstiruutu 21">
            <a:extLst>
              <a:ext uri="{FF2B5EF4-FFF2-40B4-BE49-F238E27FC236}">
                <a16:creationId xmlns:a16="http://schemas.microsoft.com/office/drawing/2014/main" id="{40D1C4CB-BC97-593C-23A1-B0E750D6E1D2}"/>
              </a:ext>
            </a:extLst>
          </p:cNvPr>
          <p:cNvSpPr txBox="1"/>
          <p:nvPr/>
        </p:nvSpPr>
        <p:spPr>
          <a:xfrm>
            <a:off x="6749506" y="1711061"/>
            <a:ext cx="2414589" cy="3818335"/>
          </a:xfrm>
          <a:prstGeom prst="rect">
            <a:avLst/>
          </a:prstGeom>
          <a:noFill/>
        </p:spPr>
        <p:txBody>
          <a:bodyPr wrap="square" rtlCol="0">
            <a:spAutoFit/>
          </a:bodyPr>
          <a:lstStyle/>
          <a:p>
            <a:r>
              <a:rPr lang="fi-FI" sz="1200" b="1" dirty="0">
                <a:solidFill>
                  <a:schemeClr val="tx2"/>
                </a:solidFill>
              </a:rPr>
              <a:t>Kestävyysarvioinnin toteuttaminen pääteemalle Työntekijät ja sidosryhmät</a:t>
            </a:r>
          </a:p>
          <a:p>
            <a:pPr algn="ctr"/>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Edellisen työpajan kooste</a:t>
            </a:r>
          </a:p>
          <a:p>
            <a:pPr marL="232200" indent="-232200">
              <a:buFontTx/>
              <a:buChar char="-"/>
            </a:pPr>
            <a:endParaRPr lang="fi-FI" sz="9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Pääteemaan Työntekijät ja sidosryhmät sisältyvien aihealueiden arviointi Kestävyyden arviointityökalua hyödyntäen</a:t>
            </a:r>
          </a:p>
          <a:p>
            <a:pPr marL="232200" indent="-232200">
              <a:buFontTx/>
              <a:buChar char="-"/>
            </a:pPr>
            <a:endParaRPr lang="fi-FI" sz="800" dirty="0">
              <a:solidFill>
                <a:schemeClr val="tx2"/>
              </a:solidFill>
            </a:endParaRPr>
          </a:p>
          <a:p>
            <a:r>
              <a:rPr lang="fi-FI" sz="1200" dirty="0">
                <a:solidFill>
                  <a:schemeClr val="tx2"/>
                </a:solidFill>
              </a:rPr>
              <a:t>Yhteenveto </a:t>
            </a:r>
            <a:r>
              <a:rPr lang="fi-FI" sz="1200">
                <a:solidFill>
                  <a:schemeClr val="tx2"/>
                </a:solidFill>
              </a:rPr>
              <a:t>ja seuraavat askeleet</a:t>
            </a:r>
            <a:r>
              <a:rPr lang="fi-FI" sz="1200" dirty="0">
                <a:solidFill>
                  <a:schemeClr val="tx2"/>
                </a:solidFill>
              </a:rPr>
              <a:t>:</a:t>
            </a:r>
          </a:p>
          <a:p>
            <a:pPr marL="285750" indent="-285750">
              <a:buFont typeface="Arial" panose="020B0604020202020204" pitchFamily="34" charset="0"/>
              <a:buChar char="•"/>
            </a:pPr>
            <a:r>
              <a:rPr lang="fi-FI" sz="1200" dirty="0">
                <a:solidFill>
                  <a:schemeClr val="tx2"/>
                </a:solidFill>
              </a:rPr>
              <a:t>Tulosten esittely </a:t>
            </a:r>
          </a:p>
          <a:p>
            <a:pPr marL="285750" indent="-285750">
              <a:buFont typeface="Arial" panose="020B0604020202020204" pitchFamily="34" charset="0"/>
              <a:buChar char="•"/>
            </a:pPr>
            <a:r>
              <a:rPr lang="fi-FI" sz="1200" dirty="0">
                <a:solidFill>
                  <a:schemeClr val="tx2"/>
                </a:solidFill>
              </a:rPr>
              <a:t>Seuraavan työpajan valmistelujen sopiminen</a:t>
            </a:r>
          </a:p>
        </p:txBody>
      </p:sp>
      <p:sp>
        <p:nvSpPr>
          <p:cNvPr id="24" name="Ellipsi 23">
            <a:extLst>
              <a:ext uri="{FF2B5EF4-FFF2-40B4-BE49-F238E27FC236}">
                <a16:creationId xmlns:a16="http://schemas.microsoft.com/office/drawing/2014/main" id="{394B0B1B-6838-E05D-7D5B-80D3CFD1459E}"/>
              </a:ext>
            </a:extLst>
          </p:cNvPr>
          <p:cNvSpPr/>
          <p:nvPr/>
        </p:nvSpPr>
        <p:spPr>
          <a:xfrm>
            <a:off x="5923403" y="5712286"/>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cxnSp>
        <p:nvCxnSpPr>
          <p:cNvPr id="27" name="Suora nuoliyhdysviiva 26">
            <a:extLst>
              <a:ext uri="{FF2B5EF4-FFF2-40B4-BE49-F238E27FC236}">
                <a16:creationId xmlns:a16="http://schemas.microsoft.com/office/drawing/2014/main" id="{AD499D69-805F-653D-1ED3-16876D2848DA}"/>
              </a:ext>
            </a:extLst>
          </p:cNvPr>
          <p:cNvCxnSpPr/>
          <p:nvPr/>
        </p:nvCxnSpPr>
        <p:spPr>
          <a:xfrm>
            <a:off x="6247352" y="6195386"/>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Tekstiruutu 27">
            <a:extLst>
              <a:ext uri="{FF2B5EF4-FFF2-40B4-BE49-F238E27FC236}">
                <a16:creationId xmlns:a16="http://schemas.microsoft.com/office/drawing/2014/main" id="{67FDB454-AA28-25AF-1AB1-816167A19654}"/>
              </a:ext>
            </a:extLst>
          </p:cNvPr>
          <p:cNvSpPr txBox="1"/>
          <p:nvPr/>
        </p:nvSpPr>
        <p:spPr>
          <a:xfrm>
            <a:off x="6502047" y="6238133"/>
            <a:ext cx="1048897" cy="553998"/>
          </a:xfrm>
          <a:prstGeom prst="rect">
            <a:avLst/>
          </a:prstGeom>
          <a:noFill/>
        </p:spPr>
        <p:txBody>
          <a:bodyPr wrap="square" rtlCol="0">
            <a:spAutoFit/>
          </a:bodyPr>
          <a:lstStyle/>
          <a:p>
            <a:r>
              <a:rPr lang="fi-FI" sz="1000" dirty="0"/>
              <a:t>Pääteeman 2 aihealueisiin tutustuminen</a:t>
            </a:r>
          </a:p>
        </p:txBody>
      </p:sp>
      <p:cxnSp>
        <p:nvCxnSpPr>
          <p:cNvPr id="29" name="Suora nuoliyhdysviiva 28">
            <a:extLst>
              <a:ext uri="{FF2B5EF4-FFF2-40B4-BE49-F238E27FC236}">
                <a16:creationId xmlns:a16="http://schemas.microsoft.com/office/drawing/2014/main" id="{C1E74DCB-7624-EFE1-387F-C02825F04F84}"/>
              </a:ext>
            </a:extLst>
          </p:cNvPr>
          <p:cNvCxnSpPr/>
          <p:nvPr/>
        </p:nvCxnSpPr>
        <p:spPr>
          <a:xfrm>
            <a:off x="2871095" y="6292146"/>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kstiruutu 29">
            <a:extLst>
              <a:ext uri="{FF2B5EF4-FFF2-40B4-BE49-F238E27FC236}">
                <a16:creationId xmlns:a16="http://schemas.microsoft.com/office/drawing/2014/main" id="{E0ADADC3-4DA1-306B-080F-52559BBB30BE}"/>
              </a:ext>
            </a:extLst>
          </p:cNvPr>
          <p:cNvSpPr txBox="1"/>
          <p:nvPr/>
        </p:nvSpPr>
        <p:spPr>
          <a:xfrm>
            <a:off x="3221613" y="6327537"/>
            <a:ext cx="1879025" cy="400110"/>
          </a:xfrm>
          <a:prstGeom prst="rect">
            <a:avLst/>
          </a:prstGeom>
          <a:noFill/>
        </p:spPr>
        <p:txBody>
          <a:bodyPr wrap="square" rtlCol="0">
            <a:spAutoFit/>
          </a:bodyPr>
          <a:lstStyle/>
          <a:p>
            <a:pPr algn="l"/>
            <a:r>
              <a:rPr lang="fi-FI" sz="1000" dirty="0"/>
              <a:t>Pääteeman 1 aihealueisiin tutustuminen</a:t>
            </a:r>
          </a:p>
        </p:txBody>
      </p:sp>
      <p:sp>
        <p:nvSpPr>
          <p:cNvPr id="31" name="Nuoli: Oikea 30">
            <a:extLst>
              <a:ext uri="{FF2B5EF4-FFF2-40B4-BE49-F238E27FC236}">
                <a16:creationId xmlns:a16="http://schemas.microsoft.com/office/drawing/2014/main" id="{2FB995B3-5894-599F-8667-85D6B679563F}"/>
              </a:ext>
            </a:extLst>
          </p:cNvPr>
          <p:cNvSpPr/>
          <p:nvPr/>
        </p:nvSpPr>
        <p:spPr>
          <a:xfrm>
            <a:off x="9137976"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32" name="Ellipsi 31">
            <a:extLst>
              <a:ext uri="{FF2B5EF4-FFF2-40B4-BE49-F238E27FC236}">
                <a16:creationId xmlns:a16="http://schemas.microsoft.com/office/drawing/2014/main" id="{5977B18B-915F-07BC-D67A-B8FFBC5CE0A5}"/>
              </a:ext>
            </a:extLst>
          </p:cNvPr>
          <p:cNvSpPr/>
          <p:nvPr/>
        </p:nvSpPr>
        <p:spPr>
          <a:xfrm>
            <a:off x="114555" y="5418946"/>
            <a:ext cx="1222911" cy="53481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tx2"/>
                </a:solidFill>
              </a:rPr>
              <a:t>Arvioinnin suunnittelu</a:t>
            </a:r>
          </a:p>
        </p:txBody>
      </p:sp>
      <p:sp>
        <p:nvSpPr>
          <p:cNvPr id="33" name="Tekstiruutu 32">
            <a:extLst>
              <a:ext uri="{FF2B5EF4-FFF2-40B4-BE49-F238E27FC236}">
                <a16:creationId xmlns:a16="http://schemas.microsoft.com/office/drawing/2014/main" id="{44667A31-7C10-AF9B-277D-DABC40EB0EC9}"/>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36771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BD7DE-B998-BEAF-BD76-74E1D2743CE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76CA6A6-DC29-F5F5-B815-A7BFE98099EA}"/>
              </a:ext>
            </a:extLst>
          </p:cNvPr>
          <p:cNvSpPr>
            <a:spLocks noGrp="1"/>
          </p:cNvSpPr>
          <p:nvPr>
            <p:ph type="title"/>
          </p:nvPr>
        </p:nvSpPr>
        <p:spPr>
          <a:xfrm>
            <a:off x="438820" y="540000"/>
            <a:ext cx="7326436" cy="617288"/>
          </a:xfrm>
        </p:spPr>
        <p:txBody>
          <a:bodyPr/>
          <a:lstStyle/>
          <a:p>
            <a:r>
              <a:rPr lang="fi-FI" sz="2200" dirty="0"/>
              <a:t>Esimerkki 1: Pitkä, usean päivän toteutus (2/2)</a:t>
            </a:r>
          </a:p>
        </p:txBody>
      </p:sp>
      <p:sp>
        <p:nvSpPr>
          <p:cNvPr id="3" name="Dian numeron paikkamerkki 2">
            <a:extLst>
              <a:ext uri="{FF2B5EF4-FFF2-40B4-BE49-F238E27FC236}">
                <a16:creationId xmlns:a16="http://schemas.microsoft.com/office/drawing/2014/main" id="{3C1CA967-F627-BD2B-5ECC-A5BB09D41A4D}"/>
              </a:ext>
            </a:extLst>
          </p:cNvPr>
          <p:cNvSpPr>
            <a:spLocks noGrp="1"/>
          </p:cNvSpPr>
          <p:nvPr>
            <p:ph type="sldNum" sz="quarter" idx="12"/>
          </p:nvPr>
        </p:nvSpPr>
        <p:spPr/>
        <p:txBody>
          <a:bodyPr/>
          <a:lstStyle/>
          <a:p>
            <a:fld id="{5C508C44-8567-AC47-A622-05DCBFCF8698}" type="slidenum">
              <a:rPr lang="en-FI" smtClean="0"/>
              <a:t>14</a:t>
            </a:fld>
            <a:endParaRPr lang="en-FI"/>
          </a:p>
        </p:txBody>
      </p:sp>
      <p:pic>
        <p:nvPicPr>
          <p:cNvPr id="8" name="Sisällön paikkamerkki 7">
            <a:extLst>
              <a:ext uri="{FF2B5EF4-FFF2-40B4-BE49-F238E27FC236}">
                <a16:creationId xmlns:a16="http://schemas.microsoft.com/office/drawing/2014/main" id="{BE0331A9-7E2B-85B2-2471-054F3708D667}"/>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uorakulmio 4">
            <a:extLst>
              <a:ext uri="{FF2B5EF4-FFF2-40B4-BE49-F238E27FC236}">
                <a16:creationId xmlns:a16="http://schemas.microsoft.com/office/drawing/2014/main" id="{6EFB2776-A8B7-C648-6C3E-1C50605925C2}"/>
              </a:ext>
            </a:extLst>
          </p:cNvPr>
          <p:cNvSpPr/>
          <p:nvPr/>
        </p:nvSpPr>
        <p:spPr>
          <a:xfrm>
            <a:off x="8129588" y="178594"/>
            <a:ext cx="1578768" cy="292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6" name="Kuva 5">
            <a:extLst>
              <a:ext uri="{FF2B5EF4-FFF2-40B4-BE49-F238E27FC236}">
                <a16:creationId xmlns:a16="http://schemas.microsoft.com/office/drawing/2014/main" id="{D705FF07-0F0E-58DB-DD3A-309506719D7B}"/>
              </a:ext>
            </a:extLst>
          </p:cNvPr>
          <p:cNvPicPr>
            <a:picLocks noChangeAspect="1"/>
          </p:cNvPicPr>
          <p:nvPr/>
        </p:nvPicPr>
        <p:blipFill>
          <a:blip r:embed="rId3"/>
          <a:stretch>
            <a:fillRect/>
          </a:stretch>
        </p:blipFill>
        <p:spPr>
          <a:xfrm>
            <a:off x="7408069" y="113149"/>
            <a:ext cx="2414589" cy="524567"/>
          </a:xfrm>
          <a:prstGeom prst="rect">
            <a:avLst/>
          </a:prstGeom>
        </p:spPr>
      </p:pic>
      <p:sp>
        <p:nvSpPr>
          <p:cNvPr id="4" name="Suorakulmio 3">
            <a:extLst>
              <a:ext uri="{FF2B5EF4-FFF2-40B4-BE49-F238E27FC236}">
                <a16:creationId xmlns:a16="http://schemas.microsoft.com/office/drawing/2014/main" id="{3E3028FA-9740-ACE7-D4B0-E38F4E986180}"/>
              </a:ext>
            </a:extLst>
          </p:cNvPr>
          <p:cNvSpPr/>
          <p:nvPr/>
        </p:nvSpPr>
        <p:spPr>
          <a:xfrm>
            <a:off x="575470" y="1735694"/>
            <a:ext cx="2481825" cy="3710602"/>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7" name="Suorakulmio 6">
            <a:extLst>
              <a:ext uri="{FF2B5EF4-FFF2-40B4-BE49-F238E27FC236}">
                <a16:creationId xmlns:a16="http://schemas.microsoft.com/office/drawing/2014/main" id="{BEDEEC33-0E05-8DA4-9C31-544701554821}"/>
              </a:ext>
            </a:extLst>
          </p:cNvPr>
          <p:cNvSpPr/>
          <p:nvPr/>
        </p:nvSpPr>
        <p:spPr>
          <a:xfrm>
            <a:off x="3667524" y="1728786"/>
            <a:ext cx="2487954" cy="372266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9" name="Suorakulmio 8">
            <a:extLst>
              <a:ext uri="{FF2B5EF4-FFF2-40B4-BE49-F238E27FC236}">
                <a16:creationId xmlns:a16="http://schemas.microsoft.com/office/drawing/2014/main" id="{DE0D5C40-5C81-02F7-BCF0-CBD6C875B687}"/>
              </a:ext>
            </a:extLst>
          </p:cNvPr>
          <p:cNvSpPr/>
          <p:nvPr/>
        </p:nvSpPr>
        <p:spPr>
          <a:xfrm>
            <a:off x="6736736" y="1728787"/>
            <a:ext cx="2504666" cy="371751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10" name="Tekstiruutu 9">
            <a:extLst>
              <a:ext uri="{FF2B5EF4-FFF2-40B4-BE49-F238E27FC236}">
                <a16:creationId xmlns:a16="http://schemas.microsoft.com/office/drawing/2014/main" id="{623C04FC-E94C-A05B-100C-66224527E7F5}"/>
              </a:ext>
            </a:extLst>
          </p:cNvPr>
          <p:cNvSpPr txBox="1"/>
          <p:nvPr/>
        </p:nvSpPr>
        <p:spPr>
          <a:xfrm>
            <a:off x="754330" y="1330900"/>
            <a:ext cx="2204909" cy="338554"/>
          </a:xfrm>
          <a:prstGeom prst="rect">
            <a:avLst/>
          </a:prstGeom>
          <a:noFill/>
        </p:spPr>
        <p:txBody>
          <a:bodyPr wrap="square" rtlCol="0">
            <a:spAutoFit/>
          </a:bodyPr>
          <a:lstStyle/>
          <a:p>
            <a:pPr algn="ctr"/>
            <a:r>
              <a:rPr lang="fi-FI" sz="1600" b="1" dirty="0"/>
              <a:t>Työpaja 3 (4h)</a:t>
            </a:r>
          </a:p>
        </p:txBody>
      </p:sp>
      <p:sp>
        <p:nvSpPr>
          <p:cNvPr id="11" name="Tekstiruutu 10">
            <a:extLst>
              <a:ext uri="{FF2B5EF4-FFF2-40B4-BE49-F238E27FC236}">
                <a16:creationId xmlns:a16="http://schemas.microsoft.com/office/drawing/2014/main" id="{372C1F1D-7870-429F-F260-D4427E0ADDB5}"/>
              </a:ext>
            </a:extLst>
          </p:cNvPr>
          <p:cNvSpPr txBox="1"/>
          <p:nvPr/>
        </p:nvSpPr>
        <p:spPr>
          <a:xfrm>
            <a:off x="4005066" y="1298676"/>
            <a:ext cx="1571227" cy="338554"/>
          </a:xfrm>
          <a:prstGeom prst="rect">
            <a:avLst/>
          </a:prstGeom>
          <a:noFill/>
        </p:spPr>
        <p:txBody>
          <a:bodyPr wrap="square" rtlCol="0">
            <a:spAutoFit/>
          </a:bodyPr>
          <a:lstStyle/>
          <a:p>
            <a:pPr algn="l"/>
            <a:r>
              <a:rPr lang="fi-FI" sz="1600" b="1" dirty="0"/>
              <a:t>Työpaja 4 (3h)</a:t>
            </a:r>
          </a:p>
        </p:txBody>
      </p:sp>
      <p:sp>
        <p:nvSpPr>
          <p:cNvPr id="12" name="Tekstiruutu 11">
            <a:extLst>
              <a:ext uri="{FF2B5EF4-FFF2-40B4-BE49-F238E27FC236}">
                <a16:creationId xmlns:a16="http://schemas.microsoft.com/office/drawing/2014/main" id="{AD97E3A1-EF79-133F-1847-72B39804A734}"/>
              </a:ext>
            </a:extLst>
          </p:cNvPr>
          <p:cNvSpPr txBox="1"/>
          <p:nvPr/>
        </p:nvSpPr>
        <p:spPr>
          <a:xfrm>
            <a:off x="7178079" y="1277394"/>
            <a:ext cx="1571227" cy="338554"/>
          </a:xfrm>
          <a:prstGeom prst="rect">
            <a:avLst/>
          </a:prstGeom>
          <a:noFill/>
        </p:spPr>
        <p:txBody>
          <a:bodyPr wrap="square" rtlCol="0">
            <a:spAutoFit/>
          </a:bodyPr>
          <a:lstStyle/>
          <a:p>
            <a:r>
              <a:rPr lang="fi-FI" sz="1600" b="1" dirty="0"/>
              <a:t>Työpaja 5 (2h)</a:t>
            </a:r>
          </a:p>
        </p:txBody>
      </p:sp>
      <p:sp>
        <p:nvSpPr>
          <p:cNvPr id="13" name="Nuoli: Oikea 12">
            <a:extLst>
              <a:ext uri="{FF2B5EF4-FFF2-40B4-BE49-F238E27FC236}">
                <a16:creationId xmlns:a16="http://schemas.microsoft.com/office/drawing/2014/main" id="{80F0A32F-0EBD-9708-C197-F8ED795FAF89}"/>
              </a:ext>
            </a:extLst>
          </p:cNvPr>
          <p:cNvSpPr/>
          <p:nvPr/>
        </p:nvSpPr>
        <p:spPr>
          <a:xfrm>
            <a:off x="3033912"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4" name="Nuoli: Oikea 13">
            <a:extLst>
              <a:ext uri="{FF2B5EF4-FFF2-40B4-BE49-F238E27FC236}">
                <a16:creationId xmlns:a16="http://schemas.microsoft.com/office/drawing/2014/main" id="{37F7396C-561A-F188-06A5-649AB66ECF58}"/>
              </a:ext>
            </a:extLst>
          </p:cNvPr>
          <p:cNvSpPr/>
          <p:nvPr/>
        </p:nvSpPr>
        <p:spPr>
          <a:xfrm>
            <a:off x="6129516"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6" name="Tekstiruutu 15">
            <a:extLst>
              <a:ext uri="{FF2B5EF4-FFF2-40B4-BE49-F238E27FC236}">
                <a16:creationId xmlns:a16="http://schemas.microsoft.com/office/drawing/2014/main" id="{1451A722-BDE2-5E74-62DA-697BC98BB79D}"/>
              </a:ext>
            </a:extLst>
          </p:cNvPr>
          <p:cNvSpPr txBox="1"/>
          <p:nvPr/>
        </p:nvSpPr>
        <p:spPr>
          <a:xfrm>
            <a:off x="572316" y="1735694"/>
            <a:ext cx="2549007" cy="3493264"/>
          </a:xfrm>
          <a:prstGeom prst="rect">
            <a:avLst/>
          </a:prstGeom>
          <a:noFill/>
        </p:spPr>
        <p:txBody>
          <a:bodyPr wrap="square">
            <a:spAutoFit/>
          </a:bodyPr>
          <a:lstStyle/>
          <a:p>
            <a:r>
              <a:rPr lang="fi-FI" sz="1200" b="1" dirty="0">
                <a:solidFill>
                  <a:schemeClr val="tx2"/>
                </a:solidFill>
              </a:rPr>
              <a:t>Kestävyysarvioinnin toteuttaminen pääteemalle Luonnonvarat ja ekosysteemit</a:t>
            </a:r>
          </a:p>
          <a:p>
            <a:pPr algn="ctr"/>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Edellisen työpajan kooste</a:t>
            </a:r>
          </a:p>
          <a:p>
            <a:pPr marL="232200" indent="-232200">
              <a:buFontTx/>
              <a:buChar char="-"/>
            </a:pPr>
            <a:endParaRPr lang="fi-FI" sz="9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Pääteemaan Luonnonvarat ja ekosysteemit sisältyvien aihealueiden arviointi Kestävyyden arviointityökalua hyödyntäen</a:t>
            </a:r>
          </a:p>
          <a:p>
            <a:pPr marL="232200" indent="-232200">
              <a:buFontTx/>
              <a:buChar char="-"/>
            </a:pPr>
            <a:endParaRPr lang="fi-FI" sz="800" dirty="0">
              <a:solidFill>
                <a:schemeClr val="tx2"/>
              </a:solidFill>
            </a:endParaRPr>
          </a:p>
          <a:p>
            <a:r>
              <a:rPr lang="fi-FI" sz="1200" dirty="0">
                <a:solidFill>
                  <a:schemeClr val="tx2"/>
                </a:solidFill>
              </a:rPr>
              <a:t>Yhteenveto ja </a:t>
            </a:r>
            <a:r>
              <a:rPr lang="fi-FI" sz="1200">
                <a:solidFill>
                  <a:schemeClr val="tx2"/>
                </a:solidFill>
              </a:rPr>
              <a:t>seuraavat askeleet</a:t>
            </a:r>
            <a:r>
              <a:rPr lang="fi-FI" sz="1200" dirty="0">
                <a:solidFill>
                  <a:schemeClr val="tx2"/>
                </a:solidFill>
              </a:rPr>
              <a:t>:</a:t>
            </a:r>
          </a:p>
          <a:p>
            <a:pPr marL="285750" indent="-285750">
              <a:buFont typeface="Arial" panose="020B0604020202020204" pitchFamily="34" charset="0"/>
              <a:buChar char="•"/>
            </a:pPr>
            <a:r>
              <a:rPr lang="fi-FI" sz="1200" dirty="0">
                <a:solidFill>
                  <a:schemeClr val="tx2"/>
                </a:solidFill>
              </a:rPr>
              <a:t>Tulosten esittely </a:t>
            </a:r>
          </a:p>
          <a:p>
            <a:pPr marL="285750" indent="-285750">
              <a:buFont typeface="Arial" panose="020B0604020202020204" pitchFamily="34" charset="0"/>
              <a:buChar char="•"/>
            </a:pPr>
            <a:r>
              <a:rPr lang="fi-FI" sz="1200" dirty="0">
                <a:solidFill>
                  <a:schemeClr val="tx2"/>
                </a:solidFill>
              </a:rPr>
              <a:t>Seuraavan työpajan valmistelujen sopiminen</a:t>
            </a:r>
          </a:p>
        </p:txBody>
      </p:sp>
      <p:sp>
        <p:nvSpPr>
          <p:cNvPr id="17" name="Ellipsi 16">
            <a:extLst>
              <a:ext uri="{FF2B5EF4-FFF2-40B4-BE49-F238E27FC236}">
                <a16:creationId xmlns:a16="http://schemas.microsoft.com/office/drawing/2014/main" id="{3CA92447-1607-4351-1756-7159FE9F587E}"/>
              </a:ext>
            </a:extLst>
          </p:cNvPr>
          <p:cNvSpPr/>
          <p:nvPr/>
        </p:nvSpPr>
        <p:spPr>
          <a:xfrm>
            <a:off x="2003299" y="5183562"/>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8" name="Ellipsi 17">
            <a:extLst>
              <a:ext uri="{FF2B5EF4-FFF2-40B4-BE49-F238E27FC236}">
                <a16:creationId xmlns:a16="http://schemas.microsoft.com/office/drawing/2014/main" id="{AAE66500-67A0-34B8-2CCE-C6A8D005BC4A}"/>
              </a:ext>
            </a:extLst>
          </p:cNvPr>
          <p:cNvSpPr/>
          <p:nvPr/>
        </p:nvSpPr>
        <p:spPr>
          <a:xfrm>
            <a:off x="5135311" y="4906826"/>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9" name="Ellipsi 18">
            <a:extLst>
              <a:ext uri="{FF2B5EF4-FFF2-40B4-BE49-F238E27FC236}">
                <a16:creationId xmlns:a16="http://schemas.microsoft.com/office/drawing/2014/main" id="{6F1768F1-0887-781B-E40F-D35955C56192}"/>
              </a:ext>
            </a:extLst>
          </p:cNvPr>
          <p:cNvSpPr/>
          <p:nvPr/>
        </p:nvSpPr>
        <p:spPr>
          <a:xfrm>
            <a:off x="8378816" y="4838766"/>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20" name="Ellipsi 19">
            <a:extLst>
              <a:ext uri="{FF2B5EF4-FFF2-40B4-BE49-F238E27FC236}">
                <a16:creationId xmlns:a16="http://schemas.microsoft.com/office/drawing/2014/main" id="{88D112C9-0A77-B59E-CAAC-F2258BCA80C7}"/>
              </a:ext>
            </a:extLst>
          </p:cNvPr>
          <p:cNvSpPr/>
          <p:nvPr/>
        </p:nvSpPr>
        <p:spPr>
          <a:xfrm>
            <a:off x="59737" y="5271449"/>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sp>
        <p:nvSpPr>
          <p:cNvPr id="21" name="Tekstiruutu 20">
            <a:extLst>
              <a:ext uri="{FF2B5EF4-FFF2-40B4-BE49-F238E27FC236}">
                <a16:creationId xmlns:a16="http://schemas.microsoft.com/office/drawing/2014/main" id="{C6BC38E0-30D0-A8E8-2F7F-B09F4BC2D1F7}"/>
              </a:ext>
            </a:extLst>
          </p:cNvPr>
          <p:cNvSpPr txBox="1"/>
          <p:nvPr/>
        </p:nvSpPr>
        <p:spPr>
          <a:xfrm>
            <a:off x="3716337" y="1728785"/>
            <a:ext cx="2413178" cy="3416320"/>
          </a:xfrm>
          <a:prstGeom prst="rect">
            <a:avLst/>
          </a:prstGeom>
          <a:noFill/>
        </p:spPr>
        <p:txBody>
          <a:bodyPr wrap="square" rtlCol="0">
            <a:spAutoFit/>
          </a:bodyPr>
          <a:lstStyle/>
          <a:p>
            <a:r>
              <a:rPr lang="fi-FI" sz="1200" b="1" dirty="0">
                <a:solidFill>
                  <a:schemeClr val="tx2"/>
                </a:solidFill>
              </a:rPr>
              <a:t>Kestävyysarvioinnin tulokset ja hyödyntäminen </a:t>
            </a:r>
          </a:p>
          <a:p>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Edellisten työpajojen kooste</a:t>
            </a:r>
          </a:p>
          <a:p>
            <a:pPr marL="232200" indent="-232200">
              <a:buFontTx/>
              <a:buChar char="-"/>
            </a:pPr>
            <a:endParaRPr lang="fi-FI" sz="12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Tunnistettujen kehittämisalueiden toimenpiteiden suunnittelu pääteemoittain</a:t>
            </a:r>
          </a:p>
          <a:p>
            <a:endParaRPr lang="fi-FI" sz="1200" dirty="0">
              <a:solidFill>
                <a:schemeClr val="tx2"/>
              </a:solidFill>
            </a:endParaRPr>
          </a:p>
          <a:p>
            <a:r>
              <a:rPr lang="fi-FI" sz="1200" dirty="0">
                <a:solidFill>
                  <a:schemeClr val="tx2"/>
                </a:solidFill>
              </a:rPr>
              <a:t>Yhteenveto </a:t>
            </a:r>
            <a:r>
              <a:rPr lang="fi-FI" sz="1200">
                <a:solidFill>
                  <a:schemeClr val="tx2"/>
                </a:solidFill>
              </a:rPr>
              <a:t>ja seuraavat askeleet</a:t>
            </a:r>
            <a:r>
              <a:rPr lang="fi-FI" sz="1200" dirty="0">
                <a:solidFill>
                  <a:schemeClr val="tx2"/>
                </a:solidFill>
              </a:rPr>
              <a:t>:</a:t>
            </a:r>
          </a:p>
          <a:p>
            <a:pPr marL="285750" indent="-285750">
              <a:buFont typeface="Arial" panose="020B0604020202020204" pitchFamily="34" charset="0"/>
              <a:buChar char="•"/>
            </a:pPr>
            <a:r>
              <a:rPr lang="fi-FI" sz="1200" dirty="0">
                <a:solidFill>
                  <a:schemeClr val="tx2"/>
                </a:solidFill>
              </a:rPr>
              <a:t>Tulosten esittely</a:t>
            </a:r>
          </a:p>
          <a:p>
            <a:pPr marL="285750" indent="-285750">
              <a:buFont typeface="Arial" panose="020B0604020202020204" pitchFamily="34" charset="0"/>
              <a:buChar char="•"/>
            </a:pPr>
            <a:r>
              <a:rPr lang="fi-FI" sz="1200" dirty="0">
                <a:solidFill>
                  <a:schemeClr val="tx2"/>
                </a:solidFill>
              </a:rPr>
              <a:t>Jatkotoimenpiteistä sopiminen</a:t>
            </a:r>
          </a:p>
        </p:txBody>
      </p:sp>
      <p:sp>
        <p:nvSpPr>
          <p:cNvPr id="22" name="Tekstiruutu 21">
            <a:extLst>
              <a:ext uri="{FF2B5EF4-FFF2-40B4-BE49-F238E27FC236}">
                <a16:creationId xmlns:a16="http://schemas.microsoft.com/office/drawing/2014/main" id="{11E15386-E235-4D10-1B4D-D7654A0C59B1}"/>
              </a:ext>
            </a:extLst>
          </p:cNvPr>
          <p:cNvSpPr txBox="1"/>
          <p:nvPr/>
        </p:nvSpPr>
        <p:spPr>
          <a:xfrm>
            <a:off x="6749506" y="1711061"/>
            <a:ext cx="2414589" cy="3416320"/>
          </a:xfrm>
          <a:prstGeom prst="rect">
            <a:avLst/>
          </a:prstGeom>
          <a:noFill/>
        </p:spPr>
        <p:txBody>
          <a:bodyPr wrap="square" rtlCol="0">
            <a:spAutoFit/>
          </a:bodyPr>
          <a:lstStyle/>
          <a:p>
            <a:r>
              <a:rPr lang="fi-FI" sz="1200" b="1" dirty="0">
                <a:solidFill>
                  <a:schemeClr val="tx2"/>
                </a:solidFill>
              </a:rPr>
              <a:t>Kestävyysarvioinnin tulosten hyödyntämisen seuranta</a:t>
            </a:r>
          </a:p>
          <a:p>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Edellisten työpajojen kooste</a:t>
            </a:r>
          </a:p>
          <a:p>
            <a:pPr marL="232200" indent="-232200">
              <a:buFontTx/>
              <a:buChar char="-"/>
            </a:pPr>
            <a:endParaRPr lang="fi-FI" sz="12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Tunnistettujen toimenpiteiden edistymisen seuranta ja muokkaustarpeet</a:t>
            </a:r>
          </a:p>
          <a:p>
            <a:endParaRPr lang="fi-FI" sz="1200" dirty="0">
              <a:solidFill>
                <a:schemeClr val="tx2"/>
              </a:solidFill>
            </a:endParaRPr>
          </a:p>
          <a:p>
            <a:r>
              <a:rPr lang="fi-FI" sz="1200" dirty="0">
                <a:solidFill>
                  <a:schemeClr val="tx2"/>
                </a:solidFill>
              </a:rPr>
              <a:t>Yhteenveto ja seuraavat askeleet:</a:t>
            </a:r>
          </a:p>
          <a:p>
            <a:pPr marL="285750" indent="-285750">
              <a:buFont typeface="Arial" panose="020B0604020202020204" pitchFamily="34" charset="0"/>
              <a:buChar char="•"/>
            </a:pPr>
            <a:r>
              <a:rPr lang="fi-FI" sz="1200" dirty="0">
                <a:solidFill>
                  <a:schemeClr val="tx2"/>
                </a:solidFill>
              </a:rPr>
              <a:t>Tulosten esittely</a:t>
            </a:r>
          </a:p>
          <a:p>
            <a:pPr marL="285750" indent="-285750">
              <a:buFont typeface="Arial" panose="020B0604020202020204" pitchFamily="34" charset="0"/>
              <a:buChar char="•"/>
            </a:pPr>
            <a:r>
              <a:rPr lang="fi-FI" sz="1200" dirty="0">
                <a:solidFill>
                  <a:schemeClr val="tx2"/>
                </a:solidFill>
              </a:rPr>
              <a:t>Jatkotoimenpiteistä sopiminen</a:t>
            </a:r>
          </a:p>
        </p:txBody>
      </p:sp>
      <p:sp>
        <p:nvSpPr>
          <p:cNvPr id="24" name="Ellipsi 23">
            <a:extLst>
              <a:ext uri="{FF2B5EF4-FFF2-40B4-BE49-F238E27FC236}">
                <a16:creationId xmlns:a16="http://schemas.microsoft.com/office/drawing/2014/main" id="{80C60308-761C-1B2F-F8F6-2732F0A420D6}"/>
              </a:ext>
            </a:extLst>
          </p:cNvPr>
          <p:cNvSpPr/>
          <p:nvPr/>
        </p:nvSpPr>
        <p:spPr>
          <a:xfrm>
            <a:off x="3303680" y="5510675"/>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cxnSp>
        <p:nvCxnSpPr>
          <p:cNvPr id="27" name="Suora nuoliyhdysviiva 26">
            <a:extLst>
              <a:ext uri="{FF2B5EF4-FFF2-40B4-BE49-F238E27FC236}">
                <a16:creationId xmlns:a16="http://schemas.microsoft.com/office/drawing/2014/main" id="{38865BC9-1C40-FD1F-DEDA-EFE005CD4C07}"/>
              </a:ext>
            </a:extLst>
          </p:cNvPr>
          <p:cNvCxnSpPr/>
          <p:nvPr/>
        </p:nvCxnSpPr>
        <p:spPr>
          <a:xfrm>
            <a:off x="4206273" y="5941418"/>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Tekstiruutu 27">
            <a:extLst>
              <a:ext uri="{FF2B5EF4-FFF2-40B4-BE49-F238E27FC236}">
                <a16:creationId xmlns:a16="http://schemas.microsoft.com/office/drawing/2014/main" id="{819E95EF-6082-E95E-39D1-79FC466B77A4}"/>
              </a:ext>
            </a:extLst>
          </p:cNvPr>
          <p:cNvSpPr txBox="1"/>
          <p:nvPr/>
        </p:nvSpPr>
        <p:spPr>
          <a:xfrm>
            <a:off x="4429345" y="5958721"/>
            <a:ext cx="1157288" cy="553998"/>
          </a:xfrm>
          <a:prstGeom prst="rect">
            <a:avLst/>
          </a:prstGeom>
          <a:noFill/>
        </p:spPr>
        <p:txBody>
          <a:bodyPr wrap="square" rtlCol="0">
            <a:spAutoFit/>
          </a:bodyPr>
          <a:lstStyle/>
          <a:p>
            <a:r>
              <a:rPr lang="fi-FI" sz="1000" dirty="0"/>
              <a:t>Mahdollisten toimenpiteiden ideointi</a:t>
            </a:r>
          </a:p>
        </p:txBody>
      </p:sp>
      <p:cxnSp>
        <p:nvCxnSpPr>
          <p:cNvPr id="29" name="Suora nuoliyhdysviiva 28">
            <a:extLst>
              <a:ext uri="{FF2B5EF4-FFF2-40B4-BE49-F238E27FC236}">
                <a16:creationId xmlns:a16="http://schemas.microsoft.com/office/drawing/2014/main" id="{E8BB0959-AB64-9B2F-3278-F6C73F7164ED}"/>
              </a:ext>
            </a:extLst>
          </p:cNvPr>
          <p:cNvCxnSpPr/>
          <p:nvPr/>
        </p:nvCxnSpPr>
        <p:spPr>
          <a:xfrm>
            <a:off x="320775" y="5747898"/>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kstiruutu 29">
            <a:extLst>
              <a:ext uri="{FF2B5EF4-FFF2-40B4-BE49-F238E27FC236}">
                <a16:creationId xmlns:a16="http://schemas.microsoft.com/office/drawing/2014/main" id="{528D6080-0917-298F-717E-8FF34E27B221}"/>
              </a:ext>
            </a:extLst>
          </p:cNvPr>
          <p:cNvSpPr txBox="1"/>
          <p:nvPr/>
        </p:nvSpPr>
        <p:spPr>
          <a:xfrm>
            <a:off x="575470" y="5807230"/>
            <a:ext cx="1879025" cy="400110"/>
          </a:xfrm>
          <a:prstGeom prst="rect">
            <a:avLst/>
          </a:prstGeom>
          <a:noFill/>
        </p:spPr>
        <p:txBody>
          <a:bodyPr wrap="square" rtlCol="0">
            <a:spAutoFit/>
          </a:bodyPr>
          <a:lstStyle/>
          <a:p>
            <a:pPr algn="l"/>
            <a:r>
              <a:rPr lang="fi-FI" sz="1000" dirty="0"/>
              <a:t>Pääteeman 3 aihealueisiin tutustuminen</a:t>
            </a:r>
          </a:p>
        </p:txBody>
      </p:sp>
      <p:sp>
        <p:nvSpPr>
          <p:cNvPr id="15" name="Nuoli: Oikea 14">
            <a:extLst>
              <a:ext uri="{FF2B5EF4-FFF2-40B4-BE49-F238E27FC236}">
                <a16:creationId xmlns:a16="http://schemas.microsoft.com/office/drawing/2014/main" id="{BB57FDFB-65AC-8908-CB01-FC0A0625100D}"/>
              </a:ext>
            </a:extLst>
          </p:cNvPr>
          <p:cNvSpPr/>
          <p:nvPr/>
        </p:nvSpPr>
        <p:spPr>
          <a:xfrm>
            <a:off x="31162" y="3120627"/>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3" name="Tekstiruutu 22">
            <a:extLst>
              <a:ext uri="{FF2B5EF4-FFF2-40B4-BE49-F238E27FC236}">
                <a16:creationId xmlns:a16="http://schemas.microsoft.com/office/drawing/2014/main" id="{CCDC3090-5DE0-6854-31DE-21AE51548454}"/>
              </a:ext>
            </a:extLst>
          </p:cNvPr>
          <p:cNvSpPr txBox="1"/>
          <p:nvPr/>
        </p:nvSpPr>
        <p:spPr>
          <a:xfrm>
            <a:off x="8639175" y="890855"/>
            <a:ext cx="1257572" cy="784830"/>
          </a:xfrm>
          <a:prstGeom prst="rect">
            <a:avLst/>
          </a:prstGeom>
          <a:noFill/>
        </p:spPr>
        <p:txBody>
          <a:bodyPr wrap="square" rtlCol="0">
            <a:spAutoFit/>
          </a:bodyPr>
          <a:lstStyle/>
          <a:p>
            <a:pPr algn="ctr"/>
            <a:r>
              <a:rPr lang="fi-FI" sz="900" i="1" dirty="0"/>
              <a:t>Seurantatyöpajan voi pitää joitakin kuukausia muun työskentelyn päättymisen jälkeen</a:t>
            </a:r>
            <a:endParaRPr lang="fi-FI" sz="1400" i="1" dirty="0"/>
          </a:p>
        </p:txBody>
      </p:sp>
      <p:sp>
        <p:nvSpPr>
          <p:cNvPr id="26" name="Ellipsi 25">
            <a:extLst>
              <a:ext uri="{FF2B5EF4-FFF2-40B4-BE49-F238E27FC236}">
                <a16:creationId xmlns:a16="http://schemas.microsoft.com/office/drawing/2014/main" id="{A94994E1-D52B-528A-A7FB-FB356D7A1304}"/>
              </a:ext>
            </a:extLst>
          </p:cNvPr>
          <p:cNvSpPr/>
          <p:nvPr/>
        </p:nvSpPr>
        <p:spPr>
          <a:xfrm>
            <a:off x="8399713" y="5356478"/>
            <a:ext cx="1528764" cy="6460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b="1" dirty="0">
                <a:solidFill>
                  <a:schemeClr val="bg1"/>
                </a:solidFill>
              </a:rPr>
              <a:t>Tulokset jatkotyön tueksi</a:t>
            </a:r>
          </a:p>
        </p:txBody>
      </p:sp>
      <p:sp>
        <p:nvSpPr>
          <p:cNvPr id="31" name="Ellipsi 30">
            <a:extLst>
              <a:ext uri="{FF2B5EF4-FFF2-40B4-BE49-F238E27FC236}">
                <a16:creationId xmlns:a16="http://schemas.microsoft.com/office/drawing/2014/main" id="{D127061B-9AF3-91FA-0B93-926520C18E6F}"/>
              </a:ext>
            </a:extLst>
          </p:cNvPr>
          <p:cNvSpPr/>
          <p:nvPr/>
        </p:nvSpPr>
        <p:spPr>
          <a:xfrm>
            <a:off x="5448364" y="5446296"/>
            <a:ext cx="1528764" cy="6460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b="1" dirty="0">
                <a:solidFill>
                  <a:schemeClr val="bg1"/>
                </a:solidFill>
              </a:rPr>
              <a:t>Tulokset jatkotyön tueksi</a:t>
            </a:r>
          </a:p>
        </p:txBody>
      </p:sp>
      <p:sp>
        <p:nvSpPr>
          <p:cNvPr id="32" name="Tekstiruutu 31">
            <a:extLst>
              <a:ext uri="{FF2B5EF4-FFF2-40B4-BE49-F238E27FC236}">
                <a16:creationId xmlns:a16="http://schemas.microsoft.com/office/drawing/2014/main" id="{5DCDA684-F3D0-F95E-FE5A-6A21A77F989C}"/>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043189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19AE-10E2-90D0-2EF5-E4187E0CD76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79EEAD8-D0DF-A9D5-EFC9-4180B92BBAE8}"/>
              </a:ext>
            </a:extLst>
          </p:cNvPr>
          <p:cNvSpPr>
            <a:spLocks noGrp="1"/>
          </p:cNvSpPr>
          <p:nvPr>
            <p:ph type="title"/>
          </p:nvPr>
        </p:nvSpPr>
        <p:spPr>
          <a:xfrm>
            <a:off x="438820" y="540000"/>
            <a:ext cx="7326436" cy="617288"/>
          </a:xfrm>
        </p:spPr>
        <p:txBody>
          <a:bodyPr/>
          <a:lstStyle/>
          <a:p>
            <a:r>
              <a:rPr lang="fi-FI" sz="2200" dirty="0"/>
              <a:t>Esimerkki 2: Muutama parin tunnin rupeama</a:t>
            </a:r>
          </a:p>
        </p:txBody>
      </p:sp>
      <p:sp>
        <p:nvSpPr>
          <p:cNvPr id="3" name="Dian numeron paikkamerkki 2">
            <a:extLst>
              <a:ext uri="{FF2B5EF4-FFF2-40B4-BE49-F238E27FC236}">
                <a16:creationId xmlns:a16="http://schemas.microsoft.com/office/drawing/2014/main" id="{B311AA31-9C92-BBCE-BAF8-71E894758EEE}"/>
              </a:ext>
            </a:extLst>
          </p:cNvPr>
          <p:cNvSpPr>
            <a:spLocks noGrp="1"/>
          </p:cNvSpPr>
          <p:nvPr>
            <p:ph type="sldNum" sz="quarter" idx="12"/>
          </p:nvPr>
        </p:nvSpPr>
        <p:spPr/>
        <p:txBody>
          <a:bodyPr/>
          <a:lstStyle/>
          <a:p>
            <a:fld id="{5C508C44-8567-AC47-A622-05DCBFCF8698}" type="slidenum">
              <a:rPr lang="en-FI" smtClean="0"/>
              <a:t>15</a:t>
            </a:fld>
            <a:endParaRPr lang="en-FI"/>
          </a:p>
        </p:txBody>
      </p:sp>
      <p:pic>
        <p:nvPicPr>
          <p:cNvPr id="8" name="Sisällön paikkamerkki 7">
            <a:extLst>
              <a:ext uri="{FF2B5EF4-FFF2-40B4-BE49-F238E27FC236}">
                <a16:creationId xmlns:a16="http://schemas.microsoft.com/office/drawing/2014/main" id="{D36E4730-A82B-B5C7-B24A-B20C41268154}"/>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uorakulmio 4">
            <a:extLst>
              <a:ext uri="{FF2B5EF4-FFF2-40B4-BE49-F238E27FC236}">
                <a16:creationId xmlns:a16="http://schemas.microsoft.com/office/drawing/2014/main" id="{A3949D49-F9CF-5091-B0BF-2A913DA90D99}"/>
              </a:ext>
            </a:extLst>
          </p:cNvPr>
          <p:cNvSpPr/>
          <p:nvPr/>
        </p:nvSpPr>
        <p:spPr>
          <a:xfrm>
            <a:off x="8129588" y="178594"/>
            <a:ext cx="1578768" cy="292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6" name="Kuva 5">
            <a:extLst>
              <a:ext uri="{FF2B5EF4-FFF2-40B4-BE49-F238E27FC236}">
                <a16:creationId xmlns:a16="http://schemas.microsoft.com/office/drawing/2014/main" id="{1FAB82E3-C3FE-C69C-C4AF-F678D55D78FF}"/>
              </a:ext>
            </a:extLst>
          </p:cNvPr>
          <p:cNvPicPr>
            <a:picLocks noChangeAspect="1"/>
          </p:cNvPicPr>
          <p:nvPr/>
        </p:nvPicPr>
        <p:blipFill>
          <a:blip r:embed="rId3"/>
          <a:stretch>
            <a:fillRect/>
          </a:stretch>
        </p:blipFill>
        <p:spPr>
          <a:xfrm>
            <a:off x="7408069" y="113149"/>
            <a:ext cx="2414589" cy="524567"/>
          </a:xfrm>
          <a:prstGeom prst="rect">
            <a:avLst/>
          </a:prstGeom>
        </p:spPr>
      </p:pic>
      <p:sp>
        <p:nvSpPr>
          <p:cNvPr id="4" name="Suorakulmio 3">
            <a:extLst>
              <a:ext uri="{FF2B5EF4-FFF2-40B4-BE49-F238E27FC236}">
                <a16:creationId xmlns:a16="http://schemas.microsoft.com/office/drawing/2014/main" id="{905C0B9C-1CCC-DF9B-39E3-E18D12DC0FCA}"/>
              </a:ext>
            </a:extLst>
          </p:cNvPr>
          <p:cNvSpPr/>
          <p:nvPr/>
        </p:nvSpPr>
        <p:spPr>
          <a:xfrm>
            <a:off x="575470" y="1735694"/>
            <a:ext cx="2481825" cy="3710602"/>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7" name="Suorakulmio 6">
            <a:extLst>
              <a:ext uri="{FF2B5EF4-FFF2-40B4-BE49-F238E27FC236}">
                <a16:creationId xmlns:a16="http://schemas.microsoft.com/office/drawing/2014/main" id="{321A4AE1-ADF3-9A01-055A-4DFE0812AA81}"/>
              </a:ext>
            </a:extLst>
          </p:cNvPr>
          <p:cNvSpPr/>
          <p:nvPr/>
        </p:nvSpPr>
        <p:spPr>
          <a:xfrm>
            <a:off x="3667524" y="1728786"/>
            <a:ext cx="2487954" cy="372266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9" name="Suorakulmio 8">
            <a:extLst>
              <a:ext uri="{FF2B5EF4-FFF2-40B4-BE49-F238E27FC236}">
                <a16:creationId xmlns:a16="http://schemas.microsoft.com/office/drawing/2014/main" id="{938D46D0-3DEB-FDDE-6B2A-FF6D9CBF3D43}"/>
              </a:ext>
            </a:extLst>
          </p:cNvPr>
          <p:cNvSpPr/>
          <p:nvPr/>
        </p:nvSpPr>
        <p:spPr>
          <a:xfrm>
            <a:off x="6736736" y="1728787"/>
            <a:ext cx="2504666" cy="371751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10" name="Tekstiruutu 9">
            <a:extLst>
              <a:ext uri="{FF2B5EF4-FFF2-40B4-BE49-F238E27FC236}">
                <a16:creationId xmlns:a16="http://schemas.microsoft.com/office/drawing/2014/main" id="{7803B2A9-6D9A-AC26-C2F4-1EFD18CFBF70}"/>
              </a:ext>
            </a:extLst>
          </p:cNvPr>
          <p:cNvSpPr txBox="1"/>
          <p:nvPr/>
        </p:nvSpPr>
        <p:spPr>
          <a:xfrm>
            <a:off x="954568" y="1273709"/>
            <a:ext cx="1723628" cy="338554"/>
          </a:xfrm>
          <a:prstGeom prst="rect">
            <a:avLst/>
          </a:prstGeom>
          <a:noFill/>
        </p:spPr>
        <p:txBody>
          <a:bodyPr wrap="square" rtlCol="0">
            <a:spAutoFit/>
          </a:bodyPr>
          <a:lstStyle/>
          <a:p>
            <a:pPr algn="l"/>
            <a:r>
              <a:rPr lang="fi-FI" sz="1600" b="1" dirty="0"/>
              <a:t>Aloitusinfo (1h)</a:t>
            </a:r>
          </a:p>
        </p:txBody>
      </p:sp>
      <p:sp>
        <p:nvSpPr>
          <p:cNvPr id="11" name="Tekstiruutu 10">
            <a:extLst>
              <a:ext uri="{FF2B5EF4-FFF2-40B4-BE49-F238E27FC236}">
                <a16:creationId xmlns:a16="http://schemas.microsoft.com/office/drawing/2014/main" id="{5CA3FA2D-C1D3-689B-4A76-D103D33CFA84}"/>
              </a:ext>
            </a:extLst>
          </p:cNvPr>
          <p:cNvSpPr txBox="1"/>
          <p:nvPr/>
        </p:nvSpPr>
        <p:spPr>
          <a:xfrm>
            <a:off x="4005066" y="1270909"/>
            <a:ext cx="1571227" cy="338554"/>
          </a:xfrm>
          <a:prstGeom prst="rect">
            <a:avLst/>
          </a:prstGeom>
          <a:noFill/>
        </p:spPr>
        <p:txBody>
          <a:bodyPr wrap="square" rtlCol="0">
            <a:spAutoFit/>
          </a:bodyPr>
          <a:lstStyle/>
          <a:p>
            <a:pPr algn="l"/>
            <a:r>
              <a:rPr lang="fi-FI" sz="1600" b="1" dirty="0"/>
              <a:t>Työpaja 1 (2h)</a:t>
            </a:r>
          </a:p>
        </p:txBody>
      </p:sp>
      <p:sp>
        <p:nvSpPr>
          <p:cNvPr id="12" name="Tekstiruutu 11">
            <a:extLst>
              <a:ext uri="{FF2B5EF4-FFF2-40B4-BE49-F238E27FC236}">
                <a16:creationId xmlns:a16="http://schemas.microsoft.com/office/drawing/2014/main" id="{D084CC4F-043B-8BEC-611C-E7157782CAF2}"/>
              </a:ext>
            </a:extLst>
          </p:cNvPr>
          <p:cNvSpPr txBox="1"/>
          <p:nvPr/>
        </p:nvSpPr>
        <p:spPr>
          <a:xfrm>
            <a:off x="7178079" y="1277394"/>
            <a:ext cx="1571227" cy="338554"/>
          </a:xfrm>
          <a:prstGeom prst="rect">
            <a:avLst/>
          </a:prstGeom>
          <a:noFill/>
        </p:spPr>
        <p:txBody>
          <a:bodyPr wrap="square" rtlCol="0">
            <a:spAutoFit/>
          </a:bodyPr>
          <a:lstStyle/>
          <a:p>
            <a:r>
              <a:rPr lang="fi-FI" sz="1600" b="1" dirty="0"/>
              <a:t>Työpaja 2 (1h)</a:t>
            </a:r>
          </a:p>
        </p:txBody>
      </p:sp>
      <p:sp>
        <p:nvSpPr>
          <p:cNvPr id="13" name="Nuoli: Oikea 12">
            <a:extLst>
              <a:ext uri="{FF2B5EF4-FFF2-40B4-BE49-F238E27FC236}">
                <a16:creationId xmlns:a16="http://schemas.microsoft.com/office/drawing/2014/main" id="{CF42D857-F2D6-548C-529C-CF95F6DC070C}"/>
              </a:ext>
            </a:extLst>
          </p:cNvPr>
          <p:cNvSpPr/>
          <p:nvPr/>
        </p:nvSpPr>
        <p:spPr>
          <a:xfrm>
            <a:off x="3033912"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4" name="Nuoli: Oikea 13">
            <a:extLst>
              <a:ext uri="{FF2B5EF4-FFF2-40B4-BE49-F238E27FC236}">
                <a16:creationId xmlns:a16="http://schemas.microsoft.com/office/drawing/2014/main" id="{F86D1BF7-E4CE-F788-2976-373BCF80BCF3}"/>
              </a:ext>
            </a:extLst>
          </p:cNvPr>
          <p:cNvSpPr/>
          <p:nvPr/>
        </p:nvSpPr>
        <p:spPr>
          <a:xfrm>
            <a:off x="6129516"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6" name="Tekstiruutu 15">
            <a:extLst>
              <a:ext uri="{FF2B5EF4-FFF2-40B4-BE49-F238E27FC236}">
                <a16:creationId xmlns:a16="http://schemas.microsoft.com/office/drawing/2014/main" id="{54A6BB55-032D-645D-5606-AD0A91D3219A}"/>
              </a:ext>
            </a:extLst>
          </p:cNvPr>
          <p:cNvSpPr txBox="1"/>
          <p:nvPr/>
        </p:nvSpPr>
        <p:spPr>
          <a:xfrm>
            <a:off x="625248" y="1728786"/>
            <a:ext cx="2432047" cy="3600986"/>
          </a:xfrm>
          <a:prstGeom prst="rect">
            <a:avLst/>
          </a:prstGeom>
          <a:noFill/>
        </p:spPr>
        <p:txBody>
          <a:bodyPr wrap="square">
            <a:spAutoFit/>
          </a:bodyPr>
          <a:lstStyle/>
          <a:p>
            <a:r>
              <a:rPr lang="fi-FI" sz="1200" b="1" dirty="0">
                <a:solidFill>
                  <a:schemeClr val="tx2"/>
                </a:solidFill>
              </a:rPr>
              <a:t>Kestävyysarviointiin perehtyminen</a:t>
            </a:r>
          </a:p>
          <a:p>
            <a:endParaRPr lang="fi-FI" sz="1200" dirty="0">
              <a:solidFill>
                <a:schemeClr val="tx2"/>
              </a:solidFill>
            </a:endParaRPr>
          </a:p>
          <a:p>
            <a:r>
              <a:rPr lang="fi-FI" sz="1200" dirty="0">
                <a:solidFill>
                  <a:schemeClr val="tx2"/>
                </a:solidFill>
              </a:rPr>
              <a:t>Alustus Kestävyysarvioinnista: </a:t>
            </a:r>
          </a:p>
          <a:p>
            <a:pPr marL="171450" indent="-171450">
              <a:buFont typeface="Arial" panose="020B0604020202020204" pitchFamily="34" charset="0"/>
              <a:buChar char="•"/>
            </a:pPr>
            <a:r>
              <a:rPr lang="fi-FI" sz="1200" dirty="0">
                <a:solidFill>
                  <a:schemeClr val="tx2"/>
                </a:solidFill>
              </a:rPr>
              <a:t>Konteksti, mihin liittyy ja mistä kyse</a:t>
            </a:r>
          </a:p>
          <a:p>
            <a:pPr marL="171450" indent="-171450">
              <a:buFont typeface="Arial" panose="020B0604020202020204" pitchFamily="34" charset="0"/>
              <a:buChar char="•"/>
            </a:pPr>
            <a:r>
              <a:rPr lang="fi-FI" sz="1200" dirty="0">
                <a:solidFill>
                  <a:schemeClr val="tx2"/>
                </a:solidFill>
              </a:rPr>
              <a:t>Työskentelyn tavoite, tarkoitus ja lopputuotokset</a:t>
            </a:r>
          </a:p>
          <a:p>
            <a:pPr marL="171450" indent="-171450">
              <a:buFont typeface="Arial" panose="020B0604020202020204" pitchFamily="34" charset="0"/>
              <a:buChar char="•"/>
            </a:pPr>
            <a:r>
              <a:rPr lang="fi-FI" sz="1200" dirty="0">
                <a:solidFill>
                  <a:schemeClr val="tx2"/>
                </a:solidFill>
              </a:rPr>
              <a:t>Työskentelytapa ja aikataulu</a:t>
            </a:r>
          </a:p>
          <a:p>
            <a:pPr marL="171450" indent="-171450">
              <a:buFont typeface="Arial" panose="020B0604020202020204" pitchFamily="34" charset="0"/>
              <a:buChar char="•"/>
            </a:pPr>
            <a:r>
              <a:rPr lang="fi-FI" sz="1200" dirty="0">
                <a:solidFill>
                  <a:schemeClr val="tx2"/>
                </a:solidFill>
              </a:rPr>
              <a:t>Tulosten hyödyntäminen</a:t>
            </a:r>
          </a:p>
          <a:p>
            <a:endParaRPr lang="fi-FI" sz="1200" dirty="0">
              <a:solidFill>
                <a:schemeClr val="tx2"/>
              </a:solidFill>
            </a:endParaRPr>
          </a:p>
          <a:p>
            <a:r>
              <a:rPr lang="fi-FI" sz="1200" dirty="0">
                <a:solidFill>
                  <a:schemeClr val="tx2"/>
                </a:solidFill>
              </a:rPr>
              <a:t>Työpajan 1 toteutuksen valmistelut yhdessä:</a:t>
            </a:r>
          </a:p>
          <a:p>
            <a:pPr marL="171450" indent="-171450">
              <a:buFont typeface="Arial" panose="020B0604020202020204" pitchFamily="34" charset="0"/>
              <a:buChar char="•"/>
            </a:pPr>
            <a:r>
              <a:rPr lang="fi-FI" sz="1200" dirty="0">
                <a:solidFill>
                  <a:schemeClr val="tx2"/>
                </a:solidFill>
              </a:rPr>
              <a:t>Kestävyysarvioinnin pääteeman ja aihe-alueiden valinta </a:t>
            </a:r>
          </a:p>
          <a:p>
            <a:pPr marL="171450" indent="-171450">
              <a:buFont typeface="Arial" panose="020B0604020202020204" pitchFamily="34" charset="0"/>
              <a:buChar char="•"/>
            </a:pPr>
            <a:r>
              <a:rPr lang="fi-FI" sz="1200" dirty="0">
                <a:solidFill>
                  <a:schemeClr val="tx2"/>
                </a:solidFill>
              </a:rPr>
              <a:t>Osallistujien rooli ja ennakkovalmistautuminen työpajoihin</a:t>
            </a:r>
          </a:p>
        </p:txBody>
      </p:sp>
      <p:sp>
        <p:nvSpPr>
          <p:cNvPr id="17" name="Ellipsi 16">
            <a:extLst>
              <a:ext uri="{FF2B5EF4-FFF2-40B4-BE49-F238E27FC236}">
                <a16:creationId xmlns:a16="http://schemas.microsoft.com/office/drawing/2014/main" id="{D9E46FFC-CB35-4B98-371D-6C7092028037}"/>
              </a:ext>
            </a:extLst>
          </p:cNvPr>
          <p:cNvSpPr/>
          <p:nvPr/>
        </p:nvSpPr>
        <p:spPr>
          <a:xfrm>
            <a:off x="2044878" y="5212117"/>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8" name="Ellipsi 17">
            <a:extLst>
              <a:ext uri="{FF2B5EF4-FFF2-40B4-BE49-F238E27FC236}">
                <a16:creationId xmlns:a16="http://schemas.microsoft.com/office/drawing/2014/main" id="{118C4DAF-5406-410C-3AAA-459D349BA461}"/>
              </a:ext>
            </a:extLst>
          </p:cNvPr>
          <p:cNvSpPr/>
          <p:nvPr/>
        </p:nvSpPr>
        <p:spPr>
          <a:xfrm>
            <a:off x="5150741" y="5212116"/>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9" name="Ellipsi 18">
            <a:extLst>
              <a:ext uri="{FF2B5EF4-FFF2-40B4-BE49-F238E27FC236}">
                <a16:creationId xmlns:a16="http://schemas.microsoft.com/office/drawing/2014/main" id="{1FF04666-6C69-CFF3-173F-97A79A7153B3}"/>
              </a:ext>
            </a:extLst>
          </p:cNvPr>
          <p:cNvSpPr/>
          <p:nvPr/>
        </p:nvSpPr>
        <p:spPr>
          <a:xfrm>
            <a:off x="8353623" y="4737629"/>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20" name="Ellipsi 19">
            <a:extLst>
              <a:ext uri="{FF2B5EF4-FFF2-40B4-BE49-F238E27FC236}">
                <a16:creationId xmlns:a16="http://schemas.microsoft.com/office/drawing/2014/main" id="{6B860D78-138B-B776-7852-BC50AA18C54D}"/>
              </a:ext>
            </a:extLst>
          </p:cNvPr>
          <p:cNvSpPr/>
          <p:nvPr/>
        </p:nvSpPr>
        <p:spPr>
          <a:xfrm>
            <a:off x="2588774" y="5807230"/>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sp>
        <p:nvSpPr>
          <p:cNvPr id="21" name="Tekstiruutu 20">
            <a:extLst>
              <a:ext uri="{FF2B5EF4-FFF2-40B4-BE49-F238E27FC236}">
                <a16:creationId xmlns:a16="http://schemas.microsoft.com/office/drawing/2014/main" id="{14A59E01-B3DF-4960-79CE-2F48CDFFD36E}"/>
              </a:ext>
            </a:extLst>
          </p:cNvPr>
          <p:cNvSpPr txBox="1"/>
          <p:nvPr/>
        </p:nvSpPr>
        <p:spPr>
          <a:xfrm>
            <a:off x="3716337" y="1728786"/>
            <a:ext cx="2461982" cy="3493264"/>
          </a:xfrm>
          <a:prstGeom prst="rect">
            <a:avLst/>
          </a:prstGeom>
          <a:noFill/>
        </p:spPr>
        <p:txBody>
          <a:bodyPr wrap="square" rtlCol="0">
            <a:spAutoFit/>
          </a:bodyPr>
          <a:lstStyle/>
          <a:p>
            <a:r>
              <a:rPr lang="fi-FI" sz="1200" b="1" dirty="0">
                <a:solidFill>
                  <a:schemeClr val="tx2"/>
                </a:solidFill>
              </a:rPr>
              <a:t>Kestävyysarvioinnin toteuttaminen valituille osa-alueille</a:t>
            </a:r>
          </a:p>
          <a:p>
            <a:pPr algn="ctr"/>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Edellisen työpajan kooste</a:t>
            </a:r>
          </a:p>
          <a:p>
            <a:pPr marL="232200" indent="-232200">
              <a:buFontTx/>
              <a:buChar char="-"/>
            </a:pPr>
            <a:endParaRPr lang="fi-FI" sz="9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Valittuihin pääteemoihin sisältyvien aihealueiden arviointi Kestävyyden arviointityökalua hyödyntäen</a:t>
            </a:r>
          </a:p>
          <a:p>
            <a:pPr marL="232200" indent="-232200">
              <a:buFontTx/>
              <a:buChar char="-"/>
            </a:pPr>
            <a:endParaRPr lang="fi-FI" sz="800" dirty="0">
              <a:solidFill>
                <a:schemeClr val="tx2"/>
              </a:solidFill>
            </a:endParaRPr>
          </a:p>
          <a:p>
            <a:r>
              <a:rPr lang="fi-FI" sz="1200" dirty="0">
                <a:solidFill>
                  <a:schemeClr val="tx2"/>
                </a:solidFill>
              </a:rPr>
              <a:t>Yhteenveto ja seuraavat askeleet:</a:t>
            </a:r>
          </a:p>
          <a:p>
            <a:pPr marL="285750" indent="-285750">
              <a:buFont typeface="Arial" panose="020B0604020202020204" pitchFamily="34" charset="0"/>
              <a:buChar char="•"/>
            </a:pPr>
            <a:r>
              <a:rPr lang="fi-FI" sz="1200" dirty="0">
                <a:solidFill>
                  <a:schemeClr val="tx2"/>
                </a:solidFill>
              </a:rPr>
              <a:t>Tulosten esittely </a:t>
            </a:r>
          </a:p>
          <a:p>
            <a:pPr marL="285750" indent="-285750">
              <a:buFont typeface="Arial" panose="020B0604020202020204" pitchFamily="34" charset="0"/>
              <a:buChar char="•"/>
            </a:pPr>
            <a:r>
              <a:rPr lang="fi-FI" sz="1200" dirty="0">
                <a:solidFill>
                  <a:schemeClr val="tx2"/>
                </a:solidFill>
              </a:rPr>
              <a:t>Seuraavan työpajan valmistelujen sopiminen</a:t>
            </a:r>
          </a:p>
        </p:txBody>
      </p:sp>
      <p:sp>
        <p:nvSpPr>
          <p:cNvPr id="22" name="Tekstiruutu 21">
            <a:extLst>
              <a:ext uri="{FF2B5EF4-FFF2-40B4-BE49-F238E27FC236}">
                <a16:creationId xmlns:a16="http://schemas.microsoft.com/office/drawing/2014/main" id="{6055BBFD-3DBA-318B-A977-141D5E0853CE}"/>
              </a:ext>
            </a:extLst>
          </p:cNvPr>
          <p:cNvSpPr txBox="1"/>
          <p:nvPr/>
        </p:nvSpPr>
        <p:spPr>
          <a:xfrm>
            <a:off x="6834089" y="1739874"/>
            <a:ext cx="2353763" cy="3231654"/>
          </a:xfrm>
          <a:prstGeom prst="rect">
            <a:avLst/>
          </a:prstGeom>
          <a:noFill/>
        </p:spPr>
        <p:txBody>
          <a:bodyPr wrap="square" rtlCol="0">
            <a:spAutoFit/>
          </a:bodyPr>
          <a:lstStyle/>
          <a:p>
            <a:r>
              <a:rPr lang="fi-FI" sz="1200" b="1" dirty="0">
                <a:solidFill>
                  <a:schemeClr val="tx2"/>
                </a:solidFill>
              </a:rPr>
              <a:t>Kestävyysarvioinnin tulokset ja hyödyntäminen </a:t>
            </a:r>
          </a:p>
          <a:p>
            <a:endParaRPr lang="fi-FI" sz="1200" dirty="0">
              <a:solidFill>
                <a:schemeClr val="tx2"/>
              </a:solidFill>
            </a:endParaRPr>
          </a:p>
          <a:p>
            <a:r>
              <a:rPr lang="fi-FI" sz="1200" dirty="0">
                <a:solidFill>
                  <a:schemeClr val="tx2"/>
                </a:solidFill>
              </a:rPr>
              <a:t>Avaus:</a:t>
            </a:r>
          </a:p>
          <a:p>
            <a:pPr marL="285750" indent="-285750">
              <a:buFont typeface="Arial" panose="020B0604020202020204" pitchFamily="34" charset="0"/>
              <a:buChar char="•"/>
            </a:pPr>
            <a:r>
              <a:rPr lang="fi-FI" sz="1200" dirty="0">
                <a:solidFill>
                  <a:schemeClr val="tx2"/>
                </a:solidFill>
              </a:rPr>
              <a:t>Työpajan ohjelma</a:t>
            </a:r>
          </a:p>
          <a:p>
            <a:pPr marL="285750" indent="-285750">
              <a:buFont typeface="Arial" panose="020B0604020202020204" pitchFamily="34" charset="0"/>
              <a:buChar char="•"/>
            </a:pPr>
            <a:r>
              <a:rPr lang="fi-FI" sz="1200" dirty="0">
                <a:solidFill>
                  <a:schemeClr val="tx2"/>
                </a:solidFill>
              </a:rPr>
              <a:t>Edellisen työpajan kooste</a:t>
            </a:r>
          </a:p>
          <a:p>
            <a:pPr marL="232200" indent="-232200">
              <a:buFontTx/>
              <a:buChar char="-"/>
            </a:pPr>
            <a:endParaRPr lang="fi-FI" sz="1200" dirty="0">
              <a:solidFill>
                <a:schemeClr val="tx2"/>
              </a:solidFill>
            </a:endParaRPr>
          </a:p>
          <a:p>
            <a:r>
              <a:rPr lang="fi-FI" sz="1200" dirty="0">
                <a:solidFill>
                  <a:schemeClr val="tx2"/>
                </a:solidFill>
              </a:rPr>
              <a:t>Työskentely:</a:t>
            </a:r>
          </a:p>
          <a:p>
            <a:pPr marL="285750" indent="-285750">
              <a:buFont typeface="Arial" panose="020B0604020202020204" pitchFamily="34" charset="0"/>
              <a:buChar char="•"/>
            </a:pPr>
            <a:r>
              <a:rPr lang="fi-FI" sz="1200" dirty="0">
                <a:solidFill>
                  <a:schemeClr val="tx2"/>
                </a:solidFill>
              </a:rPr>
              <a:t>Tunnistettujen kehittämisalueiden toimenpiteiden suunnittelu</a:t>
            </a:r>
          </a:p>
          <a:p>
            <a:endParaRPr lang="fi-FI" sz="1200" dirty="0">
              <a:solidFill>
                <a:schemeClr val="tx2"/>
              </a:solidFill>
            </a:endParaRPr>
          </a:p>
          <a:p>
            <a:r>
              <a:rPr lang="fi-FI" sz="1200" dirty="0">
                <a:solidFill>
                  <a:schemeClr val="tx2"/>
                </a:solidFill>
              </a:rPr>
              <a:t>Yhteenveto ja seuraavat askeleet:</a:t>
            </a:r>
          </a:p>
          <a:p>
            <a:pPr marL="285750" indent="-285750">
              <a:buFont typeface="Arial" panose="020B0604020202020204" pitchFamily="34" charset="0"/>
              <a:buChar char="•"/>
            </a:pPr>
            <a:r>
              <a:rPr lang="fi-FI" sz="1200" dirty="0">
                <a:solidFill>
                  <a:schemeClr val="tx2"/>
                </a:solidFill>
              </a:rPr>
              <a:t>Tulosten esittely</a:t>
            </a:r>
          </a:p>
          <a:p>
            <a:pPr marL="285750" indent="-285750">
              <a:buFont typeface="Arial" panose="020B0604020202020204" pitchFamily="34" charset="0"/>
              <a:buChar char="•"/>
            </a:pPr>
            <a:r>
              <a:rPr lang="fi-FI" sz="1200" dirty="0">
                <a:solidFill>
                  <a:schemeClr val="tx2"/>
                </a:solidFill>
              </a:rPr>
              <a:t>Jatkotoimenpiteistä sopiminen</a:t>
            </a:r>
          </a:p>
        </p:txBody>
      </p:sp>
      <p:sp>
        <p:nvSpPr>
          <p:cNvPr id="23" name="Ellipsi 22">
            <a:extLst>
              <a:ext uri="{FF2B5EF4-FFF2-40B4-BE49-F238E27FC236}">
                <a16:creationId xmlns:a16="http://schemas.microsoft.com/office/drawing/2014/main" id="{61C51513-C468-D2B0-F7B9-443865C12F77}"/>
              </a:ext>
            </a:extLst>
          </p:cNvPr>
          <p:cNvSpPr/>
          <p:nvPr/>
        </p:nvSpPr>
        <p:spPr>
          <a:xfrm>
            <a:off x="8293894" y="5366453"/>
            <a:ext cx="1528764" cy="6460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b="1" dirty="0">
                <a:solidFill>
                  <a:schemeClr val="bg1"/>
                </a:solidFill>
              </a:rPr>
              <a:t>Tulokset työryhmän jatkotyön tueksi</a:t>
            </a:r>
          </a:p>
        </p:txBody>
      </p:sp>
      <p:sp>
        <p:nvSpPr>
          <p:cNvPr id="24" name="Ellipsi 23">
            <a:extLst>
              <a:ext uri="{FF2B5EF4-FFF2-40B4-BE49-F238E27FC236}">
                <a16:creationId xmlns:a16="http://schemas.microsoft.com/office/drawing/2014/main" id="{FB7C664F-228C-A81E-3692-4410315E0A01}"/>
              </a:ext>
            </a:extLst>
          </p:cNvPr>
          <p:cNvSpPr/>
          <p:nvPr/>
        </p:nvSpPr>
        <p:spPr>
          <a:xfrm>
            <a:off x="5923403" y="5712286"/>
            <a:ext cx="1157288" cy="535781"/>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bg1"/>
                </a:solidFill>
              </a:rPr>
              <a:t>Ennakko-tehtävä</a:t>
            </a:r>
          </a:p>
        </p:txBody>
      </p:sp>
      <p:cxnSp>
        <p:nvCxnSpPr>
          <p:cNvPr id="27" name="Suora nuoliyhdysviiva 26">
            <a:extLst>
              <a:ext uri="{FF2B5EF4-FFF2-40B4-BE49-F238E27FC236}">
                <a16:creationId xmlns:a16="http://schemas.microsoft.com/office/drawing/2014/main" id="{5F16D4E8-AB00-95EA-2D20-39B8D9255CE6}"/>
              </a:ext>
            </a:extLst>
          </p:cNvPr>
          <p:cNvCxnSpPr/>
          <p:nvPr/>
        </p:nvCxnSpPr>
        <p:spPr>
          <a:xfrm>
            <a:off x="6247352" y="6195386"/>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Tekstiruutu 27">
            <a:extLst>
              <a:ext uri="{FF2B5EF4-FFF2-40B4-BE49-F238E27FC236}">
                <a16:creationId xmlns:a16="http://schemas.microsoft.com/office/drawing/2014/main" id="{CBE514F0-3DE1-5E4F-6788-FF4F86009E60}"/>
              </a:ext>
            </a:extLst>
          </p:cNvPr>
          <p:cNvSpPr txBox="1"/>
          <p:nvPr/>
        </p:nvSpPr>
        <p:spPr>
          <a:xfrm>
            <a:off x="6502047" y="6238133"/>
            <a:ext cx="1048897" cy="553998"/>
          </a:xfrm>
          <a:prstGeom prst="rect">
            <a:avLst/>
          </a:prstGeom>
          <a:noFill/>
        </p:spPr>
        <p:txBody>
          <a:bodyPr wrap="square" rtlCol="0">
            <a:spAutoFit/>
          </a:bodyPr>
          <a:lstStyle/>
          <a:p>
            <a:pPr algn="l"/>
            <a:r>
              <a:rPr lang="fi-FI" sz="1000" dirty="0"/>
              <a:t>Mahdollisten toimenpiteiden ideointi</a:t>
            </a:r>
          </a:p>
        </p:txBody>
      </p:sp>
      <p:cxnSp>
        <p:nvCxnSpPr>
          <p:cNvPr id="29" name="Suora nuoliyhdysviiva 28">
            <a:extLst>
              <a:ext uri="{FF2B5EF4-FFF2-40B4-BE49-F238E27FC236}">
                <a16:creationId xmlns:a16="http://schemas.microsoft.com/office/drawing/2014/main" id="{1DEA519F-B50F-E1D9-F287-68925C4D45F3}"/>
              </a:ext>
            </a:extLst>
          </p:cNvPr>
          <p:cNvCxnSpPr/>
          <p:nvPr/>
        </p:nvCxnSpPr>
        <p:spPr>
          <a:xfrm>
            <a:off x="2871095" y="6292146"/>
            <a:ext cx="254695" cy="193520"/>
          </a:xfrm>
          <a:prstGeom prst="straightConnector1">
            <a:avLst/>
          </a:prstGeom>
          <a:ln>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kstiruutu 29">
            <a:extLst>
              <a:ext uri="{FF2B5EF4-FFF2-40B4-BE49-F238E27FC236}">
                <a16:creationId xmlns:a16="http://schemas.microsoft.com/office/drawing/2014/main" id="{CF4F91CE-1C36-083A-FFDB-0AF5012B8938}"/>
              </a:ext>
            </a:extLst>
          </p:cNvPr>
          <p:cNvSpPr txBox="1"/>
          <p:nvPr/>
        </p:nvSpPr>
        <p:spPr>
          <a:xfrm>
            <a:off x="3221613" y="6327537"/>
            <a:ext cx="1879025" cy="400110"/>
          </a:xfrm>
          <a:prstGeom prst="rect">
            <a:avLst/>
          </a:prstGeom>
          <a:noFill/>
        </p:spPr>
        <p:txBody>
          <a:bodyPr wrap="square" rtlCol="0">
            <a:spAutoFit/>
          </a:bodyPr>
          <a:lstStyle/>
          <a:p>
            <a:pPr algn="l"/>
            <a:r>
              <a:rPr lang="fi-FI" sz="1000" dirty="0"/>
              <a:t>Arvioitavien pääteemojen aihealueisiin tutustuminen</a:t>
            </a:r>
          </a:p>
        </p:txBody>
      </p:sp>
      <p:sp>
        <p:nvSpPr>
          <p:cNvPr id="15" name="Ellipsi 14">
            <a:extLst>
              <a:ext uri="{FF2B5EF4-FFF2-40B4-BE49-F238E27FC236}">
                <a16:creationId xmlns:a16="http://schemas.microsoft.com/office/drawing/2014/main" id="{6979AE75-40F3-9EB2-A165-6C20436CCF99}"/>
              </a:ext>
            </a:extLst>
          </p:cNvPr>
          <p:cNvSpPr/>
          <p:nvPr/>
        </p:nvSpPr>
        <p:spPr>
          <a:xfrm>
            <a:off x="64337" y="5316882"/>
            <a:ext cx="1222911" cy="53481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tx2"/>
                </a:solidFill>
              </a:rPr>
              <a:t>Arvioinnin suunnittelu</a:t>
            </a:r>
          </a:p>
        </p:txBody>
      </p:sp>
      <p:sp>
        <p:nvSpPr>
          <p:cNvPr id="26" name="Tekstiruutu 25">
            <a:extLst>
              <a:ext uri="{FF2B5EF4-FFF2-40B4-BE49-F238E27FC236}">
                <a16:creationId xmlns:a16="http://schemas.microsoft.com/office/drawing/2014/main" id="{37A8AB2A-06EB-A279-5C89-E6D463A6257C}"/>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1714802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D55E0-D8B8-5A17-F4B0-97B0FE30739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63687C2-A1A6-B4E0-1163-8C8273010298}"/>
              </a:ext>
            </a:extLst>
          </p:cNvPr>
          <p:cNvSpPr>
            <a:spLocks noGrp="1"/>
          </p:cNvSpPr>
          <p:nvPr>
            <p:ph type="title"/>
          </p:nvPr>
        </p:nvSpPr>
        <p:spPr>
          <a:xfrm>
            <a:off x="438820" y="540000"/>
            <a:ext cx="7326436" cy="617288"/>
          </a:xfrm>
        </p:spPr>
        <p:txBody>
          <a:bodyPr/>
          <a:lstStyle/>
          <a:p>
            <a:r>
              <a:rPr lang="fi-FI" sz="2200" dirty="0"/>
              <a:t>Esimerkki 3: Muutama lyhyt rupeama</a:t>
            </a:r>
            <a:br>
              <a:rPr lang="fi-FI" sz="2200" dirty="0">
                <a:solidFill>
                  <a:schemeClr val="tx1"/>
                </a:solidFill>
              </a:rPr>
            </a:br>
            <a:endParaRPr lang="fi-FI" sz="2200" dirty="0"/>
          </a:p>
        </p:txBody>
      </p:sp>
      <p:sp>
        <p:nvSpPr>
          <p:cNvPr id="3" name="Dian numeron paikkamerkki 2">
            <a:extLst>
              <a:ext uri="{FF2B5EF4-FFF2-40B4-BE49-F238E27FC236}">
                <a16:creationId xmlns:a16="http://schemas.microsoft.com/office/drawing/2014/main" id="{DCB28106-4C53-3100-7435-63B5FA663409}"/>
              </a:ext>
            </a:extLst>
          </p:cNvPr>
          <p:cNvSpPr>
            <a:spLocks noGrp="1"/>
          </p:cNvSpPr>
          <p:nvPr>
            <p:ph type="sldNum" sz="quarter" idx="12"/>
          </p:nvPr>
        </p:nvSpPr>
        <p:spPr/>
        <p:txBody>
          <a:bodyPr/>
          <a:lstStyle/>
          <a:p>
            <a:fld id="{5C508C44-8567-AC47-A622-05DCBFCF8698}" type="slidenum">
              <a:rPr lang="en-FI" smtClean="0"/>
              <a:t>16</a:t>
            </a:fld>
            <a:endParaRPr lang="en-FI"/>
          </a:p>
        </p:txBody>
      </p:sp>
      <p:pic>
        <p:nvPicPr>
          <p:cNvPr id="8" name="Sisällön paikkamerkki 7">
            <a:extLst>
              <a:ext uri="{FF2B5EF4-FFF2-40B4-BE49-F238E27FC236}">
                <a16:creationId xmlns:a16="http://schemas.microsoft.com/office/drawing/2014/main" id="{0DB04E16-21B7-A1B8-9F27-34A2F1A1B347}"/>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uorakulmio 4">
            <a:extLst>
              <a:ext uri="{FF2B5EF4-FFF2-40B4-BE49-F238E27FC236}">
                <a16:creationId xmlns:a16="http://schemas.microsoft.com/office/drawing/2014/main" id="{6EB2E334-F2FB-27CF-CC17-463ACBE87A13}"/>
              </a:ext>
            </a:extLst>
          </p:cNvPr>
          <p:cNvSpPr/>
          <p:nvPr/>
        </p:nvSpPr>
        <p:spPr>
          <a:xfrm>
            <a:off x="8129588" y="178594"/>
            <a:ext cx="1578768" cy="292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6" name="Kuva 5">
            <a:extLst>
              <a:ext uri="{FF2B5EF4-FFF2-40B4-BE49-F238E27FC236}">
                <a16:creationId xmlns:a16="http://schemas.microsoft.com/office/drawing/2014/main" id="{C7BA3B00-41CA-66A7-1819-D3F2399E6275}"/>
              </a:ext>
            </a:extLst>
          </p:cNvPr>
          <p:cNvPicPr>
            <a:picLocks noChangeAspect="1"/>
          </p:cNvPicPr>
          <p:nvPr/>
        </p:nvPicPr>
        <p:blipFill>
          <a:blip r:embed="rId3"/>
          <a:stretch>
            <a:fillRect/>
          </a:stretch>
        </p:blipFill>
        <p:spPr>
          <a:xfrm>
            <a:off x="7408069" y="113149"/>
            <a:ext cx="2414589" cy="524567"/>
          </a:xfrm>
          <a:prstGeom prst="rect">
            <a:avLst/>
          </a:prstGeom>
        </p:spPr>
      </p:pic>
      <p:sp>
        <p:nvSpPr>
          <p:cNvPr id="4" name="Suorakulmio 3">
            <a:extLst>
              <a:ext uri="{FF2B5EF4-FFF2-40B4-BE49-F238E27FC236}">
                <a16:creationId xmlns:a16="http://schemas.microsoft.com/office/drawing/2014/main" id="{843D5F76-1662-E333-2D4E-0824E2CCE384}"/>
              </a:ext>
            </a:extLst>
          </p:cNvPr>
          <p:cNvSpPr/>
          <p:nvPr/>
        </p:nvSpPr>
        <p:spPr>
          <a:xfrm>
            <a:off x="575470" y="1735694"/>
            <a:ext cx="2481825" cy="3710602"/>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7" name="Suorakulmio 6">
            <a:extLst>
              <a:ext uri="{FF2B5EF4-FFF2-40B4-BE49-F238E27FC236}">
                <a16:creationId xmlns:a16="http://schemas.microsoft.com/office/drawing/2014/main" id="{6DE8016E-D995-5B46-E464-48033C22671D}"/>
              </a:ext>
            </a:extLst>
          </p:cNvPr>
          <p:cNvSpPr/>
          <p:nvPr/>
        </p:nvSpPr>
        <p:spPr>
          <a:xfrm>
            <a:off x="3667524" y="1728786"/>
            <a:ext cx="2487954" cy="3722667"/>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9" name="Suorakulmio 8">
            <a:extLst>
              <a:ext uri="{FF2B5EF4-FFF2-40B4-BE49-F238E27FC236}">
                <a16:creationId xmlns:a16="http://schemas.microsoft.com/office/drawing/2014/main" id="{47EE9EF7-44F8-1DFA-4306-7552C832FC27}"/>
              </a:ext>
            </a:extLst>
          </p:cNvPr>
          <p:cNvSpPr/>
          <p:nvPr/>
        </p:nvSpPr>
        <p:spPr>
          <a:xfrm>
            <a:off x="6736736" y="1728787"/>
            <a:ext cx="2504666" cy="371751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200" dirty="0">
              <a:solidFill>
                <a:schemeClr val="tx2"/>
              </a:solidFill>
            </a:endParaRPr>
          </a:p>
        </p:txBody>
      </p:sp>
      <p:sp>
        <p:nvSpPr>
          <p:cNvPr id="10" name="Tekstiruutu 9">
            <a:extLst>
              <a:ext uri="{FF2B5EF4-FFF2-40B4-BE49-F238E27FC236}">
                <a16:creationId xmlns:a16="http://schemas.microsoft.com/office/drawing/2014/main" id="{A5281F23-4D1C-71F2-F8EF-E2411AF16C78}"/>
              </a:ext>
            </a:extLst>
          </p:cNvPr>
          <p:cNvSpPr txBox="1"/>
          <p:nvPr/>
        </p:nvSpPr>
        <p:spPr>
          <a:xfrm>
            <a:off x="575470" y="1337808"/>
            <a:ext cx="2569418" cy="338554"/>
          </a:xfrm>
          <a:prstGeom prst="rect">
            <a:avLst/>
          </a:prstGeom>
          <a:noFill/>
        </p:spPr>
        <p:txBody>
          <a:bodyPr wrap="square" rtlCol="0">
            <a:spAutoFit/>
          </a:bodyPr>
          <a:lstStyle/>
          <a:p>
            <a:pPr algn="ctr"/>
            <a:r>
              <a:rPr lang="fi-FI" sz="1600" b="1" dirty="0"/>
              <a:t>Yksikkökokous (30 min)</a:t>
            </a:r>
          </a:p>
        </p:txBody>
      </p:sp>
      <p:sp>
        <p:nvSpPr>
          <p:cNvPr id="13" name="Nuoli: Oikea 12">
            <a:extLst>
              <a:ext uri="{FF2B5EF4-FFF2-40B4-BE49-F238E27FC236}">
                <a16:creationId xmlns:a16="http://schemas.microsoft.com/office/drawing/2014/main" id="{00A5C3D0-5A73-650A-8E26-A854635D7751}"/>
              </a:ext>
            </a:extLst>
          </p:cNvPr>
          <p:cNvSpPr/>
          <p:nvPr/>
        </p:nvSpPr>
        <p:spPr>
          <a:xfrm>
            <a:off x="3033912"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16" name="Tekstiruutu 15">
            <a:extLst>
              <a:ext uri="{FF2B5EF4-FFF2-40B4-BE49-F238E27FC236}">
                <a16:creationId xmlns:a16="http://schemas.microsoft.com/office/drawing/2014/main" id="{918081EE-90DF-1037-246B-508091A02AFF}"/>
              </a:ext>
            </a:extLst>
          </p:cNvPr>
          <p:cNvSpPr txBox="1"/>
          <p:nvPr/>
        </p:nvSpPr>
        <p:spPr>
          <a:xfrm>
            <a:off x="625248" y="1728786"/>
            <a:ext cx="2432047" cy="2862322"/>
          </a:xfrm>
          <a:prstGeom prst="rect">
            <a:avLst/>
          </a:prstGeom>
          <a:noFill/>
        </p:spPr>
        <p:txBody>
          <a:bodyPr wrap="square">
            <a:spAutoFit/>
          </a:bodyPr>
          <a:lstStyle/>
          <a:p>
            <a:r>
              <a:rPr lang="fi-FI" sz="1200" b="1" dirty="0">
                <a:solidFill>
                  <a:schemeClr val="tx2"/>
                </a:solidFill>
              </a:rPr>
              <a:t>Kestävyysarviointiin perehtyminen</a:t>
            </a:r>
          </a:p>
          <a:p>
            <a:endParaRPr lang="fi-FI" sz="1200" b="1" dirty="0">
              <a:solidFill>
                <a:schemeClr val="tx2"/>
              </a:solidFill>
            </a:endParaRPr>
          </a:p>
          <a:p>
            <a:r>
              <a:rPr lang="fi-FI" sz="1200" dirty="0">
                <a:solidFill>
                  <a:schemeClr val="tx2"/>
                </a:solidFill>
              </a:rPr>
              <a:t>Alustus Kestävyysarvioinnista: </a:t>
            </a:r>
          </a:p>
          <a:p>
            <a:pPr marL="171450" indent="-171450">
              <a:buFont typeface="Arial" panose="020B0604020202020204" pitchFamily="34" charset="0"/>
              <a:buChar char="•"/>
            </a:pPr>
            <a:r>
              <a:rPr lang="fi-FI" sz="1200" dirty="0">
                <a:solidFill>
                  <a:schemeClr val="tx2"/>
                </a:solidFill>
              </a:rPr>
              <a:t>Konteksti, mihin liittyy ja mistä kyse</a:t>
            </a:r>
          </a:p>
          <a:p>
            <a:pPr marL="171450" indent="-171450">
              <a:buFont typeface="Arial" panose="020B0604020202020204" pitchFamily="34" charset="0"/>
              <a:buChar char="•"/>
            </a:pPr>
            <a:r>
              <a:rPr lang="fi-FI" sz="1200" dirty="0">
                <a:solidFill>
                  <a:schemeClr val="tx2"/>
                </a:solidFill>
              </a:rPr>
              <a:t>Työskentelyn tavoite, tarkoitus ja lopputuotokset</a:t>
            </a:r>
          </a:p>
          <a:p>
            <a:pPr marL="171450" indent="-171450">
              <a:buFont typeface="Arial" panose="020B0604020202020204" pitchFamily="34" charset="0"/>
              <a:buChar char="•"/>
            </a:pPr>
            <a:r>
              <a:rPr lang="fi-FI" sz="1200" dirty="0">
                <a:solidFill>
                  <a:schemeClr val="tx2"/>
                </a:solidFill>
              </a:rPr>
              <a:t>Työskentelytapa ja aikataulu</a:t>
            </a:r>
          </a:p>
          <a:p>
            <a:pPr marL="171450" indent="-171450">
              <a:buFont typeface="Arial" panose="020B0604020202020204" pitchFamily="34" charset="0"/>
              <a:buChar char="•"/>
            </a:pPr>
            <a:r>
              <a:rPr lang="fi-FI" sz="1200" dirty="0">
                <a:solidFill>
                  <a:schemeClr val="tx2"/>
                </a:solidFill>
              </a:rPr>
              <a:t>Tulosten hyödyntäminen</a:t>
            </a:r>
          </a:p>
          <a:p>
            <a:pPr marL="232200" indent="-232200">
              <a:buFontTx/>
              <a:buChar char="-"/>
            </a:pPr>
            <a:endParaRPr lang="fi-FI" sz="1200" b="1" dirty="0">
              <a:solidFill>
                <a:schemeClr val="tx2"/>
              </a:solidFill>
            </a:endParaRPr>
          </a:p>
          <a:p>
            <a:r>
              <a:rPr lang="fi-FI" sz="1200" dirty="0">
                <a:solidFill>
                  <a:schemeClr val="tx2"/>
                </a:solidFill>
              </a:rPr>
              <a:t>Valitkaa jokin pääteema ja siihen sisältyvä </a:t>
            </a:r>
            <a:r>
              <a:rPr lang="fi-FI" sz="1200" b="1" dirty="0">
                <a:solidFill>
                  <a:schemeClr val="tx2"/>
                </a:solidFill>
              </a:rPr>
              <a:t>yksi aihealue </a:t>
            </a:r>
            <a:r>
              <a:rPr lang="fi-FI" sz="1200" dirty="0">
                <a:solidFill>
                  <a:schemeClr val="tx2"/>
                </a:solidFill>
              </a:rPr>
              <a:t>arvioinnin kohteeksi, esim. äänestämällä.</a:t>
            </a:r>
          </a:p>
        </p:txBody>
      </p:sp>
      <p:sp>
        <p:nvSpPr>
          <p:cNvPr id="17" name="Ellipsi 16">
            <a:extLst>
              <a:ext uri="{FF2B5EF4-FFF2-40B4-BE49-F238E27FC236}">
                <a16:creationId xmlns:a16="http://schemas.microsoft.com/office/drawing/2014/main" id="{FA6ACEC5-0B3C-A75E-6820-9BEDB2B0AC0E}"/>
              </a:ext>
            </a:extLst>
          </p:cNvPr>
          <p:cNvSpPr/>
          <p:nvPr/>
        </p:nvSpPr>
        <p:spPr>
          <a:xfrm>
            <a:off x="2044878" y="5212117"/>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8" name="Ellipsi 17">
            <a:extLst>
              <a:ext uri="{FF2B5EF4-FFF2-40B4-BE49-F238E27FC236}">
                <a16:creationId xmlns:a16="http://schemas.microsoft.com/office/drawing/2014/main" id="{410191F8-D1AC-3AA7-CE2B-0E645DA605BC}"/>
              </a:ext>
            </a:extLst>
          </p:cNvPr>
          <p:cNvSpPr/>
          <p:nvPr/>
        </p:nvSpPr>
        <p:spPr>
          <a:xfrm>
            <a:off x="5150741" y="5212116"/>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19" name="Ellipsi 18">
            <a:extLst>
              <a:ext uri="{FF2B5EF4-FFF2-40B4-BE49-F238E27FC236}">
                <a16:creationId xmlns:a16="http://schemas.microsoft.com/office/drawing/2014/main" id="{53865050-5398-E024-CF42-41684CCC545C}"/>
              </a:ext>
            </a:extLst>
          </p:cNvPr>
          <p:cNvSpPr/>
          <p:nvPr/>
        </p:nvSpPr>
        <p:spPr>
          <a:xfrm>
            <a:off x="8353623" y="4737629"/>
            <a:ext cx="1469035" cy="53578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1"/>
                </a:solidFill>
              </a:rPr>
              <a:t>Työpajan tulosten yhteenveto </a:t>
            </a:r>
          </a:p>
        </p:txBody>
      </p:sp>
      <p:sp>
        <p:nvSpPr>
          <p:cNvPr id="21" name="Tekstiruutu 20">
            <a:extLst>
              <a:ext uri="{FF2B5EF4-FFF2-40B4-BE49-F238E27FC236}">
                <a16:creationId xmlns:a16="http://schemas.microsoft.com/office/drawing/2014/main" id="{545C906D-2A54-6708-C91E-A985F8A0D348}"/>
              </a:ext>
            </a:extLst>
          </p:cNvPr>
          <p:cNvSpPr txBox="1"/>
          <p:nvPr/>
        </p:nvSpPr>
        <p:spPr>
          <a:xfrm>
            <a:off x="3716337" y="1728786"/>
            <a:ext cx="2461982" cy="3231654"/>
          </a:xfrm>
          <a:prstGeom prst="rect">
            <a:avLst/>
          </a:prstGeom>
          <a:noFill/>
        </p:spPr>
        <p:txBody>
          <a:bodyPr wrap="square" rtlCol="0">
            <a:spAutoFit/>
          </a:bodyPr>
          <a:lstStyle/>
          <a:p>
            <a:r>
              <a:rPr lang="fi-FI" sz="1200" b="1" dirty="0">
                <a:solidFill>
                  <a:schemeClr val="tx2"/>
                </a:solidFill>
              </a:rPr>
              <a:t>Kestävyysarvioinnin toteuttaminen valitulle aihealueelle</a:t>
            </a:r>
          </a:p>
          <a:p>
            <a:endParaRPr lang="fi-FI" sz="1200" b="1" dirty="0">
              <a:solidFill>
                <a:schemeClr val="tx2"/>
              </a:solidFill>
            </a:endParaRPr>
          </a:p>
          <a:p>
            <a:r>
              <a:rPr lang="fi-FI" sz="1200" dirty="0">
                <a:solidFill>
                  <a:schemeClr val="tx2"/>
                </a:solidFill>
              </a:rPr>
              <a:t>Työskentely:</a:t>
            </a:r>
          </a:p>
          <a:p>
            <a:pPr marL="171450" indent="-171450">
              <a:buFont typeface="Arial" panose="020B0604020202020204" pitchFamily="34" charset="0"/>
              <a:buChar char="•"/>
            </a:pPr>
            <a:r>
              <a:rPr lang="fi-FI" sz="1200" dirty="0">
                <a:solidFill>
                  <a:schemeClr val="tx2"/>
                </a:solidFill>
              </a:rPr>
              <a:t>Valittuihin aihealueen arviointi Kestävyyden arviointityökalua hyödyntäen </a:t>
            </a:r>
          </a:p>
          <a:p>
            <a:pPr marL="171450" indent="-171450">
              <a:buFont typeface="Arial" panose="020B0604020202020204" pitchFamily="34" charset="0"/>
              <a:buChar char="•"/>
            </a:pPr>
            <a:r>
              <a:rPr lang="fi-FI" sz="1200" dirty="0">
                <a:solidFill>
                  <a:schemeClr val="tx2"/>
                </a:solidFill>
              </a:rPr>
              <a:t>Kirjatkaa keskustelu ylös, fasilitoija lisää sen myöhemmin työpohjaan</a:t>
            </a:r>
          </a:p>
          <a:p>
            <a:pPr marL="232200" indent="-232200">
              <a:buFontTx/>
              <a:buChar char="-"/>
            </a:pPr>
            <a:endParaRPr lang="fi-FI" sz="1200" dirty="0">
              <a:solidFill>
                <a:schemeClr val="tx2"/>
              </a:solidFill>
            </a:endParaRPr>
          </a:p>
          <a:p>
            <a:r>
              <a:rPr lang="fi-FI" sz="1200" dirty="0">
                <a:solidFill>
                  <a:schemeClr val="tx2"/>
                </a:solidFill>
              </a:rPr>
              <a:t>Yhteenveto ja seuraavat askeleet:</a:t>
            </a:r>
          </a:p>
          <a:p>
            <a:pPr marL="171450" indent="-171450">
              <a:buFont typeface="Arial" panose="020B0604020202020204" pitchFamily="34" charset="0"/>
              <a:buChar char="•"/>
            </a:pPr>
            <a:r>
              <a:rPr lang="fi-FI" sz="1200" dirty="0">
                <a:solidFill>
                  <a:schemeClr val="tx2"/>
                </a:solidFill>
              </a:rPr>
              <a:t>Sopikaa miten jatkotyöstätte aineistoa</a:t>
            </a:r>
          </a:p>
          <a:p>
            <a:endParaRPr lang="fi-FI" sz="1200" b="1" dirty="0">
              <a:solidFill>
                <a:schemeClr val="tx2"/>
              </a:solidFill>
            </a:endParaRPr>
          </a:p>
        </p:txBody>
      </p:sp>
      <p:sp>
        <p:nvSpPr>
          <p:cNvPr id="22" name="Tekstiruutu 21">
            <a:extLst>
              <a:ext uri="{FF2B5EF4-FFF2-40B4-BE49-F238E27FC236}">
                <a16:creationId xmlns:a16="http://schemas.microsoft.com/office/drawing/2014/main" id="{8428925B-2FD7-E5E6-83EE-126A155EE3D0}"/>
              </a:ext>
            </a:extLst>
          </p:cNvPr>
          <p:cNvSpPr txBox="1"/>
          <p:nvPr/>
        </p:nvSpPr>
        <p:spPr>
          <a:xfrm>
            <a:off x="6834089" y="1739874"/>
            <a:ext cx="2353763" cy="3046988"/>
          </a:xfrm>
          <a:prstGeom prst="rect">
            <a:avLst/>
          </a:prstGeom>
          <a:noFill/>
        </p:spPr>
        <p:txBody>
          <a:bodyPr wrap="square" rtlCol="0">
            <a:spAutoFit/>
          </a:bodyPr>
          <a:lstStyle/>
          <a:p>
            <a:r>
              <a:rPr lang="fi-FI" sz="1200" b="1" dirty="0">
                <a:solidFill>
                  <a:schemeClr val="tx2"/>
                </a:solidFill>
              </a:rPr>
              <a:t>Kestävyysarvioinnin tulokset ja hyödyntäminen </a:t>
            </a:r>
          </a:p>
          <a:p>
            <a:endParaRPr lang="fi-FI" sz="1200" dirty="0">
              <a:solidFill>
                <a:schemeClr val="tx2"/>
              </a:solidFill>
            </a:endParaRPr>
          </a:p>
          <a:p>
            <a:r>
              <a:rPr lang="fi-FI" sz="1200" dirty="0">
                <a:solidFill>
                  <a:schemeClr val="tx2"/>
                </a:solidFill>
              </a:rPr>
              <a:t>Työskentely:</a:t>
            </a:r>
          </a:p>
          <a:p>
            <a:pPr marL="171450" indent="-171450">
              <a:buFont typeface="Arial" panose="020B0604020202020204" pitchFamily="34" charset="0"/>
              <a:buChar char="•"/>
            </a:pPr>
            <a:r>
              <a:rPr lang="fi-FI" sz="1200" dirty="0">
                <a:solidFill>
                  <a:schemeClr val="tx2"/>
                </a:solidFill>
              </a:rPr>
              <a:t>Käykää läpi edellisen arvioinnin tulokset ja ideoikaa toimenpiteitä aihealueen kehittämiseksi</a:t>
            </a:r>
          </a:p>
          <a:p>
            <a:endParaRPr lang="fi-FI" sz="1200" dirty="0">
              <a:solidFill>
                <a:schemeClr val="tx2"/>
              </a:solidFill>
            </a:endParaRPr>
          </a:p>
          <a:p>
            <a:r>
              <a:rPr lang="fi-FI" sz="1200" dirty="0">
                <a:solidFill>
                  <a:schemeClr val="tx2"/>
                </a:solidFill>
              </a:rPr>
              <a:t>Yhteenveto ja seuraavat askeleet:</a:t>
            </a:r>
          </a:p>
          <a:p>
            <a:pPr marL="171450" indent="-171450">
              <a:buFont typeface="Arial" panose="020B0604020202020204" pitchFamily="34" charset="0"/>
              <a:buChar char="•"/>
            </a:pPr>
            <a:r>
              <a:rPr lang="fi-FI" sz="1200" dirty="0">
                <a:solidFill>
                  <a:schemeClr val="tx2"/>
                </a:solidFill>
              </a:rPr>
              <a:t>Jatkotoimenpiteistä sopiminen</a:t>
            </a:r>
          </a:p>
          <a:p>
            <a:pPr marL="171450" indent="-171450">
              <a:buFont typeface="Arial" panose="020B0604020202020204" pitchFamily="34" charset="0"/>
              <a:buChar char="•"/>
            </a:pPr>
            <a:r>
              <a:rPr lang="fi-FI" sz="1200" dirty="0">
                <a:solidFill>
                  <a:schemeClr val="tx2"/>
                </a:solidFill>
              </a:rPr>
              <a:t>Pohtikaa, voisitteko toteuttaa arvioinnin uudestaan jollekin toiselle aihealueelle</a:t>
            </a:r>
          </a:p>
        </p:txBody>
      </p:sp>
      <p:sp>
        <p:nvSpPr>
          <p:cNvPr id="23" name="Ellipsi 22">
            <a:extLst>
              <a:ext uri="{FF2B5EF4-FFF2-40B4-BE49-F238E27FC236}">
                <a16:creationId xmlns:a16="http://schemas.microsoft.com/office/drawing/2014/main" id="{00C87BCB-1911-50CA-40A2-45296180B3D4}"/>
              </a:ext>
            </a:extLst>
          </p:cNvPr>
          <p:cNvSpPr/>
          <p:nvPr/>
        </p:nvSpPr>
        <p:spPr>
          <a:xfrm>
            <a:off x="8293894" y="5366453"/>
            <a:ext cx="1528764" cy="6460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b="1" dirty="0">
                <a:solidFill>
                  <a:schemeClr val="bg1"/>
                </a:solidFill>
              </a:rPr>
              <a:t>Tulokset jatkotyön tueksi</a:t>
            </a:r>
          </a:p>
        </p:txBody>
      </p:sp>
      <p:sp>
        <p:nvSpPr>
          <p:cNvPr id="15" name="Tekstiruutu 14">
            <a:extLst>
              <a:ext uri="{FF2B5EF4-FFF2-40B4-BE49-F238E27FC236}">
                <a16:creationId xmlns:a16="http://schemas.microsoft.com/office/drawing/2014/main" id="{34AF6548-BF74-EBE8-FFB3-6D7E88B7A442}"/>
              </a:ext>
            </a:extLst>
          </p:cNvPr>
          <p:cNvSpPr txBox="1"/>
          <p:nvPr/>
        </p:nvSpPr>
        <p:spPr>
          <a:xfrm>
            <a:off x="3607069" y="1334972"/>
            <a:ext cx="2569418" cy="338554"/>
          </a:xfrm>
          <a:prstGeom prst="rect">
            <a:avLst/>
          </a:prstGeom>
          <a:noFill/>
        </p:spPr>
        <p:txBody>
          <a:bodyPr wrap="square" rtlCol="0">
            <a:spAutoFit/>
          </a:bodyPr>
          <a:lstStyle/>
          <a:p>
            <a:pPr algn="ctr"/>
            <a:r>
              <a:rPr lang="fi-FI" sz="1600" b="1" dirty="0"/>
              <a:t>Yksikkökokous (30 min)</a:t>
            </a:r>
          </a:p>
        </p:txBody>
      </p:sp>
      <p:sp>
        <p:nvSpPr>
          <p:cNvPr id="25" name="Tekstiruutu 24">
            <a:extLst>
              <a:ext uri="{FF2B5EF4-FFF2-40B4-BE49-F238E27FC236}">
                <a16:creationId xmlns:a16="http://schemas.microsoft.com/office/drawing/2014/main" id="{50C66B76-7A7E-8A80-E177-4874CC9A1876}"/>
              </a:ext>
            </a:extLst>
          </p:cNvPr>
          <p:cNvSpPr txBox="1"/>
          <p:nvPr/>
        </p:nvSpPr>
        <p:spPr>
          <a:xfrm>
            <a:off x="6726261" y="1343712"/>
            <a:ext cx="2569418" cy="338554"/>
          </a:xfrm>
          <a:prstGeom prst="rect">
            <a:avLst/>
          </a:prstGeom>
          <a:noFill/>
        </p:spPr>
        <p:txBody>
          <a:bodyPr wrap="square" rtlCol="0">
            <a:spAutoFit/>
          </a:bodyPr>
          <a:lstStyle/>
          <a:p>
            <a:pPr algn="ctr"/>
            <a:r>
              <a:rPr lang="fi-FI" sz="1600" b="1" dirty="0"/>
              <a:t>Yksikkökokous (30 min)</a:t>
            </a:r>
          </a:p>
        </p:txBody>
      </p:sp>
      <p:sp>
        <p:nvSpPr>
          <p:cNvPr id="14" name="Nuoli: Oikea 13">
            <a:extLst>
              <a:ext uri="{FF2B5EF4-FFF2-40B4-BE49-F238E27FC236}">
                <a16:creationId xmlns:a16="http://schemas.microsoft.com/office/drawing/2014/main" id="{B1BF8F19-43DE-5E6E-58BD-6FD6107E9305}"/>
              </a:ext>
            </a:extLst>
          </p:cNvPr>
          <p:cNvSpPr/>
          <p:nvPr/>
        </p:nvSpPr>
        <p:spPr>
          <a:xfrm>
            <a:off x="6129516" y="3121818"/>
            <a:ext cx="607219" cy="307181"/>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7" name="Ellipsi 26">
            <a:extLst>
              <a:ext uri="{FF2B5EF4-FFF2-40B4-BE49-F238E27FC236}">
                <a16:creationId xmlns:a16="http://schemas.microsoft.com/office/drawing/2014/main" id="{0032925E-8B9F-20DF-5DDA-DFD5113B72DC}"/>
              </a:ext>
            </a:extLst>
          </p:cNvPr>
          <p:cNvSpPr/>
          <p:nvPr/>
        </p:nvSpPr>
        <p:spPr>
          <a:xfrm>
            <a:off x="54622" y="5154657"/>
            <a:ext cx="1222911" cy="53481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tx2"/>
                </a:solidFill>
              </a:rPr>
              <a:t>Arvioinnin suunnittelu</a:t>
            </a:r>
          </a:p>
        </p:txBody>
      </p:sp>
      <p:sp>
        <p:nvSpPr>
          <p:cNvPr id="28" name="Tekstiruutu 27">
            <a:extLst>
              <a:ext uri="{FF2B5EF4-FFF2-40B4-BE49-F238E27FC236}">
                <a16:creationId xmlns:a16="http://schemas.microsoft.com/office/drawing/2014/main" id="{6C2E9CB0-6464-DA6C-F6F2-4470CD8094F0}"/>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709873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EE5C-6E6D-AAAE-CFE4-CBAE0FC23A2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3C9BCB1-71B1-2045-8B03-A7ACBCF2D541}"/>
              </a:ext>
            </a:extLst>
          </p:cNvPr>
          <p:cNvSpPr>
            <a:spLocks noGrp="1"/>
          </p:cNvSpPr>
          <p:nvPr>
            <p:ph type="title"/>
          </p:nvPr>
        </p:nvSpPr>
        <p:spPr>
          <a:xfrm>
            <a:off x="438819" y="539999"/>
            <a:ext cx="7819355" cy="625277"/>
          </a:xfrm>
        </p:spPr>
        <p:txBody>
          <a:bodyPr/>
          <a:lstStyle/>
          <a:p>
            <a:r>
              <a:rPr lang="fi-FI" sz="2200" dirty="0"/>
              <a:t>Esimerkki 4: Omatoiminen ja täysvirtuaalinen toteutus</a:t>
            </a:r>
            <a:br>
              <a:rPr lang="fi-FI" sz="2200" dirty="0">
                <a:solidFill>
                  <a:schemeClr val="tx1"/>
                </a:solidFill>
              </a:rPr>
            </a:br>
            <a:endParaRPr lang="fi-FI" sz="2200" dirty="0"/>
          </a:p>
        </p:txBody>
      </p:sp>
      <p:sp>
        <p:nvSpPr>
          <p:cNvPr id="3" name="Dian numeron paikkamerkki 2">
            <a:extLst>
              <a:ext uri="{FF2B5EF4-FFF2-40B4-BE49-F238E27FC236}">
                <a16:creationId xmlns:a16="http://schemas.microsoft.com/office/drawing/2014/main" id="{B3EB4ABC-A4C9-9DCC-41B1-173522C0EC3D}"/>
              </a:ext>
            </a:extLst>
          </p:cNvPr>
          <p:cNvSpPr>
            <a:spLocks noGrp="1"/>
          </p:cNvSpPr>
          <p:nvPr>
            <p:ph type="sldNum" sz="quarter" idx="12"/>
          </p:nvPr>
        </p:nvSpPr>
        <p:spPr/>
        <p:txBody>
          <a:bodyPr/>
          <a:lstStyle/>
          <a:p>
            <a:fld id="{5C508C44-8567-AC47-A622-05DCBFCF8698}" type="slidenum">
              <a:rPr lang="en-FI" smtClean="0"/>
              <a:t>17</a:t>
            </a:fld>
            <a:endParaRPr lang="en-FI"/>
          </a:p>
        </p:txBody>
      </p:sp>
      <p:pic>
        <p:nvPicPr>
          <p:cNvPr id="8" name="Sisällön paikkamerkki 7">
            <a:extLst>
              <a:ext uri="{FF2B5EF4-FFF2-40B4-BE49-F238E27FC236}">
                <a16:creationId xmlns:a16="http://schemas.microsoft.com/office/drawing/2014/main" id="{96361C75-FBB0-F9D5-A1D4-ABCBB28BCBD3}"/>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5" name="Suorakulmio 4">
            <a:extLst>
              <a:ext uri="{FF2B5EF4-FFF2-40B4-BE49-F238E27FC236}">
                <a16:creationId xmlns:a16="http://schemas.microsoft.com/office/drawing/2014/main" id="{13B6F2EF-79BF-2BCE-A791-23DF9376BC06}"/>
              </a:ext>
            </a:extLst>
          </p:cNvPr>
          <p:cNvSpPr/>
          <p:nvPr/>
        </p:nvSpPr>
        <p:spPr>
          <a:xfrm>
            <a:off x="8129588" y="178594"/>
            <a:ext cx="1578768" cy="2928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6" name="Kuva 5">
            <a:extLst>
              <a:ext uri="{FF2B5EF4-FFF2-40B4-BE49-F238E27FC236}">
                <a16:creationId xmlns:a16="http://schemas.microsoft.com/office/drawing/2014/main" id="{D8FB5E86-570D-A9E7-0133-232C13538644}"/>
              </a:ext>
            </a:extLst>
          </p:cNvPr>
          <p:cNvPicPr>
            <a:picLocks noChangeAspect="1"/>
          </p:cNvPicPr>
          <p:nvPr/>
        </p:nvPicPr>
        <p:blipFill>
          <a:blip r:embed="rId3"/>
          <a:stretch>
            <a:fillRect/>
          </a:stretch>
        </p:blipFill>
        <p:spPr>
          <a:xfrm>
            <a:off x="7408069" y="113149"/>
            <a:ext cx="2414589" cy="524567"/>
          </a:xfrm>
          <a:prstGeom prst="rect">
            <a:avLst/>
          </a:prstGeom>
        </p:spPr>
      </p:pic>
      <p:sp>
        <p:nvSpPr>
          <p:cNvPr id="9" name="Suorakulmio 8">
            <a:extLst>
              <a:ext uri="{FF2B5EF4-FFF2-40B4-BE49-F238E27FC236}">
                <a16:creationId xmlns:a16="http://schemas.microsoft.com/office/drawing/2014/main" id="{5A4C01F9-AABF-FF73-A410-66B0A2FF4344}"/>
              </a:ext>
            </a:extLst>
          </p:cNvPr>
          <p:cNvSpPr/>
          <p:nvPr/>
        </p:nvSpPr>
        <p:spPr>
          <a:xfrm>
            <a:off x="552076" y="1790748"/>
            <a:ext cx="8799884" cy="87152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200" dirty="0">
                <a:solidFill>
                  <a:schemeClr val="tx2"/>
                </a:solidFill>
              </a:rPr>
              <a:t>Infopaketti kestävyysarvioinnin toteutuksesta. Osallistujat </a:t>
            </a:r>
            <a:r>
              <a:rPr lang="fi-FI" sz="1200" b="1" dirty="0">
                <a:solidFill>
                  <a:schemeClr val="tx2"/>
                </a:solidFill>
              </a:rPr>
              <a:t>perehtyvät</a:t>
            </a:r>
            <a:r>
              <a:rPr lang="fi-FI" sz="1200" dirty="0">
                <a:solidFill>
                  <a:schemeClr val="tx2"/>
                </a:solidFill>
              </a:rPr>
              <a:t> </a:t>
            </a:r>
            <a:r>
              <a:rPr lang="fi-FI" sz="1200" b="1" dirty="0">
                <a:solidFill>
                  <a:schemeClr val="tx2"/>
                </a:solidFill>
              </a:rPr>
              <a:t>aineistoon määräpäivään mennessä</a:t>
            </a:r>
            <a:r>
              <a:rPr lang="fi-FI" sz="1200" dirty="0">
                <a:solidFill>
                  <a:schemeClr val="tx2"/>
                </a:solidFill>
              </a:rPr>
              <a:t> ja mahdollisesti </a:t>
            </a:r>
            <a:r>
              <a:rPr lang="fi-FI" sz="1200" b="1" dirty="0">
                <a:solidFill>
                  <a:schemeClr val="tx2"/>
                </a:solidFill>
              </a:rPr>
              <a:t>äänestävät</a:t>
            </a:r>
            <a:r>
              <a:rPr lang="fi-FI" sz="1200" dirty="0">
                <a:solidFill>
                  <a:schemeClr val="tx2"/>
                </a:solidFill>
              </a:rPr>
              <a:t>, mikä pääteema tai mitkä aihealueet valitaan arviointiin.   </a:t>
            </a:r>
          </a:p>
        </p:txBody>
      </p:sp>
      <p:sp>
        <p:nvSpPr>
          <p:cNvPr id="26" name="Ellipsi 25">
            <a:extLst>
              <a:ext uri="{FF2B5EF4-FFF2-40B4-BE49-F238E27FC236}">
                <a16:creationId xmlns:a16="http://schemas.microsoft.com/office/drawing/2014/main" id="{7C59665B-A8D6-653F-8842-7009235D238E}"/>
              </a:ext>
            </a:extLst>
          </p:cNvPr>
          <p:cNvSpPr/>
          <p:nvPr/>
        </p:nvSpPr>
        <p:spPr>
          <a:xfrm>
            <a:off x="85725" y="1455472"/>
            <a:ext cx="1222911" cy="53481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50" dirty="0">
                <a:solidFill>
                  <a:schemeClr val="tx2"/>
                </a:solidFill>
              </a:rPr>
              <a:t>Arvioinnin suunnittelu</a:t>
            </a:r>
          </a:p>
        </p:txBody>
      </p:sp>
      <p:sp>
        <p:nvSpPr>
          <p:cNvPr id="11" name="Tekstiruutu 10">
            <a:extLst>
              <a:ext uri="{FF2B5EF4-FFF2-40B4-BE49-F238E27FC236}">
                <a16:creationId xmlns:a16="http://schemas.microsoft.com/office/drawing/2014/main" id="{BE1E9DA0-F647-27C4-5D50-80FC80301124}"/>
              </a:ext>
            </a:extLst>
          </p:cNvPr>
          <p:cNvSpPr txBox="1"/>
          <p:nvPr/>
        </p:nvSpPr>
        <p:spPr>
          <a:xfrm>
            <a:off x="438820" y="937913"/>
            <a:ext cx="9269536" cy="461665"/>
          </a:xfrm>
          <a:prstGeom prst="rect">
            <a:avLst/>
          </a:prstGeom>
          <a:noFill/>
        </p:spPr>
        <p:txBody>
          <a:bodyPr wrap="square" rtlCol="0">
            <a:spAutoFit/>
          </a:bodyPr>
          <a:lstStyle/>
          <a:p>
            <a:pPr algn="l"/>
            <a:r>
              <a:rPr lang="fi-FI" sz="1200" dirty="0"/>
              <a:t>Toteutus alustalla, jonne fasilitoija rakentaa kestävyysarvioinnille työskentelytilan. Mahdollisia alustoja: </a:t>
            </a:r>
            <a:r>
              <a:rPr lang="fi-FI" sz="1200" dirty="0" err="1"/>
              <a:t>Howspace</a:t>
            </a:r>
            <a:r>
              <a:rPr lang="fi-FI" sz="1200" dirty="0"/>
              <a:t>, </a:t>
            </a:r>
            <a:r>
              <a:rPr lang="fi-FI" sz="1200" dirty="0" err="1"/>
              <a:t>Teams</a:t>
            </a:r>
            <a:r>
              <a:rPr lang="fi-FI" sz="1200" dirty="0"/>
              <a:t> (+ esim. </a:t>
            </a:r>
            <a:r>
              <a:rPr lang="fi-FI" sz="1200" dirty="0" err="1"/>
              <a:t>Forms</a:t>
            </a:r>
            <a:r>
              <a:rPr lang="fi-FI" sz="1200" dirty="0"/>
              <a:t>, Planner ja </a:t>
            </a:r>
            <a:r>
              <a:rPr lang="fi-FI" sz="1200" dirty="0" err="1"/>
              <a:t>Whiteboard</a:t>
            </a:r>
            <a:r>
              <a:rPr lang="fi-FI" sz="1200" dirty="0"/>
              <a:t>), Miro, </a:t>
            </a:r>
            <a:r>
              <a:rPr lang="fi-FI" sz="1200" dirty="0" err="1"/>
              <a:t>Padlet</a:t>
            </a:r>
            <a:r>
              <a:rPr lang="fi-FI" sz="1200" dirty="0"/>
              <a:t>.</a:t>
            </a:r>
          </a:p>
        </p:txBody>
      </p:sp>
      <p:sp>
        <p:nvSpPr>
          <p:cNvPr id="12" name="Suorakulmio 11">
            <a:extLst>
              <a:ext uri="{FF2B5EF4-FFF2-40B4-BE49-F238E27FC236}">
                <a16:creationId xmlns:a16="http://schemas.microsoft.com/office/drawing/2014/main" id="{61EAB046-5C31-012F-4BFD-DF952E869332}"/>
              </a:ext>
            </a:extLst>
          </p:cNvPr>
          <p:cNvSpPr/>
          <p:nvPr/>
        </p:nvSpPr>
        <p:spPr>
          <a:xfrm>
            <a:off x="552077" y="2905003"/>
            <a:ext cx="8799884" cy="2146279"/>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200" dirty="0">
                <a:solidFill>
                  <a:schemeClr val="tx2"/>
                </a:solidFill>
              </a:rPr>
              <a:t>Äänestyksen tulosten perusteella rakennetaan työtilaan oma osio kullekin arvioitavalle kokonaisuudelle (pääteemoittain tai aihealueittain) ja luodaan keskustelupalstat ja / tai hyödynnetään muistilappuja. Keskustelua ohjaavat valmiit kysymykset kuhunkin aiheeseen liittyen. Keskustelulle annetaan määräaika. </a:t>
            </a:r>
          </a:p>
          <a:p>
            <a:endParaRPr lang="fi-FI" sz="1200" dirty="0">
              <a:solidFill>
                <a:schemeClr val="tx2"/>
              </a:solidFill>
            </a:endParaRPr>
          </a:p>
          <a:p>
            <a:r>
              <a:rPr lang="fi-FI" sz="1200" dirty="0">
                <a:solidFill>
                  <a:schemeClr val="tx2"/>
                </a:solidFill>
              </a:rPr>
              <a:t> Esim. Hallinto ja johtaminen -pääteeman aihealueen </a:t>
            </a:r>
            <a:r>
              <a:rPr lang="fi-FI" sz="1200" b="1" dirty="0">
                <a:solidFill>
                  <a:schemeClr val="tx2"/>
                </a:solidFill>
              </a:rPr>
              <a:t>Osallisuus ja saavutettavuus </a:t>
            </a:r>
            <a:r>
              <a:rPr lang="fi-FI" sz="1200" dirty="0">
                <a:solidFill>
                  <a:schemeClr val="tx2"/>
                </a:solidFill>
              </a:rPr>
              <a:t>kysymykset voisivat olla seuraavanlaisia:</a:t>
            </a:r>
          </a:p>
          <a:p>
            <a:pPr marL="171450" indent="-171450">
              <a:buFont typeface="Arial" panose="020B0604020202020204" pitchFamily="34" charset="0"/>
              <a:buChar char="•"/>
            </a:pPr>
            <a:r>
              <a:rPr lang="fi-FI" sz="1200" dirty="0">
                <a:solidFill>
                  <a:schemeClr val="tx2"/>
                </a:solidFill>
              </a:rPr>
              <a:t>Mitä strategioita ja toimintalinjauksia organisaatiomme osallisuuteen ja saavutettavuuteen liittyy?</a:t>
            </a:r>
          </a:p>
          <a:p>
            <a:pPr marL="171450" indent="-171450">
              <a:buFont typeface="Arial" panose="020B0604020202020204" pitchFamily="34" charset="0"/>
              <a:buChar char="•"/>
            </a:pPr>
            <a:r>
              <a:rPr lang="fi-FI" sz="1200" dirty="0">
                <a:solidFill>
                  <a:schemeClr val="tx2"/>
                </a:solidFill>
              </a:rPr>
              <a:t>Miten organisaatiossamme ehkäistään osallisuuden ja saavutettavuuden kannalta kielteisiä vaikutuksia?</a:t>
            </a:r>
          </a:p>
          <a:p>
            <a:pPr marL="171450" indent="-171450">
              <a:buFont typeface="Arial" panose="020B0604020202020204" pitchFamily="34" charset="0"/>
              <a:buChar char="•"/>
            </a:pPr>
            <a:r>
              <a:rPr lang="fi-FI" sz="1200" dirty="0">
                <a:solidFill>
                  <a:schemeClr val="tx2"/>
                </a:solidFill>
              </a:rPr>
              <a:t>Minkälaisilla toimenpiteillä on pyritty vahvistamaan osallisuutta ja saavutettavuutta organisaatiossamme?</a:t>
            </a:r>
          </a:p>
          <a:p>
            <a:pPr marL="171450" indent="-171450">
              <a:buFont typeface="Arial" panose="020B0604020202020204" pitchFamily="34" charset="0"/>
              <a:buChar char="•"/>
            </a:pPr>
            <a:r>
              <a:rPr lang="fi-FI" sz="1200" dirty="0">
                <a:solidFill>
                  <a:schemeClr val="tx2"/>
                </a:solidFill>
              </a:rPr>
              <a:t>Mitä voisimme tehdä paremmin?</a:t>
            </a:r>
          </a:p>
          <a:p>
            <a:pPr marL="171450" indent="-171450">
              <a:buFont typeface="Arial" panose="020B0604020202020204" pitchFamily="34" charset="0"/>
              <a:buChar char="•"/>
            </a:pPr>
            <a:r>
              <a:rPr lang="fi-FI" sz="1200" dirty="0">
                <a:solidFill>
                  <a:schemeClr val="tx2"/>
                </a:solidFill>
              </a:rPr>
              <a:t>Vapaa sana</a:t>
            </a:r>
          </a:p>
        </p:txBody>
      </p:sp>
      <p:sp>
        <p:nvSpPr>
          <p:cNvPr id="20" name="Nuoli: Oikea 19">
            <a:extLst>
              <a:ext uri="{FF2B5EF4-FFF2-40B4-BE49-F238E27FC236}">
                <a16:creationId xmlns:a16="http://schemas.microsoft.com/office/drawing/2014/main" id="{3A1E774D-DFD6-4CAB-6F4A-C39F7EF05AAB}"/>
              </a:ext>
            </a:extLst>
          </p:cNvPr>
          <p:cNvSpPr/>
          <p:nvPr/>
        </p:nvSpPr>
        <p:spPr>
          <a:xfrm rot="5400000">
            <a:off x="4707932" y="2607899"/>
            <a:ext cx="475586" cy="359907"/>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4" name="Suorakulmio 23">
            <a:extLst>
              <a:ext uri="{FF2B5EF4-FFF2-40B4-BE49-F238E27FC236}">
                <a16:creationId xmlns:a16="http://schemas.microsoft.com/office/drawing/2014/main" id="{8928048E-6512-D8A6-43F2-E0244605258D}"/>
              </a:ext>
            </a:extLst>
          </p:cNvPr>
          <p:cNvSpPr/>
          <p:nvPr/>
        </p:nvSpPr>
        <p:spPr>
          <a:xfrm>
            <a:off x="552079" y="5285584"/>
            <a:ext cx="8799884" cy="871523"/>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200" dirty="0">
                <a:solidFill>
                  <a:schemeClr val="tx2"/>
                </a:solidFill>
              </a:rPr>
              <a:t>Fasilitoija kokoaa keskustelun annin hyödyntäen Kestävyyden arviointityökalua ja luo koonnille oman sivun. Keskustelupalstalla tai muistilappuja hyödyntäen pohditaan jatkotoimenpiteitä eli organisaation kestävyyden kehittämisen toimenpiteitä. Tarvittaessa niistä toteutetaan äänestys.</a:t>
            </a:r>
          </a:p>
        </p:txBody>
      </p:sp>
      <p:sp>
        <p:nvSpPr>
          <p:cNvPr id="28" name="Ellipsi 27">
            <a:extLst>
              <a:ext uri="{FF2B5EF4-FFF2-40B4-BE49-F238E27FC236}">
                <a16:creationId xmlns:a16="http://schemas.microsoft.com/office/drawing/2014/main" id="{5303BE1D-8D83-C511-F0A4-A9ACFEF2476C}"/>
              </a:ext>
            </a:extLst>
          </p:cNvPr>
          <p:cNvSpPr/>
          <p:nvPr/>
        </p:nvSpPr>
        <p:spPr>
          <a:xfrm>
            <a:off x="4189412" y="6062837"/>
            <a:ext cx="1528764" cy="6460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b="1" dirty="0">
                <a:solidFill>
                  <a:schemeClr val="bg1"/>
                </a:solidFill>
              </a:rPr>
              <a:t>Tulokset jatkotyön tueksi</a:t>
            </a:r>
          </a:p>
        </p:txBody>
      </p:sp>
      <p:sp>
        <p:nvSpPr>
          <p:cNvPr id="29" name="Tekstiruutu 28">
            <a:extLst>
              <a:ext uri="{FF2B5EF4-FFF2-40B4-BE49-F238E27FC236}">
                <a16:creationId xmlns:a16="http://schemas.microsoft.com/office/drawing/2014/main" id="{27E0666F-EDBA-899F-17F8-4BFFF1B0AE49}"/>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
        <p:nvSpPr>
          <p:cNvPr id="27" name="Nuoli: Oikea 26">
            <a:extLst>
              <a:ext uri="{FF2B5EF4-FFF2-40B4-BE49-F238E27FC236}">
                <a16:creationId xmlns:a16="http://schemas.microsoft.com/office/drawing/2014/main" id="{AAB8B982-3B62-5215-C5A1-F8A867DD8B4B}"/>
              </a:ext>
            </a:extLst>
          </p:cNvPr>
          <p:cNvSpPr/>
          <p:nvPr/>
        </p:nvSpPr>
        <p:spPr>
          <a:xfrm rot="5400000">
            <a:off x="4707932" y="4899240"/>
            <a:ext cx="475586" cy="359907"/>
          </a:xfrm>
          <a:prstGeom prst="right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Tree>
    <p:extLst>
      <p:ext uri="{BB962C8B-B14F-4D97-AF65-F5344CB8AC3E}">
        <p14:creationId xmlns:p14="http://schemas.microsoft.com/office/powerpoint/2010/main" val="93933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57323-CA4F-302D-EA36-F5FF5868FC2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3E92252-E927-C16D-1EB3-5E999B9A6E28}"/>
              </a:ext>
            </a:extLst>
          </p:cNvPr>
          <p:cNvSpPr>
            <a:spLocks noGrp="1"/>
          </p:cNvSpPr>
          <p:nvPr>
            <p:ph type="title"/>
          </p:nvPr>
        </p:nvSpPr>
        <p:spPr/>
        <p:txBody>
          <a:bodyPr/>
          <a:lstStyle/>
          <a:p>
            <a:r>
              <a:rPr lang="fi-FI" sz="2200" kern="100" dirty="0">
                <a:ea typeface="Aptos" panose="020B0004020202020204" pitchFamily="34" charset="0"/>
                <a:cs typeface="Times New Roman" panose="02020603050405020304" pitchFamily="18" charset="0"/>
              </a:rPr>
              <a:t>Kestävyysarvioinnin kytkentä strategioihin </a:t>
            </a:r>
            <a:br>
              <a:rPr lang="fi-FI" sz="2200" kern="100" dirty="0">
                <a:ea typeface="Aptos" panose="020B0004020202020204" pitchFamily="34" charset="0"/>
                <a:cs typeface="Times New Roman" panose="02020603050405020304" pitchFamily="18" charset="0"/>
              </a:rPr>
            </a:br>
            <a:r>
              <a:rPr lang="fi-FI" sz="2200" kern="100" dirty="0">
                <a:ea typeface="Aptos" panose="020B0004020202020204" pitchFamily="34" charset="0"/>
                <a:cs typeface="Times New Roman" panose="02020603050405020304" pitchFamily="18" charset="0"/>
              </a:rPr>
              <a:t>ja toiminnanohjaukseen (1/3)</a:t>
            </a:r>
            <a:endParaRPr lang="fi-FI" sz="2200" dirty="0"/>
          </a:p>
        </p:txBody>
      </p:sp>
      <p:sp>
        <p:nvSpPr>
          <p:cNvPr id="3" name="Dian numeron paikkamerkki 2">
            <a:extLst>
              <a:ext uri="{FF2B5EF4-FFF2-40B4-BE49-F238E27FC236}">
                <a16:creationId xmlns:a16="http://schemas.microsoft.com/office/drawing/2014/main" id="{5883C4D5-F133-597A-0359-B40FDBFF1CD3}"/>
              </a:ext>
            </a:extLst>
          </p:cNvPr>
          <p:cNvSpPr>
            <a:spLocks noGrp="1"/>
          </p:cNvSpPr>
          <p:nvPr>
            <p:ph type="sldNum" sz="quarter" idx="12"/>
          </p:nvPr>
        </p:nvSpPr>
        <p:spPr/>
        <p:txBody>
          <a:bodyPr/>
          <a:lstStyle/>
          <a:p>
            <a:fld id="{5C508C44-8567-AC47-A622-05DCBFCF8698}" type="slidenum">
              <a:rPr lang="en-FI" smtClean="0"/>
              <a:t>18</a:t>
            </a:fld>
            <a:endParaRPr lang="en-FI"/>
          </a:p>
        </p:txBody>
      </p:sp>
      <p:pic>
        <p:nvPicPr>
          <p:cNvPr id="7" name="Sisällön paikkamerkki 6">
            <a:extLst>
              <a:ext uri="{FF2B5EF4-FFF2-40B4-BE49-F238E27FC236}">
                <a16:creationId xmlns:a16="http://schemas.microsoft.com/office/drawing/2014/main" id="{CD704F4D-D52D-029A-8871-520BD64A341C}"/>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11" name="Suorakulmio 10">
            <a:extLst>
              <a:ext uri="{FF2B5EF4-FFF2-40B4-BE49-F238E27FC236}">
                <a16:creationId xmlns:a16="http://schemas.microsoft.com/office/drawing/2014/main" id="{457F2BF7-C79C-9E16-F304-76FC52069174}"/>
              </a:ext>
            </a:extLst>
          </p:cNvPr>
          <p:cNvSpPr/>
          <p:nvPr/>
        </p:nvSpPr>
        <p:spPr>
          <a:xfrm>
            <a:off x="8029575" y="164306"/>
            <a:ext cx="1728788" cy="3756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2" name="Kuva 11">
            <a:extLst>
              <a:ext uri="{FF2B5EF4-FFF2-40B4-BE49-F238E27FC236}">
                <a16:creationId xmlns:a16="http://schemas.microsoft.com/office/drawing/2014/main" id="{F04AD9EA-296E-4401-A1B2-D094E6D8353F}"/>
              </a:ext>
            </a:extLst>
          </p:cNvPr>
          <p:cNvPicPr>
            <a:picLocks noChangeAspect="1"/>
          </p:cNvPicPr>
          <p:nvPr/>
        </p:nvPicPr>
        <p:blipFill>
          <a:blip r:embed="rId3"/>
          <a:stretch>
            <a:fillRect/>
          </a:stretch>
        </p:blipFill>
        <p:spPr>
          <a:xfrm>
            <a:off x="7408069" y="113149"/>
            <a:ext cx="2414589" cy="524567"/>
          </a:xfrm>
          <a:prstGeom prst="rect">
            <a:avLst/>
          </a:prstGeom>
        </p:spPr>
      </p:pic>
      <p:graphicFrame>
        <p:nvGraphicFramePr>
          <p:cNvPr id="4" name="Taulukko 3">
            <a:extLst>
              <a:ext uri="{FF2B5EF4-FFF2-40B4-BE49-F238E27FC236}">
                <a16:creationId xmlns:a16="http://schemas.microsoft.com/office/drawing/2014/main" id="{0F75BA62-0739-3A10-528A-5E0C58850CAF}"/>
              </a:ext>
            </a:extLst>
          </p:cNvPr>
          <p:cNvGraphicFramePr>
            <a:graphicFrameLocks noGrp="1"/>
          </p:cNvGraphicFramePr>
          <p:nvPr>
            <p:extLst>
              <p:ext uri="{D42A27DB-BD31-4B8C-83A1-F6EECF244321}">
                <p14:modId xmlns:p14="http://schemas.microsoft.com/office/powerpoint/2010/main" val="1839500552"/>
              </p:ext>
            </p:extLst>
          </p:nvPr>
        </p:nvGraphicFramePr>
        <p:xfrm>
          <a:off x="299903" y="1357445"/>
          <a:ext cx="9458460" cy="4787579"/>
        </p:xfrm>
        <a:graphic>
          <a:graphicData uri="http://schemas.openxmlformats.org/drawingml/2006/table">
            <a:tbl>
              <a:tblPr firstRow="1" bandRow="1"/>
              <a:tblGrid>
                <a:gridCol w="2157549">
                  <a:extLst>
                    <a:ext uri="{9D8B030D-6E8A-4147-A177-3AD203B41FA5}">
                      <a16:colId xmlns:a16="http://schemas.microsoft.com/office/drawing/2014/main" val="4137609854"/>
                    </a:ext>
                  </a:extLst>
                </a:gridCol>
                <a:gridCol w="4593431">
                  <a:extLst>
                    <a:ext uri="{9D8B030D-6E8A-4147-A177-3AD203B41FA5}">
                      <a16:colId xmlns:a16="http://schemas.microsoft.com/office/drawing/2014/main" val="963859321"/>
                    </a:ext>
                  </a:extLst>
                </a:gridCol>
                <a:gridCol w="2707480">
                  <a:extLst>
                    <a:ext uri="{9D8B030D-6E8A-4147-A177-3AD203B41FA5}">
                      <a16:colId xmlns:a16="http://schemas.microsoft.com/office/drawing/2014/main" val="203783625"/>
                    </a:ext>
                  </a:extLst>
                </a:gridCol>
              </a:tblGrid>
              <a:tr h="26830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fi-FI" sz="900" dirty="0">
                          <a:latin typeface="+mn-lt"/>
                        </a:rPr>
                        <a:t>Aihe: Hallinto ja johtaminen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aseline="0" dirty="0">
                          <a:latin typeface="+mn-lt"/>
                        </a:rPr>
                        <a:t>Poikkihallinnolliset strategiat, </a:t>
                      </a:r>
                      <a:r>
                        <a:rPr lang="fi-FI" sz="900" dirty="0">
                          <a:latin typeface="+mn-lt"/>
                        </a:rPr>
                        <a:t>konserniohjaus yms.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dirty="0">
                          <a:latin typeface="+mn-lt"/>
                        </a:rPr>
                        <a:t>Lakiperusta</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extLst>
                  <a:ext uri="{0D108BD9-81ED-4DB2-BD59-A6C34878D82A}">
                    <a16:rowId xmlns:a16="http://schemas.microsoft.com/office/drawing/2014/main" val="3544804040"/>
                  </a:ext>
                </a:extLst>
              </a:tr>
              <a:tr h="32557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Johtaminen ja organisaatiokulttuuri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Valtioneuvoston periaatepäätös julkisesta johtamisesta,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Yhdessä johtajina demokratian ja kansallisen menestyksen puolesta: Julkisen johtamisen arvot ja periaatteet, Valtion henkilöstöstrategia 2030, Yhteiskunnan turvallisuusstrategia, Avoimen hallinnon strategia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Hallintolaki, Valtion virkamieslaki, Virkamiesasetus, Laki valtion talousarvioista, VN asetus talousarvioista, Tasa-arvolaki,</a:t>
                      </a:r>
                    </a:p>
                    <a:p>
                      <a:r>
                        <a:rPr lang="fi-FI" sz="800" dirty="0">
                          <a:latin typeface="+mn-lt"/>
                        </a:rPr>
                        <a:t>Yhdenvertaisuuslaki, Valmiuslaki, Laki julkisen hallinnon turvallisuusverkkotoiminnasta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2272314371"/>
                  </a:ext>
                </a:extLst>
              </a:tr>
              <a:tr h="77813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Resurssien tehokas ja kestävä käyttö</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Hallitusohjelma, Taloussäännön laatiminen ja päivittäminen,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Julkisen talouden suunnitelma,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Talousarvioehdotus, Tulostavoitesopimus,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Valtioneuvoston periaatepäätös julkisesta johtamisesta, Yhdessä johtajina demokratian ja kansallisen menestyksen puolesta: Julkisen johtamisen arvot ja periaatteet, Valtion henkilöstöstrategia 2030, Julkisen hallinnon strategia, Valtion matkustusstrategia</a:t>
                      </a:r>
                      <a:endParaRPr lang="fi-FI" sz="800"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Laki valtion talousarviosta,</a:t>
                      </a:r>
                    </a:p>
                    <a:p>
                      <a:r>
                        <a:rPr lang="fi-FI" sz="800" dirty="0">
                          <a:latin typeface="+mn-lt"/>
                        </a:rPr>
                        <a:t>Asetus valtion talousarviosta (1243/1992): 55 § tuloksellisuuden seuranta, Valtion virkamieslaki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783645201"/>
                  </a:ext>
                </a:extLst>
              </a:tr>
              <a:tr h="37484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Sisäinen valvonta ja riskienhallinta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a:solidFill>
                            <a:srgbClr val="000000"/>
                          </a:solidFill>
                          <a:latin typeface="+mn-lt"/>
                          <a:ea typeface="+mn-ea"/>
                          <a:cs typeface="+mn-cs"/>
                        </a:rPr>
                        <a:t>Valtiokonttorin:n ohje tilinpäätöksen laatimisesta,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a:solidFill>
                            <a:schemeClr val="dk1"/>
                          </a:solidFill>
                          <a:latin typeface="+mn-lt"/>
                          <a:ea typeface="+mn-ea"/>
                          <a:cs typeface="+mn-cs"/>
                        </a:rPr>
                        <a:t>Sisäinen valvonta valtionhallinnossa,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a:solidFill>
                            <a:schemeClr val="dk1"/>
                          </a:solidFill>
                          <a:latin typeface="+mn-lt"/>
                          <a:ea typeface="+mn-ea"/>
                          <a:cs typeface="+mn-cs"/>
                        </a:rPr>
                        <a:t>Riskienhallinnan käsikirja valtiohallinnon toimijoille, Sisäisen tarkastuksen ohjesääntö,</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a:solidFill>
                            <a:schemeClr val="dk1"/>
                          </a:solidFill>
                          <a:latin typeface="+mn-lt"/>
                          <a:ea typeface="+mn-ea"/>
                          <a:cs typeface="+mn-cs"/>
                        </a:rPr>
                        <a:t>Yhdessä johtajina demokratian ja kansallisen menestyksen puolesta: Julkisen johtamisen arvot ja periaatteet</a:t>
                      </a:r>
                      <a:endParaRPr lang="fi-FI" sz="800" kern="1200" baseline="0" dirty="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Laki valtion talousarviosta,</a:t>
                      </a:r>
                    </a:p>
                    <a:p>
                      <a:r>
                        <a:rPr lang="fi-FI" sz="800" dirty="0">
                          <a:latin typeface="+mn-lt"/>
                        </a:rPr>
                        <a:t>Asetus valtion talousarviosta, Perustuslaki yms. lakisääteisten tarkastusten pohjana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846545957"/>
                  </a:ext>
                </a:extLst>
              </a:tr>
              <a:tr h="60521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latin typeface="+mn-lt"/>
                        </a:rPr>
                        <a:t>Avoin hallinto</a:t>
                      </a:r>
                    </a:p>
                    <a:p>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Avoimen hallinnon strategia, Julkisen hallinnon strategia, Yhdenvertaisuuslaki, Kestävän kehityksen toimikunnan strategia 2022–2030, Yhdessä johtajina demokratian ja kansallisen menestyksen puolesta: Julkisen johtamisen arvot ja periaatteet (VN 2025:27)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Perustuslaki: oikeusvaltioperiaate (laillisuusperiaate), Hallintolaki, Laki viranomaisten toiminnan julkisuudesta, Laki julkisen hallinnon tiedonhallinnasta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3689472699"/>
                  </a:ext>
                </a:extLst>
              </a:tr>
              <a:tr h="6888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b="1" baseline="0" dirty="0">
                          <a:solidFill>
                            <a:schemeClr val="tx1"/>
                          </a:solidFill>
                          <a:latin typeface="+mn-lt"/>
                        </a:rPr>
                        <a:t>Eettisyys ja korruption torjunta</a:t>
                      </a:r>
                      <a:endParaRPr lang="fi-FI" sz="800" b="1" dirty="0">
                        <a:solidFill>
                          <a:schemeClr val="tx1"/>
                        </a:solidFill>
                        <a:latin typeface="+mn-lt"/>
                      </a:endParaRPr>
                    </a:p>
                    <a:p>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baseline="0" dirty="0">
                          <a:solidFill>
                            <a:schemeClr val="dk1"/>
                          </a:solidFill>
                          <a:latin typeface="+mn-lt"/>
                          <a:ea typeface="+mn-ea"/>
                          <a:cs typeface="+mn-cs"/>
                        </a:rPr>
                        <a:t>Korruption vastainen strategia 2024-2027,</a:t>
                      </a:r>
                      <a:br>
                        <a:rPr lang="fi-FI" sz="800" kern="1200" baseline="0" dirty="0">
                          <a:solidFill>
                            <a:schemeClr val="dk1"/>
                          </a:solidFill>
                          <a:latin typeface="+mn-lt"/>
                          <a:ea typeface="+mn-ea"/>
                          <a:cs typeface="+mn-cs"/>
                        </a:rPr>
                      </a:br>
                      <a:r>
                        <a:rPr lang="fi-FI" sz="800" kern="1200" baseline="0" dirty="0">
                          <a:solidFill>
                            <a:schemeClr val="dk1"/>
                          </a:solidFill>
                          <a:latin typeface="+mn-lt"/>
                          <a:ea typeface="+mn-ea"/>
                          <a:cs typeface="+mn-cs"/>
                        </a:rPr>
                        <a:t>Virkamieseettinen toimintaohje (VM 2021)</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Valtion virkamieslaki, </a:t>
                      </a:r>
                    </a:p>
                    <a:p>
                      <a:pPr marL="85725" indent="0" algn="l" fontAlgn="ctr"/>
                      <a:r>
                        <a:rPr lang="fi-FI" sz="800" kern="1200" dirty="0">
                          <a:solidFill>
                            <a:schemeClr val="dk1"/>
                          </a:solidFill>
                          <a:latin typeface="+mn-lt"/>
                          <a:ea typeface="+mn-ea"/>
                          <a:cs typeface="+mn-cs"/>
                        </a:rPr>
                        <a:t>Rikoslaki, Laki Euroopan unionin ja kansallisen oikeuden rikkomisesta ilmoittavien henkilöiden suojelusta ja ns. </a:t>
                      </a:r>
                      <a:r>
                        <a:rPr lang="fi-FI" sz="800" kern="1200" dirty="0" err="1">
                          <a:solidFill>
                            <a:schemeClr val="dk1"/>
                          </a:solidFill>
                          <a:latin typeface="+mn-lt"/>
                          <a:ea typeface="+mn-ea"/>
                          <a:cs typeface="+mn-cs"/>
                        </a:rPr>
                        <a:t>Whistleblower</a:t>
                      </a:r>
                      <a:r>
                        <a:rPr lang="fi-FI" sz="800" kern="1200" dirty="0">
                          <a:solidFill>
                            <a:schemeClr val="dk1"/>
                          </a:solidFill>
                          <a:latin typeface="+mn-lt"/>
                          <a:ea typeface="+mn-ea"/>
                          <a:cs typeface="+mn-cs"/>
                        </a:rPr>
                        <a:t>-direktiivi (EU)</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956879503"/>
                  </a:ext>
                </a:extLst>
              </a:tr>
              <a:tr h="54292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latin typeface="+mn-lt"/>
                        </a:rPr>
                        <a:t>Hankinnan toteutus ja sopimusseuranta</a:t>
                      </a:r>
                    </a:p>
                    <a:p>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Kansallinen julkisten hankintojen strategia, Julkisten hankintojen ekologiset tavoitteet (valmistelussa), Opas työperäisen hyväksikäytön ehkäisemisestä julkisissa hankinnoissa, Vastuullisuuden vähimmäisvelvoitteet </a:t>
                      </a:r>
                      <a:r>
                        <a:rPr lang="fi-FI" sz="800" kern="1200" baseline="0" dirty="0" err="1">
                          <a:solidFill>
                            <a:schemeClr val="dk1"/>
                          </a:solidFill>
                          <a:latin typeface="+mn-lt"/>
                          <a:ea typeface="+mn-ea"/>
                          <a:cs typeface="+mn-cs"/>
                        </a:rPr>
                        <a:t>Code</a:t>
                      </a:r>
                      <a:r>
                        <a:rPr lang="fi-FI" sz="800" kern="1200" baseline="0" dirty="0">
                          <a:solidFill>
                            <a:schemeClr val="dk1"/>
                          </a:solidFill>
                          <a:latin typeface="+mn-lt"/>
                          <a:ea typeface="+mn-ea"/>
                          <a:cs typeface="+mn-cs"/>
                        </a:rPr>
                        <a:t> of </a:t>
                      </a:r>
                      <a:r>
                        <a:rPr lang="fi-FI" sz="800" kern="1200" baseline="0" dirty="0" err="1">
                          <a:solidFill>
                            <a:schemeClr val="dk1"/>
                          </a:solidFill>
                          <a:latin typeface="+mn-lt"/>
                          <a:ea typeface="+mn-ea"/>
                          <a:cs typeface="+mn-cs"/>
                        </a:rPr>
                        <a:t>Conduct</a:t>
                      </a:r>
                      <a:r>
                        <a:rPr lang="fi-FI" sz="800" kern="1200" baseline="0" dirty="0">
                          <a:solidFill>
                            <a:schemeClr val="dk1"/>
                          </a:solidFill>
                          <a:latin typeface="+mn-lt"/>
                          <a:ea typeface="+mn-ea"/>
                          <a:cs typeface="+mn-cs"/>
                        </a:rPr>
                        <a:t> (Valtioneuvosto)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Hankintalaki</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4123786503"/>
                  </a:ext>
                </a:extLst>
              </a:tr>
              <a:tr h="37655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latin typeface="+mn-lt"/>
                        </a:rPr>
                        <a:t>Eläinten hyvinvointi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900" kern="1200" baseline="0" dirty="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kern="1200" dirty="0">
                          <a:solidFill>
                            <a:schemeClr val="dk1"/>
                          </a:solidFill>
                          <a:latin typeface="+mn-lt"/>
                          <a:ea typeface="+mn-ea"/>
                          <a:cs typeface="+mn-cs"/>
                        </a:rPr>
                        <a:t>Laki eläinten hyvinvoinnista,</a:t>
                      </a:r>
                    </a:p>
                    <a:p>
                      <a:r>
                        <a:rPr lang="fi-FI" sz="800" kern="1200" dirty="0">
                          <a:solidFill>
                            <a:schemeClr val="dk1"/>
                          </a:solidFill>
                          <a:latin typeface="+mn-lt"/>
                          <a:ea typeface="+mn-ea"/>
                          <a:cs typeface="+mn-cs"/>
                        </a:rPr>
                        <a:t>Valtioneuvoston asetus koirien, kissojen ja muiden pienikokoisten seura- ja harrastuseläinten suojelusta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516635509"/>
                  </a:ext>
                </a:extLst>
              </a:tr>
            </a:tbl>
          </a:graphicData>
        </a:graphic>
      </p:graphicFrame>
      <p:sp>
        <p:nvSpPr>
          <p:cNvPr id="13" name="Vuokaaviosymboli: Valinta 12">
            <a:extLst>
              <a:ext uri="{FF2B5EF4-FFF2-40B4-BE49-F238E27FC236}">
                <a16:creationId xmlns:a16="http://schemas.microsoft.com/office/drawing/2014/main" id="{44778C74-8499-0B63-35DC-C2333AF2857F}"/>
              </a:ext>
            </a:extLst>
          </p:cNvPr>
          <p:cNvSpPr/>
          <p:nvPr/>
        </p:nvSpPr>
        <p:spPr>
          <a:xfrm>
            <a:off x="564222" y="113149"/>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14" name="Tekstiruutu 13">
            <a:extLst>
              <a:ext uri="{FF2B5EF4-FFF2-40B4-BE49-F238E27FC236}">
                <a16:creationId xmlns:a16="http://schemas.microsoft.com/office/drawing/2014/main" id="{CA9FEA49-7900-50CA-22C6-7906D66A57E6}"/>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4284020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3708C-B0D1-8255-C005-1DC8271F358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5972216-9D92-4855-8335-BCC8D8FEFB87}"/>
              </a:ext>
            </a:extLst>
          </p:cNvPr>
          <p:cNvSpPr>
            <a:spLocks noGrp="1"/>
          </p:cNvSpPr>
          <p:nvPr>
            <p:ph type="title"/>
          </p:nvPr>
        </p:nvSpPr>
        <p:spPr/>
        <p:txBody>
          <a:bodyPr/>
          <a:lstStyle/>
          <a:p>
            <a:r>
              <a:rPr lang="fi-FI" sz="2200" kern="100" dirty="0">
                <a:ea typeface="Aptos" panose="020B0004020202020204" pitchFamily="34" charset="0"/>
                <a:cs typeface="Times New Roman" panose="02020603050405020304" pitchFamily="18" charset="0"/>
              </a:rPr>
              <a:t>Kestävyysarvioinnin kytkentä strategioihin </a:t>
            </a:r>
            <a:br>
              <a:rPr lang="fi-FI" sz="2200" kern="100" dirty="0">
                <a:ea typeface="Aptos" panose="020B0004020202020204" pitchFamily="34" charset="0"/>
                <a:cs typeface="Times New Roman" panose="02020603050405020304" pitchFamily="18" charset="0"/>
              </a:rPr>
            </a:br>
            <a:r>
              <a:rPr lang="fi-FI" sz="2200" kern="100" dirty="0">
                <a:ea typeface="Aptos" panose="020B0004020202020204" pitchFamily="34" charset="0"/>
                <a:cs typeface="Times New Roman" panose="02020603050405020304" pitchFamily="18" charset="0"/>
              </a:rPr>
              <a:t>ja toiminnanohjaukseen (2/3)</a:t>
            </a:r>
            <a:endParaRPr lang="fi-FI" sz="2200" dirty="0"/>
          </a:p>
        </p:txBody>
      </p:sp>
      <p:sp>
        <p:nvSpPr>
          <p:cNvPr id="3" name="Dian numeron paikkamerkki 2">
            <a:extLst>
              <a:ext uri="{FF2B5EF4-FFF2-40B4-BE49-F238E27FC236}">
                <a16:creationId xmlns:a16="http://schemas.microsoft.com/office/drawing/2014/main" id="{C9C1A5D0-F580-1522-1EA1-62D1D5E9234D}"/>
              </a:ext>
            </a:extLst>
          </p:cNvPr>
          <p:cNvSpPr>
            <a:spLocks noGrp="1"/>
          </p:cNvSpPr>
          <p:nvPr>
            <p:ph type="sldNum" sz="quarter" idx="12"/>
          </p:nvPr>
        </p:nvSpPr>
        <p:spPr/>
        <p:txBody>
          <a:bodyPr/>
          <a:lstStyle/>
          <a:p>
            <a:fld id="{5C508C44-8567-AC47-A622-05DCBFCF8698}" type="slidenum">
              <a:rPr lang="en-FI" smtClean="0"/>
              <a:t>19</a:t>
            </a:fld>
            <a:endParaRPr lang="en-FI"/>
          </a:p>
        </p:txBody>
      </p:sp>
      <p:pic>
        <p:nvPicPr>
          <p:cNvPr id="7" name="Sisällön paikkamerkki 6">
            <a:extLst>
              <a:ext uri="{FF2B5EF4-FFF2-40B4-BE49-F238E27FC236}">
                <a16:creationId xmlns:a16="http://schemas.microsoft.com/office/drawing/2014/main" id="{8FF3D59B-4F7C-C2E0-A499-C95A4F84DF43}"/>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11" name="Suorakulmio 10">
            <a:extLst>
              <a:ext uri="{FF2B5EF4-FFF2-40B4-BE49-F238E27FC236}">
                <a16:creationId xmlns:a16="http://schemas.microsoft.com/office/drawing/2014/main" id="{AA4281E1-E15C-B9CE-8DA6-5EADCDE3D8C4}"/>
              </a:ext>
            </a:extLst>
          </p:cNvPr>
          <p:cNvSpPr/>
          <p:nvPr/>
        </p:nvSpPr>
        <p:spPr>
          <a:xfrm>
            <a:off x="8029575" y="164306"/>
            <a:ext cx="1728788" cy="3756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2" name="Kuva 11">
            <a:extLst>
              <a:ext uri="{FF2B5EF4-FFF2-40B4-BE49-F238E27FC236}">
                <a16:creationId xmlns:a16="http://schemas.microsoft.com/office/drawing/2014/main" id="{4607A2B0-0BD7-8625-032D-8B7417BD97FE}"/>
              </a:ext>
            </a:extLst>
          </p:cNvPr>
          <p:cNvPicPr>
            <a:picLocks noChangeAspect="1"/>
          </p:cNvPicPr>
          <p:nvPr/>
        </p:nvPicPr>
        <p:blipFill>
          <a:blip r:embed="rId3"/>
          <a:stretch>
            <a:fillRect/>
          </a:stretch>
        </p:blipFill>
        <p:spPr>
          <a:xfrm>
            <a:off x="7408069" y="113149"/>
            <a:ext cx="2414589" cy="524567"/>
          </a:xfrm>
          <a:prstGeom prst="rect">
            <a:avLst/>
          </a:prstGeom>
        </p:spPr>
      </p:pic>
      <p:graphicFrame>
        <p:nvGraphicFramePr>
          <p:cNvPr id="5" name="Taulukko 4">
            <a:extLst>
              <a:ext uri="{FF2B5EF4-FFF2-40B4-BE49-F238E27FC236}">
                <a16:creationId xmlns:a16="http://schemas.microsoft.com/office/drawing/2014/main" id="{9CB6D92E-4891-C9FE-BF98-F721B39608A5}"/>
              </a:ext>
            </a:extLst>
          </p:cNvPr>
          <p:cNvGraphicFramePr>
            <a:graphicFrameLocks noGrp="1"/>
          </p:cNvGraphicFramePr>
          <p:nvPr>
            <p:extLst>
              <p:ext uri="{D42A27DB-BD31-4B8C-83A1-F6EECF244321}">
                <p14:modId xmlns:p14="http://schemas.microsoft.com/office/powerpoint/2010/main" val="1551226705"/>
              </p:ext>
            </p:extLst>
          </p:nvPr>
        </p:nvGraphicFramePr>
        <p:xfrm>
          <a:off x="306388" y="1835625"/>
          <a:ext cx="9458325" cy="3068122"/>
        </p:xfrm>
        <a:graphic>
          <a:graphicData uri="http://schemas.openxmlformats.org/drawingml/2006/table">
            <a:tbl>
              <a:tblPr firstRow="1" bandRow="1"/>
              <a:tblGrid>
                <a:gridCol w="1931835">
                  <a:extLst>
                    <a:ext uri="{9D8B030D-6E8A-4147-A177-3AD203B41FA5}">
                      <a16:colId xmlns:a16="http://schemas.microsoft.com/office/drawing/2014/main" val="4137609854"/>
                    </a:ext>
                  </a:extLst>
                </a:gridCol>
                <a:gridCol w="4400550">
                  <a:extLst>
                    <a:ext uri="{9D8B030D-6E8A-4147-A177-3AD203B41FA5}">
                      <a16:colId xmlns:a16="http://schemas.microsoft.com/office/drawing/2014/main" val="963859321"/>
                    </a:ext>
                  </a:extLst>
                </a:gridCol>
                <a:gridCol w="3125940">
                  <a:extLst>
                    <a:ext uri="{9D8B030D-6E8A-4147-A177-3AD203B41FA5}">
                      <a16:colId xmlns:a16="http://schemas.microsoft.com/office/drawing/2014/main" val="488525172"/>
                    </a:ext>
                  </a:extLst>
                </a:gridCol>
              </a:tblGrid>
              <a:tr h="38588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fi-FI" sz="900" dirty="0">
                          <a:latin typeface="+mn-lt"/>
                        </a:rPr>
                        <a:t>Aihe: Työntekijät ja sidosryhmät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aseline="0" dirty="0">
                          <a:latin typeface="+mn-lt"/>
                        </a:rPr>
                        <a:t>Poikkihallinnolliset strategiat, </a:t>
                      </a:r>
                      <a:r>
                        <a:rPr lang="fi-FI" sz="900" dirty="0">
                          <a:latin typeface="+mn-lt"/>
                        </a:rPr>
                        <a:t>konserniohjaus yms.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latin typeface="+mn-lt"/>
                        </a:rPr>
                        <a:t>Lakiperusta</a:t>
                      </a:r>
                      <a:endParaRPr lang="fi-FI" sz="800" dirty="0">
                        <a:latin typeface="+mn-lt"/>
                      </a:endParaRPr>
                    </a:p>
                    <a:p>
                      <a:endParaRPr lang="fi-FI" sz="800"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extLst>
                  <a:ext uri="{0D108BD9-81ED-4DB2-BD59-A6C34878D82A}">
                    <a16:rowId xmlns:a16="http://schemas.microsoft.com/office/drawing/2014/main" val="3544804040"/>
                  </a:ext>
                </a:extLst>
              </a:tr>
              <a:tr h="3669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Omien</a:t>
                      </a:r>
                      <a:r>
                        <a:rPr lang="fi-FI" sz="800" b="1" baseline="0" dirty="0">
                          <a:solidFill>
                            <a:schemeClr val="tx1"/>
                          </a:solidFill>
                          <a:latin typeface="+mn-lt"/>
                        </a:rPr>
                        <a:t> </a:t>
                      </a:r>
                      <a:r>
                        <a:rPr lang="fi-FI" sz="800" b="1" dirty="0">
                          <a:solidFill>
                            <a:schemeClr val="tx1"/>
                          </a:solidFill>
                          <a:latin typeface="+mn-lt"/>
                        </a:rPr>
                        <a:t>työntekijöiden</a:t>
                      </a:r>
                      <a:r>
                        <a:rPr lang="fi-FI" sz="800" b="1" baseline="0" dirty="0">
                          <a:solidFill>
                            <a:schemeClr val="tx1"/>
                          </a:solidFill>
                          <a:latin typeface="+mn-lt"/>
                        </a:rPr>
                        <a:t> työolot</a:t>
                      </a:r>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Valtion henkilöstöstrategia 2030, </a:t>
                      </a:r>
                      <a:br>
                        <a:rPr lang="fi-FI" sz="800" kern="1200" dirty="0">
                          <a:solidFill>
                            <a:schemeClr val="dk1"/>
                          </a:solidFill>
                          <a:latin typeface="+mn-lt"/>
                          <a:ea typeface="+mn-ea"/>
                          <a:cs typeface="+mn-cs"/>
                        </a:rPr>
                      </a:br>
                      <a:r>
                        <a:rPr lang="fi-FI" sz="800" kern="1200" dirty="0">
                          <a:solidFill>
                            <a:schemeClr val="dk1"/>
                          </a:solidFill>
                          <a:latin typeface="+mn-lt"/>
                          <a:ea typeface="+mn-ea"/>
                          <a:cs typeface="+mn-cs"/>
                        </a:rPr>
                        <a:t>Valtion etätyölinjaus,</a:t>
                      </a:r>
                      <a:br>
                        <a:rPr lang="fi-FI" sz="800" kern="1200" dirty="0">
                          <a:solidFill>
                            <a:schemeClr val="dk1"/>
                          </a:solidFill>
                          <a:latin typeface="+mn-lt"/>
                          <a:ea typeface="+mn-ea"/>
                          <a:cs typeface="+mn-cs"/>
                        </a:rPr>
                      </a:br>
                      <a:r>
                        <a:rPr lang="fi-FI" sz="800" kern="1200" dirty="0">
                          <a:solidFill>
                            <a:schemeClr val="dk1"/>
                          </a:solidFill>
                          <a:latin typeface="+mn-lt"/>
                          <a:ea typeface="+mn-ea"/>
                          <a:cs typeface="+mn-cs"/>
                        </a:rPr>
                        <a:t>Valtion kiinteistöstrategia, Valtion toimitilastrategia</a:t>
                      </a:r>
                    </a:p>
                  </a:txBody>
                  <a:tcPr marL="0" marR="0"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Virkaehtosopimuslaki, Työturvallisuuslaki, Työterveyshuoltolaki, Yhteistoimintalaki,</a:t>
                      </a:r>
                    </a:p>
                    <a:p>
                      <a:r>
                        <a:rPr lang="fi-FI" sz="800" dirty="0">
                          <a:latin typeface="+mn-lt"/>
                        </a:rPr>
                        <a:t>Yleinen tietosuoja-asetus, Kemikaalilaki, Valtioneuvoston asetus kemiallisista tekijöistä työssä, Laki vaarallisten kemikaalien ja räjähteiden käsittelyn turvallisuudesta,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435418642"/>
                  </a:ext>
                </a:extLst>
              </a:tr>
              <a:tr h="34516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Omat</a:t>
                      </a:r>
                      <a:r>
                        <a:rPr lang="fi-FI" sz="800" b="1" baseline="0" dirty="0">
                          <a:solidFill>
                            <a:schemeClr val="tx1"/>
                          </a:solidFill>
                          <a:latin typeface="+mn-lt"/>
                        </a:rPr>
                        <a:t> työntekijät: tasa-arvo ja yhdenvertaisuus ja muut työhön liittyvät oikeudet</a:t>
                      </a:r>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Hallituksen tasa-arvo-ohjelma 2024-2027, Valtion henkilöstöstrategia 2030, Kestävän kehityksen toimikunnan strategia 2022–2030</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Yhdenvertaisuuslaki, Tasa-arvolaki, Laki yksityisyyden suojasta työelämässä, Yleinen tietosuoja-asetus</a:t>
                      </a:r>
                    </a:p>
                    <a:p>
                      <a:pPr algn="l" fontAlgn="ctr"/>
                      <a:endParaRPr lang="fi-FI" sz="800" b="0" i="1" u="none" strike="noStrike" dirty="0">
                        <a:solidFill>
                          <a:srgbClr val="000000"/>
                        </a:solidFill>
                        <a:effectLst/>
                        <a:latin typeface="+mn-lt"/>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4123786503"/>
                  </a:ext>
                </a:extLst>
              </a:tr>
              <a:tr h="1213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Arvoketjun</a:t>
                      </a:r>
                      <a:r>
                        <a:rPr lang="fi-FI" sz="800" b="1" baseline="0" dirty="0">
                          <a:solidFill>
                            <a:schemeClr val="tx1"/>
                          </a:solidFill>
                          <a:latin typeface="+mn-lt"/>
                        </a:rPr>
                        <a:t> työntekijät</a:t>
                      </a:r>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tab pos="1438275" algn="l"/>
                        </a:tabLst>
                        <a:defRPr/>
                      </a:pPr>
                      <a:r>
                        <a:rPr lang="fi-FI" sz="800" kern="1200" baseline="0" dirty="0">
                          <a:solidFill>
                            <a:schemeClr val="dk1"/>
                          </a:solidFill>
                          <a:latin typeface="+mn-lt"/>
                          <a:ea typeface="+mn-ea"/>
                          <a:cs typeface="+mn-cs"/>
                        </a:rPr>
                        <a:t>Opas työperäisen hyväksikäytön ehkäisemisestä julkisissa hankinnoissa, Vastuullisuuden vähimmäisvelvoitteet </a:t>
                      </a:r>
                      <a:r>
                        <a:rPr lang="fi-FI" sz="800" kern="1200" baseline="0" dirty="0" err="1">
                          <a:solidFill>
                            <a:schemeClr val="dk1"/>
                          </a:solidFill>
                          <a:latin typeface="+mn-lt"/>
                          <a:ea typeface="+mn-ea"/>
                          <a:cs typeface="+mn-cs"/>
                        </a:rPr>
                        <a:t>Code</a:t>
                      </a:r>
                      <a:r>
                        <a:rPr lang="fi-FI" sz="800" kern="1200" baseline="0" dirty="0">
                          <a:solidFill>
                            <a:schemeClr val="dk1"/>
                          </a:solidFill>
                          <a:latin typeface="+mn-lt"/>
                          <a:ea typeface="+mn-ea"/>
                          <a:cs typeface="+mn-cs"/>
                        </a:rPr>
                        <a:t> of </a:t>
                      </a:r>
                      <a:r>
                        <a:rPr lang="fi-FI" sz="800" kern="1200" baseline="0" dirty="0" err="1">
                          <a:solidFill>
                            <a:schemeClr val="dk1"/>
                          </a:solidFill>
                          <a:latin typeface="+mn-lt"/>
                          <a:ea typeface="+mn-ea"/>
                          <a:cs typeface="+mn-cs"/>
                        </a:rPr>
                        <a:t>Conduct</a:t>
                      </a:r>
                      <a:r>
                        <a:rPr lang="fi-FI" sz="800" kern="1200" baseline="0" dirty="0">
                          <a:solidFill>
                            <a:schemeClr val="dk1"/>
                          </a:solidFill>
                          <a:latin typeface="+mn-lt"/>
                          <a:ea typeface="+mn-ea"/>
                          <a:cs typeface="+mn-cs"/>
                        </a:rPr>
                        <a:t> (Valtioneuvosto), Hallituksen tasa-arvo-ohjelma 2024-2027, Valtion henkilöstöstrategia 2030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Työturvallisuuslaki, Työterveyshuoltolaki, Kemikaalilaki, Valtioneuvoston asetus kemiallisista tekijöistä työssä, Laki vaarallisten kemikaalien ja räjähteiden käsittelyn turvallisuudesta, Yhdenvertaisuuslaki, Tasa-arvolaki, Laki yksityisyyden suojasta työelämässä, Yleinen tietosuoja-asetus</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752796859"/>
                  </a:ext>
                </a:extLst>
              </a:tr>
              <a:tr h="3669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b="1" dirty="0">
                          <a:solidFill>
                            <a:schemeClr val="tx1"/>
                          </a:solidFill>
                          <a:latin typeface="+mn-lt"/>
                        </a:rPr>
                        <a:t>Asiakkaat ja sidosryhmät: Tiedot ja turvallisuus</a:t>
                      </a:r>
                    </a:p>
                    <a:p>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dirty="0">
                          <a:latin typeface="+mn-lt"/>
                        </a:rPr>
                        <a:t>Avoimen hallinnon strategia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Tietosuojalaki, Yleinen tietosuoja-asetus, Laki valtion palveluiden saatavuuden ja toimintojen sijoittamisen perusteista, Laki julkisen hallinnon tiedonhallinasta</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031186475"/>
                  </a:ext>
                </a:extLst>
              </a:tr>
              <a:tr h="3669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Asiakkaat ja sidosryhmät: Poliittinen vuorovaikutus ja muut vaikutukset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dirty="0">
                          <a:latin typeface="+mn-lt"/>
                        </a:rPr>
                        <a:t>Korruption vastainen strategia 2025-2027</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dirty="0">
                          <a:latin typeface="+mn-lt"/>
                        </a:rPr>
                        <a:t>Valtiohallinnon ohje ulkopuolisten tahojen kustantamista matkoista,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dirty="0">
                          <a:latin typeface="+mn-lt"/>
                        </a:rPr>
                        <a:t>Virkamieseettinen toimintaohje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85725" indent="0" algn="l" fontAlgn="ctr"/>
                      <a:r>
                        <a:rPr lang="fi-FI" sz="800" kern="1200" dirty="0">
                          <a:solidFill>
                            <a:schemeClr val="dk1"/>
                          </a:solidFill>
                          <a:latin typeface="+mn-lt"/>
                          <a:ea typeface="+mn-ea"/>
                          <a:cs typeface="+mn-cs"/>
                        </a:rPr>
                        <a:t>Valtion virkamieslaki, Rikoslaki, Laki valtion vahingonkorvaustoiminnasta, Vahingonkorvauslaki</a:t>
                      </a: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076730045"/>
                  </a:ext>
                </a:extLst>
              </a:tr>
            </a:tbl>
          </a:graphicData>
        </a:graphic>
      </p:graphicFrame>
      <p:sp>
        <p:nvSpPr>
          <p:cNvPr id="8" name="Vuokaaviosymboli: Valinta 7">
            <a:extLst>
              <a:ext uri="{FF2B5EF4-FFF2-40B4-BE49-F238E27FC236}">
                <a16:creationId xmlns:a16="http://schemas.microsoft.com/office/drawing/2014/main" id="{C9F3E618-CF8D-A713-C23F-83FBC743891E}"/>
              </a:ext>
            </a:extLst>
          </p:cNvPr>
          <p:cNvSpPr/>
          <p:nvPr/>
        </p:nvSpPr>
        <p:spPr>
          <a:xfrm>
            <a:off x="564222" y="113149"/>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9" name="Tekstiruutu 8">
            <a:extLst>
              <a:ext uri="{FF2B5EF4-FFF2-40B4-BE49-F238E27FC236}">
                <a16:creationId xmlns:a16="http://schemas.microsoft.com/office/drawing/2014/main" id="{716D0BE6-945C-8B97-3B78-F36FA223F682}"/>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186743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84441-CDCB-2B4E-E041-E517572FBA4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2BC8949-4F8A-21F3-B4FE-C1A59DE3C0B1}"/>
              </a:ext>
            </a:extLst>
          </p:cNvPr>
          <p:cNvSpPr>
            <a:spLocks noGrp="1"/>
          </p:cNvSpPr>
          <p:nvPr>
            <p:ph type="title"/>
          </p:nvPr>
        </p:nvSpPr>
        <p:spPr/>
        <p:txBody>
          <a:bodyPr/>
          <a:lstStyle/>
          <a:p>
            <a:r>
              <a:rPr lang="fi-FI" sz="2200" kern="100" dirty="0">
                <a:ea typeface="Aptos" panose="020B0004020202020204" pitchFamily="34" charset="0"/>
                <a:cs typeface="Times New Roman" panose="02020603050405020304" pitchFamily="18" charset="0"/>
              </a:rPr>
              <a:t>Kestävyysarvioinnin kytkentä strategioihin </a:t>
            </a:r>
            <a:br>
              <a:rPr lang="fi-FI" sz="2200" kern="100" dirty="0">
                <a:ea typeface="Aptos" panose="020B0004020202020204" pitchFamily="34" charset="0"/>
                <a:cs typeface="Times New Roman" panose="02020603050405020304" pitchFamily="18" charset="0"/>
              </a:rPr>
            </a:br>
            <a:r>
              <a:rPr lang="fi-FI" sz="2200" kern="100" dirty="0">
                <a:ea typeface="Aptos" panose="020B0004020202020204" pitchFamily="34" charset="0"/>
                <a:cs typeface="Times New Roman" panose="02020603050405020304" pitchFamily="18" charset="0"/>
              </a:rPr>
              <a:t>ja toiminnanohjaukseen (3/3)</a:t>
            </a:r>
            <a:endParaRPr lang="fi-FI" sz="2200" dirty="0"/>
          </a:p>
        </p:txBody>
      </p:sp>
      <p:sp>
        <p:nvSpPr>
          <p:cNvPr id="3" name="Dian numeron paikkamerkki 2">
            <a:extLst>
              <a:ext uri="{FF2B5EF4-FFF2-40B4-BE49-F238E27FC236}">
                <a16:creationId xmlns:a16="http://schemas.microsoft.com/office/drawing/2014/main" id="{6A753B6F-BD06-6EDF-8AB1-E55EA2236485}"/>
              </a:ext>
            </a:extLst>
          </p:cNvPr>
          <p:cNvSpPr>
            <a:spLocks noGrp="1"/>
          </p:cNvSpPr>
          <p:nvPr>
            <p:ph type="sldNum" sz="quarter" idx="12"/>
          </p:nvPr>
        </p:nvSpPr>
        <p:spPr/>
        <p:txBody>
          <a:bodyPr/>
          <a:lstStyle/>
          <a:p>
            <a:fld id="{5C508C44-8567-AC47-A622-05DCBFCF8698}" type="slidenum">
              <a:rPr lang="en-FI" smtClean="0"/>
              <a:t>20</a:t>
            </a:fld>
            <a:endParaRPr lang="en-FI"/>
          </a:p>
        </p:txBody>
      </p:sp>
      <p:pic>
        <p:nvPicPr>
          <p:cNvPr id="7" name="Sisällön paikkamerkki 6">
            <a:extLst>
              <a:ext uri="{FF2B5EF4-FFF2-40B4-BE49-F238E27FC236}">
                <a16:creationId xmlns:a16="http://schemas.microsoft.com/office/drawing/2014/main" id="{FD93432A-8F03-8E9B-AD1D-3135836CAEE0}"/>
              </a:ext>
            </a:extLst>
          </p:cNvPr>
          <p:cNvPicPr>
            <a:picLocks noGrp="1" noChangeAspect="1"/>
          </p:cNvPicPr>
          <p:nvPr>
            <p:ph sz="quarter" idx="13"/>
          </p:nvPr>
        </p:nvPicPr>
        <p:blipFill>
          <a:blip r:embed="rId2"/>
          <a:stretch>
            <a:fillRect/>
          </a:stretch>
        </p:blipFill>
        <p:spPr>
          <a:xfrm>
            <a:off x="7926388" y="6301879"/>
            <a:ext cx="1425575" cy="421680"/>
          </a:xfrm>
          <a:prstGeom prst="rect">
            <a:avLst/>
          </a:prstGeom>
        </p:spPr>
      </p:pic>
      <p:sp>
        <p:nvSpPr>
          <p:cNvPr id="11" name="Suorakulmio 10">
            <a:extLst>
              <a:ext uri="{FF2B5EF4-FFF2-40B4-BE49-F238E27FC236}">
                <a16:creationId xmlns:a16="http://schemas.microsoft.com/office/drawing/2014/main" id="{1A5D947F-25F5-FF92-BF92-B8B8A5FDC0EF}"/>
              </a:ext>
            </a:extLst>
          </p:cNvPr>
          <p:cNvSpPr/>
          <p:nvPr/>
        </p:nvSpPr>
        <p:spPr>
          <a:xfrm>
            <a:off x="8029575" y="164306"/>
            <a:ext cx="1728788" cy="3756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2" name="Kuva 11">
            <a:extLst>
              <a:ext uri="{FF2B5EF4-FFF2-40B4-BE49-F238E27FC236}">
                <a16:creationId xmlns:a16="http://schemas.microsoft.com/office/drawing/2014/main" id="{A19E03A7-2819-2103-ED61-7E4FE983E528}"/>
              </a:ext>
            </a:extLst>
          </p:cNvPr>
          <p:cNvPicPr>
            <a:picLocks noChangeAspect="1"/>
          </p:cNvPicPr>
          <p:nvPr/>
        </p:nvPicPr>
        <p:blipFill>
          <a:blip r:embed="rId3"/>
          <a:stretch>
            <a:fillRect/>
          </a:stretch>
        </p:blipFill>
        <p:spPr>
          <a:xfrm>
            <a:off x="7408069" y="113149"/>
            <a:ext cx="2414589" cy="524567"/>
          </a:xfrm>
          <a:prstGeom prst="rect">
            <a:avLst/>
          </a:prstGeom>
        </p:spPr>
      </p:pic>
      <p:graphicFrame>
        <p:nvGraphicFramePr>
          <p:cNvPr id="4" name="Taulukko 3">
            <a:extLst>
              <a:ext uri="{FF2B5EF4-FFF2-40B4-BE49-F238E27FC236}">
                <a16:creationId xmlns:a16="http://schemas.microsoft.com/office/drawing/2014/main" id="{9DEF5739-5129-3538-CE9A-C2446B3CA4C1}"/>
              </a:ext>
            </a:extLst>
          </p:cNvPr>
          <p:cNvGraphicFramePr>
            <a:graphicFrameLocks noGrp="1"/>
          </p:cNvGraphicFramePr>
          <p:nvPr>
            <p:extLst>
              <p:ext uri="{D42A27DB-BD31-4B8C-83A1-F6EECF244321}">
                <p14:modId xmlns:p14="http://schemas.microsoft.com/office/powerpoint/2010/main" val="3727037605"/>
              </p:ext>
            </p:extLst>
          </p:nvPr>
        </p:nvGraphicFramePr>
        <p:xfrm>
          <a:off x="438820" y="1607119"/>
          <a:ext cx="9165431" cy="3536906"/>
        </p:xfrm>
        <a:graphic>
          <a:graphicData uri="http://schemas.openxmlformats.org/drawingml/2006/table">
            <a:tbl>
              <a:tblPr firstRow="1" bandRow="1"/>
              <a:tblGrid>
                <a:gridCol w="1550194">
                  <a:extLst>
                    <a:ext uri="{9D8B030D-6E8A-4147-A177-3AD203B41FA5}">
                      <a16:colId xmlns:a16="http://schemas.microsoft.com/office/drawing/2014/main" val="4137609854"/>
                    </a:ext>
                  </a:extLst>
                </a:gridCol>
                <a:gridCol w="3593306">
                  <a:extLst>
                    <a:ext uri="{9D8B030D-6E8A-4147-A177-3AD203B41FA5}">
                      <a16:colId xmlns:a16="http://schemas.microsoft.com/office/drawing/2014/main" val="3251441371"/>
                    </a:ext>
                  </a:extLst>
                </a:gridCol>
                <a:gridCol w="4021931">
                  <a:extLst>
                    <a:ext uri="{9D8B030D-6E8A-4147-A177-3AD203B41FA5}">
                      <a16:colId xmlns:a16="http://schemas.microsoft.com/office/drawing/2014/main" val="2245356277"/>
                    </a:ext>
                  </a:extLst>
                </a:gridCol>
              </a:tblGrid>
              <a:tr h="21293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fi-FI" sz="900" dirty="0">
                          <a:latin typeface="+mn-lt"/>
                        </a:rPr>
                        <a:t>Aihe: Luonnonvarat ja ekosysteemit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aseline="0" dirty="0">
                          <a:latin typeface="+mn-lt"/>
                        </a:rPr>
                        <a:t>Poikkihallinnolliset strategiat, </a:t>
                      </a:r>
                      <a:r>
                        <a:rPr lang="fi-FI" sz="900" dirty="0">
                          <a:latin typeface="+mn-lt"/>
                        </a:rPr>
                        <a:t>konserniohjaus yms.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latin typeface="+mn-lt"/>
                        </a:rPr>
                        <a:t>Lakiperusta</a:t>
                      </a:r>
                      <a:endParaRPr lang="fi-FI" sz="800"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extLst>
                  <a:ext uri="{0D108BD9-81ED-4DB2-BD59-A6C34878D82A}">
                    <a16:rowId xmlns:a16="http://schemas.microsoft.com/office/drawing/2014/main" val="3544804040"/>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Ilmastonmuutos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dirty="0">
                          <a:solidFill>
                            <a:schemeClr val="dk1"/>
                          </a:solidFill>
                          <a:latin typeface="+mn-lt"/>
                          <a:ea typeface="+mn-ea"/>
                          <a:cs typeface="+mn-cs"/>
                        </a:rPr>
                        <a:t>Keskipitkän aikavälin ilmastosuunnitelma,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dirty="0">
                          <a:solidFill>
                            <a:schemeClr val="dk1"/>
                          </a:solidFill>
                          <a:latin typeface="+mn-lt"/>
                          <a:ea typeface="+mn-ea"/>
                          <a:cs typeface="+mn-cs"/>
                        </a:rPr>
                        <a:t>Pitkän aikavälin ilmastosuunnitelma, Hiilineutraali Suomi 2035 – kansallinen ilmasto- ja energiastrategia, Valtion kiinteistöstrategia, Opas vastuullisiin elintarvikehankintoihin, EU:n biodiversiteettistrategia, Kansallinen metsästrategia 2035, Kestävän kehityksen toimikunnan strategia 2022–2030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Ilmastolaki, Luonnonsuojelulaki, Ilmastolaki, Laki tulvariskien hallinnasta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2272314371"/>
                  </a:ext>
                </a:extLst>
              </a:tr>
              <a:tr h="28745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Pilaantuminen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Kansallinen ilmansuojeluohjelma 2030,</a:t>
                      </a:r>
                    </a:p>
                    <a:p>
                      <a:r>
                        <a:rPr lang="fi-FI" sz="800" dirty="0" err="1">
                          <a:latin typeface="+mn-lt"/>
                        </a:rPr>
                        <a:t>Finnish</a:t>
                      </a:r>
                      <a:r>
                        <a:rPr lang="fi-FI" sz="800" dirty="0">
                          <a:latin typeface="+mn-lt"/>
                        </a:rPr>
                        <a:t> </a:t>
                      </a:r>
                      <a:r>
                        <a:rPr lang="fi-FI" sz="800" dirty="0" err="1">
                          <a:latin typeface="+mn-lt"/>
                        </a:rPr>
                        <a:t>Water</a:t>
                      </a:r>
                      <a:r>
                        <a:rPr lang="fi-FI" sz="800" dirty="0">
                          <a:latin typeface="+mn-lt"/>
                        </a:rPr>
                        <a:t> </a:t>
                      </a:r>
                      <a:r>
                        <a:rPr lang="fi-FI" sz="800" dirty="0" err="1">
                          <a:latin typeface="+mn-lt"/>
                        </a:rPr>
                        <a:t>Way</a:t>
                      </a:r>
                      <a:r>
                        <a:rPr lang="fi-FI" sz="800" dirty="0">
                          <a:latin typeface="+mn-lt"/>
                        </a:rPr>
                        <a:t> - Suomen vesialan kansainvälinen strategia,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Ympäristönsuojelulaki, Valtioneuvoston asetus ympäristönsuojelusta, Luonnonsuojelulaki,  Jätelaki, Valtioneuvoston asetus jätteistä, Kemikaalilaki, REACH-asetus, Valtioneuvoston asetus vaarallisten kemikaalien käsittelyn ja varastoinnin valvonnasta, Valtioneuvoston päätös otsonikerrosta heikentävistä aineista, Ympäristönsuojelulaki, Valtioneuvoston asetus ympäristönsuojelusta, Valtioneuvoston asetus eräistä muovituotteista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783645201"/>
                  </a:ext>
                </a:extLst>
              </a:tr>
              <a:tr h="33411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Vesivarat</a:t>
                      </a:r>
                      <a:r>
                        <a:rPr lang="fi-FI" sz="800" b="1" baseline="0" dirty="0">
                          <a:solidFill>
                            <a:schemeClr val="tx1"/>
                          </a:solidFill>
                          <a:latin typeface="+mn-lt"/>
                        </a:rPr>
                        <a:t> ja merten luonnonvarat</a:t>
                      </a:r>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Opas vastuullisiin elintarvikehankintoihin, Suomen kansallinen biotalousstrategia 2022–2035, Kestävän kehityksen toimikunnan strategia 2022–2030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Ympäristönsuojelulaki, Valtioneuvoston asetus ympäristönsuojelusta,  Kemikaalilaki, Vesilaki, Valtioneuvoston asetus vesiympäristölle vaarallisista ja haitallisista aineista, Laki vesienhoidon ja merenhoidon järjestämisestä</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846545957"/>
                  </a:ext>
                </a:extLst>
              </a:tr>
              <a:tr h="3601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a:solidFill>
                            <a:schemeClr val="tx1"/>
                          </a:solidFill>
                          <a:latin typeface="+mn-lt"/>
                        </a:rPr>
                        <a:t>Biologinen moni-muotoisuus ja ekosysteemit</a:t>
                      </a:r>
                      <a:endParaRPr lang="fi-FI" sz="800" b="1" dirty="0">
                        <a:solidFill>
                          <a:schemeClr val="tx1"/>
                        </a:solidFill>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Kansallinen luonnon monimuotoisuusstrategia (valmistelussa),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Valtion kiinteistöstrategia, Opas vastuullisiin elintarvikehankintoihin, EU:n biodiversiteettistrategia, YK:n biodiversiteettisopimus, Kansallinen metsästrategia 2035, Suomen kansallinen biotalousstrategia 2022–2035, Kestävän kehityksen toimikunnan strategia 2022–2030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Perustuslaki, Luonnonsuojelulaki, Maankäyttö- ja rakennuslaki, Metsälaki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374251640"/>
                  </a:ext>
                </a:extLst>
              </a:tr>
              <a:tr h="3669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b="1" dirty="0">
                          <a:solidFill>
                            <a:schemeClr val="tx1"/>
                          </a:solidFill>
                          <a:latin typeface="+mn-lt"/>
                        </a:rPr>
                        <a:t>Kiertotalous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800" kern="1200" baseline="0" dirty="0">
                          <a:solidFill>
                            <a:schemeClr val="dk1"/>
                          </a:solidFill>
                          <a:latin typeface="+mn-lt"/>
                          <a:ea typeface="+mn-ea"/>
                          <a:cs typeface="+mn-cs"/>
                        </a:rPr>
                        <a:t>Kiertotalouden strateginen ohjelma, Kestävän kehityksen toimikunnan strategia 2022-30, Valtakunnallinen jätesuunnitelma vuoteen 2027</a:t>
                      </a:r>
                      <a:endParaRPr lang="fi-FI" sz="800" dirty="0">
                        <a:latin typeface="+mn-lt"/>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fi-FI" sz="800" dirty="0">
                          <a:latin typeface="+mn-lt"/>
                        </a:rPr>
                        <a:t>Jätelaki, Valtioneuvoston asetus jätteistä</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956879503"/>
                  </a:ext>
                </a:extLst>
              </a:tr>
            </a:tbl>
          </a:graphicData>
        </a:graphic>
      </p:graphicFrame>
      <p:sp>
        <p:nvSpPr>
          <p:cNvPr id="8" name="Vuokaaviosymboli: Valinta 7">
            <a:extLst>
              <a:ext uri="{FF2B5EF4-FFF2-40B4-BE49-F238E27FC236}">
                <a16:creationId xmlns:a16="http://schemas.microsoft.com/office/drawing/2014/main" id="{C766A38B-775E-9291-0A8E-BDB6D03B4FBB}"/>
              </a:ext>
            </a:extLst>
          </p:cNvPr>
          <p:cNvSpPr/>
          <p:nvPr/>
        </p:nvSpPr>
        <p:spPr>
          <a:xfrm>
            <a:off x="564222" y="113149"/>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9" name="Tekstiruutu 8">
            <a:extLst>
              <a:ext uri="{FF2B5EF4-FFF2-40B4-BE49-F238E27FC236}">
                <a16:creationId xmlns:a16="http://schemas.microsoft.com/office/drawing/2014/main" id="{C41C4012-C34F-D9EC-2077-D0B260774A4A}"/>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71595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0F1FB-2B37-4A18-4596-8E3517B5C9FC}"/>
            </a:ext>
          </a:extLst>
        </p:cNvPr>
        <p:cNvGrpSpPr/>
        <p:nvPr/>
      </p:nvGrpSpPr>
      <p:grpSpPr>
        <a:xfrm>
          <a:off x="0" y="0"/>
          <a:ext cx="0" cy="0"/>
          <a:chOff x="0" y="0"/>
          <a:chExt cx="0" cy="0"/>
        </a:xfrm>
      </p:grpSpPr>
      <p:pic>
        <p:nvPicPr>
          <p:cNvPr id="7" name="Kuva 6">
            <a:extLst>
              <a:ext uri="{FF2B5EF4-FFF2-40B4-BE49-F238E27FC236}">
                <a16:creationId xmlns:a16="http://schemas.microsoft.com/office/drawing/2014/main" id="{D1F18AE2-CECF-34CF-E015-4E2E0896BE0E}"/>
              </a:ext>
            </a:extLst>
          </p:cNvPr>
          <p:cNvPicPr>
            <a:picLocks noChangeAspect="1"/>
          </p:cNvPicPr>
          <p:nvPr/>
        </p:nvPicPr>
        <p:blipFill>
          <a:blip r:embed="rId2"/>
          <a:srcRect/>
          <a:stretch/>
        </p:blipFill>
        <p:spPr>
          <a:xfrm>
            <a:off x="724694" y="1470024"/>
            <a:ext cx="8458200" cy="4757738"/>
          </a:xfrm>
          <a:prstGeom prst="rect">
            <a:avLst/>
          </a:prstGeom>
        </p:spPr>
      </p:pic>
      <p:sp>
        <p:nvSpPr>
          <p:cNvPr id="2" name="Otsikko 1">
            <a:extLst>
              <a:ext uri="{FF2B5EF4-FFF2-40B4-BE49-F238E27FC236}">
                <a16:creationId xmlns:a16="http://schemas.microsoft.com/office/drawing/2014/main" id="{C05C932D-D99D-E690-E6DC-086C662B982B}"/>
              </a:ext>
            </a:extLst>
          </p:cNvPr>
          <p:cNvSpPr>
            <a:spLocks noGrp="1"/>
          </p:cNvSpPr>
          <p:nvPr>
            <p:ph type="ctrTitle"/>
          </p:nvPr>
        </p:nvSpPr>
        <p:spPr>
          <a:xfrm>
            <a:off x="1113335" y="373219"/>
            <a:ext cx="7680917" cy="1362713"/>
          </a:xfrm>
        </p:spPr>
        <p:txBody>
          <a:bodyPr/>
          <a:lstStyle/>
          <a:p>
            <a:pPr algn="ctr"/>
            <a:r>
              <a:rPr lang="fi-FI" sz="4400" dirty="0"/>
              <a:t>2. Nykytilan arviointi</a:t>
            </a:r>
            <a:endParaRPr lang="fi-FI" dirty="0"/>
          </a:p>
        </p:txBody>
      </p:sp>
      <p:pic>
        <p:nvPicPr>
          <p:cNvPr id="6" name="Sisällön paikkamerkki 5">
            <a:extLst>
              <a:ext uri="{FF2B5EF4-FFF2-40B4-BE49-F238E27FC236}">
                <a16:creationId xmlns:a16="http://schemas.microsoft.com/office/drawing/2014/main" id="{652D1A88-0E60-D373-3412-6428A8E77FDC}"/>
              </a:ext>
            </a:extLst>
          </p:cNvPr>
          <p:cNvPicPr>
            <a:picLocks noGrp="1" noChangeAspect="1"/>
          </p:cNvPicPr>
          <p:nvPr>
            <p:ph sz="quarter" idx="13"/>
          </p:nvPr>
        </p:nvPicPr>
        <p:blipFill>
          <a:blip r:embed="rId3"/>
          <a:stretch>
            <a:fillRect/>
          </a:stretch>
        </p:blipFill>
        <p:spPr>
          <a:xfrm>
            <a:off x="7671594" y="6227762"/>
            <a:ext cx="1511300" cy="447037"/>
          </a:xfrm>
          <a:prstGeom prst="rect">
            <a:avLst/>
          </a:prstGeom>
        </p:spPr>
      </p:pic>
      <p:sp>
        <p:nvSpPr>
          <p:cNvPr id="3" name="Dian numeron paikkamerkki 10">
            <a:extLst>
              <a:ext uri="{FF2B5EF4-FFF2-40B4-BE49-F238E27FC236}">
                <a16:creationId xmlns:a16="http://schemas.microsoft.com/office/drawing/2014/main" id="{7D61202C-0940-FEC2-F768-1FE8272A2B1D}"/>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21</a:t>
            </a:fld>
            <a:endParaRPr lang="fi-FI" sz="800" dirty="0">
              <a:solidFill>
                <a:schemeClr val="tx2"/>
              </a:solidFill>
            </a:endParaRPr>
          </a:p>
        </p:txBody>
      </p:sp>
      <p:sp>
        <p:nvSpPr>
          <p:cNvPr id="4" name="Tekstiruutu 3">
            <a:extLst>
              <a:ext uri="{FF2B5EF4-FFF2-40B4-BE49-F238E27FC236}">
                <a16:creationId xmlns:a16="http://schemas.microsoft.com/office/drawing/2014/main" id="{48BC8336-AE41-06D0-A12C-D00861A24C8F}"/>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421066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6D23E-4A43-0EC9-5C80-7D7AE0A91697}"/>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16A9EA55-6FBC-143A-2E50-6D559C479C28}"/>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C4FEA493-15C9-02D2-A011-A0D865CE7353}"/>
              </a:ext>
            </a:extLst>
          </p:cNvPr>
          <p:cNvSpPr>
            <a:spLocks noGrp="1"/>
          </p:cNvSpPr>
          <p:nvPr>
            <p:ph type="title"/>
          </p:nvPr>
        </p:nvSpPr>
        <p:spPr/>
        <p:txBody>
          <a:bodyPr/>
          <a:lstStyle/>
          <a:p>
            <a:r>
              <a:rPr lang="fi-FI" sz="2200" dirty="0"/>
              <a:t>Kestävyyden arviointityökalun taustaa</a:t>
            </a:r>
          </a:p>
        </p:txBody>
      </p:sp>
      <p:pic>
        <p:nvPicPr>
          <p:cNvPr id="5" name="Sisällön paikkamerkki 4">
            <a:extLst>
              <a:ext uri="{FF2B5EF4-FFF2-40B4-BE49-F238E27FC236}">
                <a16:creationId xmlns:a16="http://schemas.microsoft.com/office/drawing/2014/main" id="{E44EA465-2B01-B5F1-92FE-86762428D564}"/>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sp>
        <p:nvSpPr>
          <p:cNvPr id="6" name="Sisällön paikkamerkki 2">
            <a:extLst>
              <a:ext uri="{FF2B5EF4-FFF2-40B4-BE49-F238E27FC236}">
                <a16:creationId xmlns:a16="http://schemas.microsoft.com/office/drawing/2014/main" id="{2E2BCB4B-2A8F-18F4-841A-013E942C1A69}"/>
              </a:ext>
            </a:extLst>
          </p:cNvPr>
          <p:cNvSpPr txBox="1">
            <a:spLocks/>
          </p:cNvSpPr>
          <p:nvPr/>
        </p:nvSpPr>
        <p:spPr>
          <a:xfrm>
            <a:off x="388219" y="1430479"/>
            <a:ext cx="9098681" cy="4859810"/>
          </a:xfrm>
          <a:prstGeom prst="rect">
            <a:avLst/>
          </a:prstGeom>
        </p:spPr>
        <p:txBody>
          <a:bodyPr vert="horz" lIns="91440" tIns="45720" rIns="91440" bIns="45720" rtlCol="0" anchor="t" anchorCtr="0">
            <a:normAutofit/>
          </a:bodyPr>
          <a:lstStyle>
            <a:lvl1pPr marL="252000" indent="-252000" algn="l" defTabSz="914400" rtl="0" eaLnBrk="1" latinLnBrk="0" hangingPunct="1">
              <a:lnSpc>
                <a:spcPct val="100000"/>
              </a:lnSpc>
              <a:spcBef>
                <a:spcPts val="1000"/>
              </a:spcBef>
              <a:buClr>
                <a:schemeClr val="tx2"/>
              </a:buClr>
              <a:buFont typeface="Arial" panose="020B0604020202020204" pitchFamily="34" charset="0"/>
              <a:buChar char="•"/>
              <a:defRPr sz="2800" kern="1200">
                <a:solidFill>
                  <a:srgbClr val="000000"/>
                </a:solidFill>
                <a:latin typeface="+mn-lt"/>
                <a:ea typeface="+mn-ea"/>
                <a:cs typeface="+mn-cs"/>
              </a:defRPr>
            </a:lvl1pPr>
            <a:lvl2pPr marL="504000" indent="-252000" algn="l" defTabSz="914400" rtl="0" eaLnBrk="1" latinLnBrk="0" hangingPunct="1">
              <a:lnSpc>
                <a:spcPct val="100000"/>
              </a:lnSpc>
              <a:spcBef>
                <a:spcPts val="500"/>
              </a:spcBef>
              <a:buClr>
                <a:schemeClr val="tx2"/>
              </a:buClr>
              <a:buFont typeface="Arial" panose="020B0604020202020204" pitchFamily="34" charset="0"/>
              <a:buChar char="•"/>
              <a:defRPr sz="2400" kern="1200">
                <a:solidFill>
                  <a:srgbClr val="000000"/>
                </a:solidFill>
                <a:latin typeface="+mn-lt"/>
                <a:ea typeface="+mn-ea"/>
                <a:cs typeface="+mn-cs"/>
              </a:defRPr>
            </a:lvl2pPr>
            <a:lvl3pPr marL="756000" indent="-252000" algn="l" defTabSz="914400" rtl="0" eaLnBrk="1" latinLnBrk="0" hangingPunct="1">
              <a:lnSpc>
                <a:spcPct val="100000"/>
              </a:lnSpc>
              <a:spcBef>
                <a:spcPts val="500"/>
              </a:spcBef>
              <a:buClr>
                <a:schemeClr val="tx2"/>
              </a:buClr>
              <a:buFont typeface="Arial" panose="020B0604020202020204" pitchFamily="34" charset="0"/>
              <a:buChar char="•"/>
              <a:defRPr sz="2000" kern="1200">
                <a:solidFill>
                  <a:srgbClr val="000000"/>
                </a:solidFill>
                <a:latin typeface="+mn-lt"/>
                <a:ea typeface="+mn-ea"/>
                <a:cs typeface="+mn-cs"/>
              </a:defRPr>
            </a:lvl3pPr>
            <a:lvl4pPr marL="1008000" indent="-2520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rgbClr val="000000"/>
                </a:solidFill>
                <a:latin typeface="+mn-lt"/>
                <a:ea typeface="+mn-ea"/>
                <a:cs typeface="+mn-cs"/>
              </a:defRPr>
            </a:lvl4pPr>
            <a:lvl5pPr marL="1260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rgbClr val="000000"/>
                </a:solidFill>
                <a:latin typeface="+mn-lt"/>
                <a:ea typeface="+mn-ea"/>
                <a:cs typeface="+mn-cs"/>
              </a:defRPr>
            </a:lvl5pPr>
            <a:lvl6pPr marL="1512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6pPr>
            <a:lvl7pPr marL="176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7pPr>
            <a:lvl8pPr marL="2016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8pPr>
            <a:lvl9pPr marL="2304000" indent="-25200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9pPr>
          </a:lstStyle>
          <a:p>
            <a:pPr>
              <a:spcAft>
                <a:spcPts val="800"/>
              </a:spcAft>
            </a:pPr>
            <a:r>
              <a:rPr lang="fi-FI" sz="1800" dirty="0"/>
              <a:t>Kestävyyden arviointityökalun avulla organisaatio arvioi kestävyyden nykytilaa, tunnistaa näkökulmia ja toimenpiteitä kestävyyden kehittämiseen ja </a:t>
            </a:r>
            <a:r>
              <a:rPr lang="fi-FI" sz="1800" dirty="0">
                <a:solidFill>
                  <a:schemeClr val="tx1">
                    <a:lumMod val="95000"/>
                    <a:lumOff val="5000"/>
                  </a:schemeClr>
                </a:solidFill>
              </a:rPr>
              <a:t>löytää oman toiminnan ja kestävyyden pääteemojen välisen yhteyden.</a:t>
            </a:r>
          </a:p>
          <a:p>
            <a:pPr>
              <a:spcAft>
                <a:spcPts val="800"/>
              </a:spcAft>
            </a:pPr>
            <a:r>
              <a:rPr lang="fi-FI" sz="1800" dirty="0"/>
              <a:t>Arviointityökalulla arvioidaan niitä asioita, joihin organisaatio voi omalla toiminnallaan vaikuttaa.</a:t>
            </a:r>
          </a:p>
          <a:p>
            <a:pPr>
              <a:spcAft>
                <a:spcPts val="800"/>
              </a:spcAft>
            </a:pPr>
            <a:r>
              <a:rPr lang="fi-FI" sz="1800" dirty="0"/>
              <a:t>Arviointityökalun kehittämisessä on hyödynnetty Euroopan kestävyysraportointistandardia (EU 2023/2772) sekä mm. julkisen sektorin CAF-laatumallia ja VM:n sisäisen valvonnan ja riskienhallinnan arviointikehikkoa. </a:t>
            </a:r>
          </a:p>
          <a:p>
            <a:r>
              <a:rPr lang="fi-FI" sz="1800" kern="100" dirty="0">
                <a:ea typeface="Aptos" panose="020B0004020202020204" pitchFamily="34" charset="0"/>
                <a:cs typeface="Aptos" panose="020B0004020202020204" pitchFamily="34" charset="0"/>
              </a:rPr>
              <a:t>Kun valitut teemat/aiheet on arvioitu, piirtyy yhteenvetokuvaaja/matriisi (pääteemoittain omille välilehdilleen), jossa pystyakselilla on olennaisuus ja vaaka-akselilla kypsyys. </a:t>
            </a:r>
            <a:r>
              <a:rPr lang="fi-FI" sz="1800" kern="100">
                <a:ea typeface="Aptos" panose="020B0004020202020204" pitchFamily="34" charset="0"/>
                <a:cs typeface="Aptos" panose="020B0004020202020204" pitchFamily="34" charset="0"/>
              </a:rPr>
              <a:t>Dialla 26 </a:t>
            </a:r>
            <a:r>
              <a:rPr lang="fi-FI" sz="1800" kern="100" dirty="0">
                <a:ea typeface="Aptos" panose="020B0004020202020204" pitchFamily="34" charset="0"/>
                <a:cs typeface="Aptos" panose="020B0004020202020204" pitchFamily="34" charset="0"/>
              </a:rPr>
              <a:t>esitetty matriisi auttaa tulosten tulkinnassa.</a:t>
            </a:r>
            <a:endParaRPr lang="fi-FI" sz="1800" dirty="0"/>
          </a:p>
          <a:p>
            <a:pPr marL="0" indent="0">
              <a:lnSpc>
                <a:spcPct val="90000"/>
              </a:lnSpc>
              <a:spcBef>
                <a:spcPts val="0"/>
              </a:spcBef>
              <a:spcAft>
                <a:spcPts val="600"/>
              </a:spcAft>
              <a:buNone/>
            </a:pPr>
            <a:endParaRPr lang="fi-FI" sz="1100" kern="1200" dirty="0">
              <a:solidFill>
                <a:srgbClr val="10497F"/>
              </a:solidFill>
              <a:latin typeface="+mn-lt"/>
              <a:ea typeface="+mn-ea"/>
              <a:cs typeface="+mn-cs"/>
            </a:endParaRPr>
          </a:p>
          <a:p>
            <a:pPr marL="0" indent="0">
              <a:lnSpc>
                <a:spcPct val="90000"/>
              </a:lnSpc>
              <a:spcBef>
                <a:spcPts val="0"/>
              </a:spcBef>
              <a:spcAft>
                <a:spcPts val="600"/>
              </a:spcAft>
              <a:buNone/>
            </a:pPr>
            <a:endParaRPr lang="fi-FI" sz="1100" kern="1200" dirty="0">
              <a:solidFill>
                <a:srgbClr val="10497F"/>
              </a:solidFill>
              <a:latin typeface="+mn-lt"/>
              <a:ea typeface="+mn-ea"/>
              <a:cs typeface="+mn-cs"/>
            </a:endParaRPr>
          </a:p>
        </p:txBody>
      </p:sp>
      <p:pic>
        <p:nvPicPr>
          <p:cNvPr id="8" name="Kuva 7">
            <a:extLst>
              <a:ext uri="{FF2B5EF4-FFF2-40B4-BE49-F238E27FC236}">
                <a16:creationId xmlns:a16="http://schemas.microsoft.com/office/drawing/2014/main" id="{BCA02A4F-5157-F69E-67F1-6AC5184D6775}"/>
              </a:ext>
            </a:extLst>
          </p:cNvPr>
          <p:cNvPicPr>
            <a:picLocks noChangeAspect="1"/>
          </p:cNvPicPr>
          <p:nvPr/>
        </p:nvPicPr>
        <p:blipFill>
          <a:blip r:embed="rId3"/>
          <a:srcRect/>
          <a:stretch/>
        </p:blipFill>
        <p:spPr>
          <a:xfrm>
            <a:off x="7408069" y="113149"/>
            <a:ext cx="2414589" cy="524566"/>
          </a:xfrm>
          <a:prstGeom prst="rect">
            <a:avLst/>
          </a:prstGeom>
        </p:spPr>
      </p:pic>
      <p:sp>
        <p:nvSpPr>
          <p:cNvPr id="4" name="Dian numeron paikkamerkki 10">
            <a:extLst>
              <a:ext uri="{FF2B5EF4-FFF2-40B4-BE49-F238E27FC236}">
                <a16:creationId xmlns:a16="http://schemas.microsoft.com/office/drawing/2014/main" id="{1E0D5C3D-63B8-2B44-0858-FE0DC66BA26D}"/>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22</a:t>
            </a:fld>
            <a:endParaRPr lang="fi-FI" sz="800" dirty="0">
              <a:solidFill>
                <a:schemeClr val="tx2"/>
              </a:solidFill>
            </a:endParaRPr>
          </a:p>
        </p:txBody>
      </p:sp>
      <p:sp>
        <p:nvSpPr>
          <p:cNvPr id="7" name="Tekstiruutu 6">
            <a:extLst>
              <a:ext uri="{FF2B5EF4-FFF2-40B4-BE49-F238E27FC236}">
                <a16:creationId xmlns:a16="http://schemas.microsoft.com/office/drawing/2014/main" id="{9B204DA2-7346-4E42-4642-B1F3A402B120}"/>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71908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7A843-426D-D485-E0B6-C7837C4E1B30}"/>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A7ACC878-3316-379A-02B6-40D6C36CE476}"/>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D360CBD2-20B9-F215-67D1-51A293AFD058}"/>
              </a:ext>
            </a:extLst>
          </p:cNvPr>
          <p:cNvSpPr>
            <a:spLocks noGrp="1"/>
          </p:cNvSpPr>
          <p:nvPr>
            <p:ph type="title"/>
          </p:nvPr>
        </p:nvSpPr>
        <p:spPr/>
        <p:txBody>
          <a:bodyPr/>
          <a:lstStyle/>
          <a:p>
            <a:r>
              <a:rPr lang="fi-FI" sz="2200" dirty="0"/>
              <a:t>Arviointityökalun pääteemat ja aihealueet</a:t>
            </a:r>
          </a:p>
        </p:txBody>
      </p:sp>
      <p:pic>
        <p:nvPicPr>
          <p:cNvPr id="5" name="Sisällön paikkamerkki 4">
            <a:extLst>
              <a:ext uri="{FF2B5EF4-FFF2-40B4-BE49-F238E27FC236}">
                <a16:creationId xmlns:a16="http://schemas.microsoft.com/office/drawing/2014/main" id="{CBC40935-ABED-15A1-5F7F-010E8FADBAC7}"/>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31FE5A44-926B-2E1B-DFAD-9CE828590220}"/>
              </a:ext>
            </a:extLst>
          </p:cNvPr>
          <p:cNvPicPr>
            <a:picLocks noChangeAspect="1"/>
          </p:cNvPicPr>
          <p:nvPr/>
        </p:nvPicPr>
        <p:blipFill>
          <a:blip r:embed="rId3"/>
          <a:srcRect/>
          <a:stretch/>
        </p:blipFill>
        <p:spPr>
          <a:xfrm>
            <a:off x="7408069" y="113149"/>
            <a:ext cx="2414589" cy="524566"/>
          </a:xfrm>
          <a:prstGeom prst="rect">
            <a:avLst/>
          </a:prstGeom>
        </p:spPr>
      </p:pic>
      <p:sp>
        <p:nvSpPr>
          <p:cNvPr id="4" name="Dian numeron paikkamerkki 10">
            <a:extLst>
              <a:ext uri="{FF2B5EF4-FFF2-40B4-BE49-F238E27FC236}">
                <a16:creationId xmlns:a16="http://schemas.microsoft.com/office/drawing/2014/main" id="{C3F71FBA-C227-8527-5FDC-F66853B9F5A2}"/>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23</a:t>
            </a:fld>
            <a:endParaRPr lang="fi-FI" sz="800" dirty="0">
              <a:solidFill>
                <a:schemeClr val="tx2"/>
              </a:solidFill>
            </a:endParaRPr>
          </a:p>
        </p:txBody>
      </p:sp>
      <p:graphicFrame>
        <p:nvGraphicFramePr>
          <p:cNvPr id="3" name="Diagram 3">
            <a:extLst>
              <a:ext uri="{FF2B5EF4-FFF2-40B4-BE49-F238E27FC236}">
                <a16:creationId xmlns:a16="http://schemas.microsoft.com/office/drawing/2014/main" id="{366E3F96-EAAB-44D1-3909-98A1B35EE3FB}"/>
              </a:ext>
            </a:extLst>
          </p:cNvPr>
          <p:cNvGraphicFramePr/>
          <p:nvPr>
            <p:extLst>
              <p:ext uri="{D42A27DB-BD31-4B8C-83A1-F6EECF244321}">
                <p14:modId xmlns:p14="http://schemas.microsoft.com/office/powerpoint/2010/main" val="2122070718"/>
              </p:ext>
            </p:extLst>
          </p:nvPr>
        </p:nvGraphicFramePr>
        <p:xfrm>
          <a:off x="358645" y="1267609"/>
          <a:ext cx="6969249" cy="47996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4">
            <a:extLst>
              <a:ext uri="{FF2B5EF4-FFF2-40B4-BE49-F238E27FC236}">
                <a16:creationId xmlns:a16="http://schemas.microsoft.com/office/drawing/2014/main" id="{2E57B9F0-F6A2-547A-0035-971D8FDC326D}"/>
              </a:ext>
            </a:extLst>
          </p:cNvPr>
          <p:cNvSpPr/>
          <p:nvPr/>
        </p:nvSpPr>
        <p:spPr>
          <a:xfrm>
            <a:off x="7463909" y="1133858"/>
            <a:ext cx="2358749" cy="1255299"/>
          </a:xfrm>
          <a:prstGeom prst="ellipse">
            <a:avLst/>
          </a:prstGeom>
          <a:solidFill>
            <a:srgbClr val="73C4C3">
              <a:lumMod val="75000"/>
            </a:srgbClr>
          </a:solidFill>
          <a:ln w="25400" cap="flat" cmpd="sng" algn="ctr">
            <a:solidFill>
              <a:srgbClr val="73C4C3">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white"/>
                </a:solidFill>
                <a:effectLst/>
                <a:uLnTx/>
                <a:uFillTx/>
                <a:latin typeface="Arial"/>
                <a:ea typeface="+mn-ea"/>
                <a:cs typeface="+mn-cs"/>
              </a:rPr>
              <a:t>Arvioitavat asiat: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Olennaisuus ja kypsyys aihealueittain</a:t>
            </a:r>
          </a:p>
        </p:txBody>
      </p:sp>
      <p:sp>
        <p:nvSpPr>
          <p:cNvPr id="10" name="Rectangle: Rounded Corners 5">
            <a:extLst>
              <a:ext uri="{FF2B5EF4-FFF2-40B4-BE49-F238E27FC236}">
                <a16:creationId xmlns:a16="http://schemas.microsoft.com/office/drawing/2014/main" id="{1B596EC5-9235-8862-34A9-DB7FF90EF579}"/>
              </a:ext>
            </a:extLst>
          </p:cNvPr>
          <p:cNvSpPr/>
          <p:nvPr/>
        </p:nvSpPr>
        <p:spPr>
          <a:xfrm>
            <a:off x="7463909" y="2766902"/>
            <a:ext cx="2358749" cy="1801081"/>
          </a:xfrm>
          <a:prstGeom prst="roundRect">
            <a:avLst/>
          </a:prstGeom>
          <a:solidFill>
            <a:srgbClr val="10497F">
              <a:lumMod val="60000"/>
              <a:lumOff val="40000"/>
            </a:srgbClr>
          </a:solidFill>
          <a:ln w="25400" cap="flat" cmpd="sng" algn="ctr">
            <a:solidFill>
              <a:srgbClr val="10497F">
                <a:lumMod val="60000"/>
                <a:lumOff val="40000"/>
              </a:srgbClr>
            </a:solidFill>
            <a:prstDash val="solid"/>
          </a:ln>
          <a:effectLst/>
        </p:spPr>
        <p:txBody>
          <a:bodyPr rtlCol="0" anchor="ctr"/>
          <a:lstStyle/>
          <a:p>
            <a:pPr algn="ctr">
              <a:defRPr/>
            </a:pPr>
            <a:r>
              <a:rPr lang="fi-FI" sz="1400" b="1" kern="0" dirty="0">
                <a:solidFill>
                  <a:prstClr val="white"/>
                </a:solidFill>
                <a:latin typeface="Arial"/>
              </a:rPr>
              <a:t>Muistiin kirjattavat</a:t>
            </a:r>
            <a:r>
              <a:rPr kumimoji="0" lang="fi-FI" sz="1400" b="1" i="0" u="none" strike="noStrike" kern="0" cap="none" spc="0" normalizeH="0" baseline="0" noProof="0" dirty="0">
                <a:ln>
                  <a:noFill/>
                </a:ln>
                <a:solidFill>
                  <a:prstClr val="white"/>
                </a:solidFill>
                <a:effectLst/>
                <a:uLnTx/>
                <a:uFillTx/>
                <a:latin typeface="Arial"/>
                <a:ea typeface="+mn-ea"/>
                <a:cs typeface="+mn-cs"/>
              </a:rPr>
              <a:t> asiat: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Ohjaavat strategiat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Omat linjaukset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Asetetut tavoitteet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Toimenpiteet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Mittarit </a:t>
            </a:r>
          </a:p>
        </p:txBody>
      </p:sp>
      <p:sp>
        <p:nvSpPr>
          <p:cNvPr id="11" name="Rectangle 6">
            <a:extLst>
              <a:ext uri="{FF2B5EF4-FFF2-40B4-BE49-F238E27FC236}">
                <a16:creationId xmlns:a16="http://schemas.microsoft.com/office/drawing/2014/main" id="{7C62B44D-8DE1-72FC-0CD7-350928C7B436}"/>
              </a:ext>
            </a:extLst>
          </p:cNvPr>
          <p:cNvSpPr/>
          <p:nvPr/>
        </p:nvSpPr>
        <p:spPr>
          <a:xfrm>
            <a:off x="7554568" y="4945728"/>
            <a:ext cx="2297625" cy="927830"/>
          </a:xfrm>
          <a:prstGeom prst="rect">
            <a:avLst/>
          </a:prstGeom>
          <a:solidFill>
            <a:schemeClr val="tx2">
              <a:lumMod val="75000"/>
            </a:schemeClr>
          </a:solidFill>
          <a:ln w="25400" cap="flat" cmpd="sng" algn="ctr">
            <a:solidFill>
              <a:schemeClr val="tx2">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white"/>
                </a:solidFill>
                <a:effectLst/>
                <a:uLnTx/>
                <a:uFillTx/>
                <a:latin typeface="Arial"/>
                <a:ea typeface="+mn-ea"/>
                <a:cs typeface="+mn-cs"/>
              </a:rPr>
              <a:t>Lopputulos: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Arial"/>
                <a:ea typeface="+mn-ea"/>
                <a:cs typeface="+mn-cs"/>
              </a:rPr>
              <a:t>Vahvuudet ja kehittämisalueet visualisoituna</a:t>
            </a:r>
          </a:p>
        </p:txBody>
      </p:sp>
      <p:sp>
        <p:nvSpPr>
          <p:cNvPr id="12" name="Tekstiruutu 11">
            <a:extLst>
              <a:ext uri="{FF2B5EF4-FFF2-40B4-BE49-F238E27FC236}">
                <a16:creationId xmlns:a16="http://schemas.microsoft.com/office/drawing/2014/main" id="{74BE8B1C-4389-4FD6-9281-7B50DB5DA335}"/>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9" action="ppaction://hlinksldjump"/>
              </a:rPr>
              <a:t>Paluu sisällysluetteloon</a:t>
            </a:r>
            <a:endParaRPr lang="fi-FI" sz="700" b="1" dirty="0"/>
          </a:p>
        </p:txBody>
      </p:sp>
    </p:spTree>
    <p:extLst>
      <p:ext uri="{BB962C8B-B14F-4D97-AF65-F5344CB8AC3E}">
        <p14:creationId xmlns:p14="http://schemas.microsoft.com/office/powerpoint/2010/main" val="3528574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95B3F-D6CE-5B63-E929-8F89F167B185}"/>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FF74D9F7-6BCF-7491-2F3B-87E0BE995C69}"/>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E082EBBC-02D8-7656-0C97-438CFB2DA949}"/>
              </a:ext>
            </a:extLst>
          </p:cNvPr>
          <p:cNvSpPr>
            <a:spLocks noGrp="1"/>
          </p:cNvSpPr>
          <p:nvPr>
            <p:ph type="title"/>
          </p:nvPr>
        </p:nvSpPr>
        <p:spPr/>
        <p:txBody>
          <a:bodyPr/>
          <a:lstStyle/>
          <a:p>
            <a:r>
              <a:rPr lang="fi-FI" sz="2200" dirty="0"/>
              <a:t>Mitä ja miten arvioidaan? </a:t>
            </a:r>
          </a:p>
        </p:txBody>
      </p:sp>
      <p:pic>
        <p:nvPicPr>
          <p:cNvPr id="5" name="Sisällön paikkamerkki 4">
            <a:extLst>
              <a:ext uri="{FF2B5EF4-FFF2-40B4-BE49-F238E27FC236}">
                <a16:creationId xmlns:a16="http://schemas.microsoft.com/office/drawing/2014/main" id="{4DF12176-DCB9-1258-75C3-760439D62CBA}"/>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0C698817-57AE-7CC5-7942-86D302559377}"/>
              </a:ext>
            </a:extLst>
          </p:cNvPr>
          <p:cNvPicPr>
            <a:picLocks noChangeAspect="1"/>
          </p:cNvPicPr>
          <p:nvPr/>
        </p:nvPicPr>
        <p:blipFill>
          <a:blip r:embed="rId3"/>
          <a:srcRect/>
          <a:stretch/>
        </p:blipFill>
        <p:spPr>
          <a:xfrm>
            <a:off x="7408069" y="113149"/>
            <a:ext cx="2414589" cy="524566"/>
          </a:xfrm>
          <a:prstGeom prst="rect">
            <a:avLst/>
          </a:prstGeom>
        </p:spPr>
      </p:pic>
      <p:sp>
        <p:nvSpPr>
          <p:cNvPr id="4" name="Dian numeron paikkamerkki 10">
            <a:extLst>
              <a:ext uri="{FF2B5EF4-FFF2-40B4-BE49-F238E27FC236}">
                <a16:creationId xmlns:a16="http://schemas.microsoft.com/office/drawing/2014/main" id="{E49C2794-4C07-F5C5-44FE-25CEEE70F5D8}"/>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24</a:t>
            </a:fld>
            <a:endParaRPr lang="fi-FI" sz="800" dirty="0">
              <a:solidFill>
                <a:schemeClr val="tx2"/>
              </a:solidFill>
            </a:endParaRPr>
          </a:p>
        </p:txBody>
      </p:sp>
      <p:sp>
        <p:nvSpPr>
          <p:cNvPr id="3" name="Tekstiruutu 2">
            <a:extLst>
              <a:ext uri="{FF2B5EF4-FFF2-40B4-BE49-F238E27FC236}">
                <a16:creationId xmlns:a16="http://schemas.microsoft.com/office/drawing/2014/main" id="{F5AB7FE0-9286-E287-09FD-CDA19EB9F292}"/>
              </a:ext>
            </a:extLst>
          </p:cNvPr>
          <p:cNvSpPr txBox="1"/>
          <p:nvPr/>
        </p:nvSpPr>
        <p:spPr>
          <a:xfrm>
            <a:off x="420688" y="1364456"/>
            <a:ext cx="4479131" cy="5109091"/>
          </a:xfrm>
          <a:prstGeom prst="rect">
            <a:avLst/>
          </a:prstGeom>
          <a:noFill/>
        </p:spPr>
        <p:txBody>
          <a:bodyPr wrap="square" rtlCol="0">
            <a:spAutoFit/>
          </a:bodyPr>
          <a:lstStyle/>
          <a:p>
            <a:pPr algn="l"/>
            <a:r>
              <a:rPr lang="fi-FI" b="1" dirty="0"/>
              <a:t>Olennaisuus</a:t>
            </a:r>
          </a:p>
          <a:p>
            <a:pPr algn="l"/>
            <a:endParaRPr lang="fi-FI" b="1" dirty="0"/>
          </a:p>
          <a:p>
            <a:pPr marL="342900" indent="-342900" algn="l">
              <a:buFont typeface="Arial" panose="020B0604020202020204" pitchFamily="34" charset="0"/>
              <a:buChar char="•"/>
            </a:pPr>
            <a:r>
              <a:rPr lang="fi-FI" dirty="0"/>
              <a:t>Arvioidaan aihealueittain, ei apukysymyksittäin.</a:t>
            </a:r>
          </a:p>
          <a:p>
            <a:pPr marL="342900" indent="-342900" algn="l">
              <a:buFont typeface="Arial" panose="020B0604020202020204" pitchFamily="34" charset="0"/>
              <a:buChar char="•"/>
            </a:pPr>
            <a:r>
              <a:rPr lang="fi-FI" dirty="0"/>
              <a:t>Kunkin pääteeman osalta tarkastelkaa ensin, miten olennainen aihealue on oman toiminnan kannalta asteikolla 1-4 (sarake A Olennaisuus).</a:t>
            </a:r>
          </a:p>
          <a:p>
            <a:pPr marL="342900" indent="-342900" algn="l">
              <a:buFont typeface="Arial" panose="020B0604020202020204" pitchFamily="34" charset="0"/>
              <a:buChar char="•"/>
            </a:pPr>
            <a:r>
              <a:rPr lang="fi-FI" dirty="0"/>
              <a:t>Olennaisuuden arvioinnissa:</a:t>
            </a:r>
          </a:p>
          <a:p>
            <a:pPr lvl="1"/>
            <a:r>
              <a:rPr lang="fi-FI" dirty="0"/>
              <a:t>1 = ei olennainen asia omaa toimintaa koskien</a:t>
            </a:r>
          </a:p>
          <a:p>
            <a:pPr lvl="1"/>
            <a:r>
              <a:rPr lang="fi-FI" dirty="0"/>
              <a:t>2 = hieman olennainen asia tai ei vielä hyvää käsitystä sen olennaisuudesta</a:t>
            </a:r>
          </a:p>
          <a:p>
            <a:pPr lvl="1"/>
            <a:r>
              <a:rPr lang="fi-FI" dirty="0"/>
              <a:t>3 = olennainen asia toiminnalle</a:t>
            </a:r>
          </a:p>
          <a:p>
            <a:pPr lvl="1"/>
            <a:r>
              <a:rPr lang="fi-FI" dirty="0"/>
              <a:t>4 = erittäin olennainen asia toiminnalle/osa toimintaa</a:t>
            </a:r>
          </a:p>
          <a:p>
            <a:pPr algn="l"/>
            <a:endParaRPr lang="fi-FI" sz="2000" dirty="0" err="1"/>
          </a:p>
        </p:txBody>
      </p:sp>
      <p:sp>
        <p:nvSpPr>
          <p:cNvPr id="7" name="Tekstiruutu 6">
            <a:extLst>
              <a:ext uri="{FF2B5EF4-FFF2-40B4-BE49-F238E27FC236}">
                <a16:creationId xmlns:a16="http://schemas.microsoft.com/office/drawing/2014/main" id="{8255B30E-1B06-F082-9BFD-3E027FB012C6}"/>
              </a:ext>
            </a:extLst>
          </p:cNvPr>
          <p:cNvSpPr txBox="1"/>
          <p:nvPr/>
        </p:nvSpPr>
        <p:spPr>
          <a:xfrm>
            <a:off x="5052219" y="1364456"/>
            <a:ext cx="4479131" cy="3724096"/>
          </a:xfrm>
          <a:prstGeom prst="rect">
            <a:avLst/>
          </a:prstGeom>
          <a:noFill/>
        </p:spPr>
        <p:txBody>
          <a:bodyPr wrap="square" rtlCol="0">
            <a:spAutoFit/>
          </a:bodyPr>
          <a:lstStyle/>
          <a:p>
            <a:pPr algn="l"/>
            <a:r>
              <a:rPr lang="fi-FI" b="1" dirty="0"/>
              <a:t>Kypsyys</a:t>
            </a:r>
          </a:p>
          <a:p>
            <a:pPr algn="l"/>
            <a:endParaRPr lang="fi-FI" b="1" dirty="0"/>
          </a:p>
          <a:p>
            <a:pPr marL="342900" indent="-342900" algn="l">
              <a:buFont typeface="Arial" panose="020B0604020202020204" pitchFamily="34" charset="0"/>
              <a:buChar char="•"/>
            </a:pPr>
            <a:r>
              <a:rPr lang="fi-FI" dirty="0"/>
              <a:t>Arvioidaan aihealueittain, ei apukysymyksittäin.</a:t>
            </a:r>
          </a:p>
          <a:p>
            <a:pPr marL="342900" indent="-342900" algn="l">
              <a:buFont typeface="Arial" panose="020B0604020202020204" pitchFamily="34" charset="0"/>
              <a:buChar char="•"/>
            </a:pPr>
            <a:r>
              <a:rPr lang="fi-FI" dirty="0"/>
              <a:t>Kunkin pääteeman osalta tarkastelkaa lopuksi, kuinka kypsää oma toiminta aihealueella on (sarake H</a:t>
            </a:r>
            <a:r>
              <a:rPr lang="fi-FI" b="1" dirty="0">
                <a:solidFill>
                  <a:srgbClr val="ED1C24"/>
                </a:solidFill>
              </a:rPr>
              <a:t> </a:t>
            </a:r>
            <a:r>
              <a:rPr lang="fi-FI" dirty="0"/>
              <a:t>Kypsyys).</a:t>
            </a:r>
          </a:p>
          <a:p>
            <a:pPr marL="342900" indent="-342900">
              <a:buFont typeface="Arial" panose="020B0604020202020204" pitchFamily="34" charset="0"/>
              <a:buChar char="•"/>
            </a:pPr>
            <a:r>
              <a:rPr lang="fi-FI" dirty="0"/>
              <a:t>Kypsyyden arvioinnissa:</a:t>
            </a:r>
          </a:p>
          <a:p>
            <a:pPr lvl="1">
              <a:spcBef>
                <a:spcPts val="0"/>
              </a:spcBef>
            </a:pPr>
            <a:r>
              <a:rPr lang="fi-FI" dirty="0"/>
              <a:t>1 = ei huomioitu toiminnassa</a:t>
            </a:r>
          </a:p>
          <a:p>
            <a:pPr lvl="1">
              <a:spcBef>
                <a:spcPts val="0"/>
              </a:spcBef>
            </a:pPr>
            <a:r>
              <a:rPr lang="fi-FI" dirty="0"/>
              <a:t>2 = huomioitu hieman toiminnassa</a:t>
            </a:r>
          </a:p>
          <a:p>
            <a:pPr lvl="1">
              <a:spcBef>
                <a:spcPts val="0"/>
              </a:spcBef>
            </a:pPr>
            <a:r>
              <a:rPr lang="fi-FI" dirty="0"/>
              <a:t>3 = huomioitu toiminnassa</a:t>
            </a:r>
          </a:p>
          <a:p>
            <a:pPr lvl="1">
              <a:spcBef>
                <a:spcPts val="0"/>
              </a:spcBef>
            </a:pPr>
            <a:r>
              <a:rPr lang="fi-FI" dirty="0"/>
              <a:t>4 = huomioitu kattavasti toiminnassa</a:t>
            </a:r>
          </a:p>
          <a:p>
            <a:pPr algn="l"/>
            <a:endParaRPr lang="fi-FI" sz="2000" dirty="0" err="1"/>
          </a:p>
        </p:txBody>
      </p:sp>
      <p:sp>
        <p:nvSpPr>
          <p:cNvPr id="10" name="Tekstiruutu 9">
            <a:extLst>
              <a:ext uri="{FF2B5EF4-FFF2-40B4-BE49-F238E27FC236}">
                <a16:creationId xmlns:a16="http://schemas.microsoft.com/office/drawing/2014/main" id="{055254AA-FC32-6AC9-231A-78616ED9154F}"/>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06969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2FF6-F5C6-2636-3E8B-EADA7DC1FADA}"/>
            </a:ext>
          </a:extLst>
        </p:cNvPr>
        <p:cNvGrpSpPr/>
        <p:nvPr/>
      </p:nvGrpSpPr>
      <p:grpSpPr>
        <a:xfrm>
          <a:off x="0" y="0"/>
          <a:ext cx="0" cy="0"/>
          <a:chOff x="0" y="0"/>
          <a:chExt cx="0" cy="0"/>
        </a:xfrm>
      </p:grpSpPr>
      <p:pic>
        <p:nvPicPr>
          <p:cNvPr id="7" name="Kuva 6">
            <a:extLst>
              <a:ext uri="{FF2B5EF4-FFF2-40B4-BE49-F238E27FC236}">
                <a16:creationId xmlns:a16="http://schemas.microsoft.com/office/drawing/2014/main" id="{C52BAEA8-1F5D-8B77-CE17-0E910506F2B4}"/>
              </a:ext>
            </a:extLst>
          </p:cNvPr>
          <p:cNvPicPr>
            <a:picLocks noChangeAspect="1"/>
          </p:cNvPicPr>
          <p:nvPr/>
        </p:nvPicPr>
        <p:blipFill>
          <a:blip r:embed="rId2"/>
          <a:srcRect/>
          <a:stretch/>
        </p:blipFill>
        <p:spPr>
          <a:xfrm>
            <a:off x="724694" y="1470024"/>
            <a:ext cx="8458200" cy="4757737"/>
          </a:xfrm>
          <a:prstGeom prst="rect">
            <a:avLst/>
          </a:prstGeom>
        </p:spPr>
      </p:pic>
      <p:sp>
        <p:nvSpPr>
          <p:cNvPr id="2" name="Otsikko 1">
            <a:extLst>
              <a:ext uri="{FF2B5EF4-FFF2-40B4-BE49-F238E27FC236}">
                <a16:creationId xmlns:a16="http://schemas.microsoft.com/office/drawing/2014/main" id="{9C4C828F-FD4D-17C7-72AA-0C30FE383847}"/>
              </a:ext>
            </a:extLst>
          </p:cNvPr>
          <p:cNvSpPr>
            <a:spLocks noGrp="1"/>
          </p:cNvSpPr>
          <p:nvPr>
            <p:ph type="ctrTitle"/>
          </p:nvPr>
        </p:nvSpPr>
        <p:spPr>
          <a:xfrm>
            <a:off x="1113335" y="501807"/>
            <a:ext cx="7680917" cy="1362713"/>
          </a:xfrm>
        </p:spPr>
        <p:txBody>
          <a:bodyPr/>
          <a:lstStyle/>
          <a:p>
            <a:pPr algn="ctr"/>
            <a:r>
              <a:rPr lang="fi-FI" sz="4400" dirty="0"/>
              <a:t>3. Arvioinnin yhteenveto ja kehittämiskohteiden valinta</a:t>
            </a:r>
            <a:endParaRPr lang="fi-FI" dirty="0"/>
          </a:p>
        </p:txBody>
      </p:sp>
      <p:pic>
        <p:nvPicPr>
          <p:cNvPr id="6" name="Sisällön paikkamerkki 5">
            <a:extLst>
              <a:ext uri="{FF2B5EF4-FFF2-40B4-BE49-F238E27FC236}">
                <a16:creationId xmlns:a16="http://schemas.microsoft.com/office/drawing/2014/main" id="{368D0D45-63EB-6722-7B46-7E7CBA84C99F}"/>
              </a:ext>
            </a:extLst>
          </p:cNvPr>
          <p:cNvPicPr>
            <a:picLocks noGrp="1" noChangeAspect="1"/>
          </p:cNvPicPr>
          <p:nvPr>
            <p:ph sz="quarter" idx="13"/>
          </p:nvPr>
        </p:nvPicPr>
        <p:blipFill>
          <a:blip r:embed="rId3"/>
          <a:stretch>
            <a:fillRect/>
          </a:stretch>
        </p:blipFill>
        <p:spPr>
          <a:xfrm>
            <a:off x="7768430" y="6270024"/>
            <a:ext cx="1511300" cy="447037"/>
          </a:xfrm>
          <a:prstGeom prst="rect">
            <a:avLst/>
          </a:prstGeom>
        </p:spPr>
      </p:pic>
      <p:sp>
        <p:nvSpPr>
          <p:cNvPr id="3" name="Dian numeron paikkamerkki 10">
            <a:extLst>
              <a:ext uri="{FF2B5EF4-FFF2-40B4-BE49-F238E27FC236}">
                <a16:creationId xmlns:a16="http://schemas.microsoft.com/office/drawing/2014/main" id="{EB09E6AA-4673-9666-BB9E-4F16B8517745}"/>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25</a:t>
            </a:fld>
            <a:endParaRPr lang="fi-FI" sz="800" dirty="0">
              <a:solidFill>
                <a:schemeClr val="tx2"/>
              </a:solidFill>
            </a:endParaRPr>
          </a:p>
        </p:txBody>
      </p:sp>
      <p:sp>
        <p:nvSpPr>
          <p:cNvPr id="4" name="Tekstiruutu 3">
            <a:extLst>
              <a:ext uri="{FF2B5EF4-FFF2-40B4-BE49-F238E27FC236}">
                <a16:creationId xmlns:a16="http://schemas.microsoft.com/office/drawing/2014/main" id="{6EBBC714-8F52-4499-5E9D-272881ECF95F}"/>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1199065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312F6-8C54-E5D7-E712-1A39B44330AA}"/>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03BA730E-94B2-0840-0CA8-C9D35CA4D648}"/>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4A9293CA-953A-09DD-DCDF-A1A1534DE2EF}"/>
              </a:ext>
            </a:extLst>
          </p:cNvPr>
          <p:cNvSpPr>
            <a:spLocks noGrp="1"/>
          </p:cNvSpPr>
          <p:nvPr>
            <p:ph type="title"/>
          </p:nvPr>
        </p:nvSpPr>
        <p:spPr/>
        <p:txBody>
          <a:bodyPr/>
          <a:lstStyle/>
          <a:p>
            <a:r>
              <a:rPr lang="fi-FI" sz="2200" dirty="0"/>
              <a:t>Tulosmatriisin tulkinta</a:t>
            </a:r>
          </a:p>
        </p:txBody>
      </p:sp>
      <p:pic>
        <p:nvPicPr>
          <p:cNvPr id="8" name="Kuva 7">
            <a:extLst>
              <a:ext uri="{FF2B5EF4-FFF2-40B4-BE49-F238E27FC236}">
                <a16:creationId xmlns:a16="http://schemas.microsoft.com/office/drawing/2014/main" id="{1E5D6D7E-2BC2-8177-5D55-B97037DDC449}"/>
              </a:ext>
            </a:extLst>
          </p:cNvPr>
          <p:cNvPicPr>
            <a:picLocks noChangeAspect="1"/>
          </p:cNvPicPr>
          <p:nvPr/>
        </p:nvPicPr>
        <p:blipFill>
          <a:blip r:embed="rId2"/>
          <a:srcRect/>
          <a:stretch/>
        </p:blipFill>
        <p:spPr>
          <a:xfrm>
            <a:off x="7408069" y="113149"/>
            <a:ext cx="2414589" cy="524566"/>
          </a:xfrm>
          <a:prstGeom prst="rect">
            <a:avLst/>
          </a:prstGeom>
        </p:spPr>
      </p:pic>
      <p:graphicFrame>
        <p:nvGraphicFramePr>
          <p:cNvPr id="6" name="Taulukko 5">
            <a:extLst>
              <a:ext uri="{FF2B5EF4-FFF2-40B4-BE49-F238E27FC236}">
                <a16:creationId xmlns:a16="http://schemas.microsoft.com/office/drawing/2014/main" id="{2391E867-0B87-5C78-8336-9E74582E5B59}"/>
              </a:ext>
            </a:extLst>
          </p:cNvPr>
          <p:cNvGraphicFramePr>
            <a:graphicFrameLocks noGrp="1"/>
          </p:cNvGraphicFramePr>
          <p:nvPr>
            <p:extLst>
              <p:ext uri="{D42A27DB-BD31-4B8C-83A1-F6EECF244321}">
                <p14:modId xmlns:p14="http://schemas.microsoft.com/office/powerpoint/2010/main" val="2038185374"/>
              </p:ext>
            </p:extLst>
          </p:nvPr>
        </p:nvGraphicFramePr>
        <p:xfrm>
          <a:off x="1083266" y="1026997"/>
          <a:ext cx="8528378" cy="5502113"/>
        </p:xfrm>
        <a:graphic>
          <a:graphicData uri="http://schemas.openxmlformats.org/drawingml/2006/table">
            <a:tbl>
              <a:tblPr/>
              <a:tblGrid>
                <a:gridCol w="516645">
                  <a:extLst>
                    <a:ext uri="{9D8B030D-6E8A-4147-A177-3AD203B41FA5}">
                      <a16:colId xmlns:a16="http://schemas.microsoft.com/office/drawing/2014/main" val="129346827"/>
                    </a:ext>
                  </a:extLst>
                </a:gridCol>
                <a:gridCol w="181778">
                  <a:extLst>
                    <a:ext uri="{9D8B030D-6E8A-4147-A177-3AD203B41FA5}">
                      <a16:colId xmlns:a16="http://schemas.microsoft.com/office/drawing/2014/main" val="3365308462"/>
                    </a:ext>
                  </a:extLst>
                </a:gridCol>
                <a:gridCol w="1948822">
                  <a:extLst>
                    <a:ext uri="{9D8B030D-6E8A-4147-A177-3AD203B41FA5}">
                      <a16:colId xmlns:a16="http://schemas.microsoft.com/office/drawing/2014/main" val="19824219"/>
                    </a:ext>
                  </a:extLst>
                </a:gridCol>
                <a:gridCol w="1948822">
                  <a:extLst>
                    <a:ext uri="{9D8B030D-6E8A-4147-A177-3AD203B41FA5}">
                      <a16:colId xmlns:a16="http://schemas.microsoft.com/office/drawing/2014/main" val="1976631052"/>
                    </a:ext>
                  </a:extLst>
                </a:gridCol>
                <a:gridCol w="1948822">
                  <a:extLst>
                    <a:ext uri="{9D8B030D-6E8A-4147-A177-3AD203B41FA5}">
                      <a16:colId xmlns:a16="http://schemas.microsoft.com/office/drawing/2014/main" val="1483472925"/>
                    </a:ext>
                  </a:extLst>
                </a:gridCol>
                <a:gridCol w="1983489">
                  <a:extLst>
                    <a:ext uri="{9D8B030D-6E8A-4147-A177-3AD203B41FA5}">
                      <a16:colId xmlns:a16="http://schemas.microsoft.com/office/drawing/2014/main" val="429487706"/>
                    </a:ext>
                  </a:extLst>
                </a:gridCol>
              </a:tblGrid>
              <a:tr h="1113613">
                <a:tc>
                  <a:txBody>
                    <a:bodyPr/>
                    <a:lstStyle/>
                    <a:p>
                      <a:pPr algn="r" fontAlgn="ctr">
                        <a:buNone/>
                      </a:pPr>
                      <a:r>
                        <a:rPr lang="fi-FI" sz="1400" b="1" i="0" u="none" strike="noStrike" dirty="0">
                          <a:solidFill>
                            <a:srgbClr val="000000"/>
                          </a:solidFill>
                          <a:effectLst/>
                          <a:latin typeface="Calibri" panose="020F0502020204030204" pitchFamily="34" charset="0"/>
                        </a:rPr>
                        <a:t>4</a:t>
                      </a:r>
                    </a:p>
                  </a:txBody>
                  <a:tcPr marL="4509" marR="4509" marT="4509" marB="0" anchor="ctr">
                    <a:lnL>
                      <a:noFill/>
                    </a:lnL>
                    <a:lnR>
                      <a:noFill/>
                    </a:lnR>
                    <a:lnT>
                      <a:noFill/>
                    </a:lnT>
                    <a:lnB>
                      <a:noFill/>
                    </a:lnB>
                    <a:noFill/>
                  </a:tcPr>
                </a:tc>
                <a:tc>
                  <a:txBody>
                    <a:bodyPr/>
                    <a:lstStyle/>
                    <a:p>
                      <a:pPr algn="l" fontAlgn="ctr">
                        <a:buNone/>
                      </a:pPr>
                      <a:endParaRPr lang="fi-FI" sz="700" b="1" i="0" u="none" strike="noStrike">
                        <a:solidFill>
                          <a:srgbClr val="000000"/>
                        </a:solidFill>
                        <a:effectLst/>
                        <a:latin typeface="Calibri" panose="020F0502020204030204" pitchFamily="34" charset="0"/>
                      </a:endParaRPr>
                    </a:p>
                  </a:txBody>
                  <a:tcPr marL="4509" marR="4509" marT="4509"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fi-FI" sz="800" b="0" i="0" u="none" strike="noStrike" dirty="0">
                          <a:solidFill>
                            <a:srgbClr val="000000"/>
                          </a:solidFill>
                          <a:effectLst/>
                          <a:latin typeface="Calibri" panose="020F0502020204030204" pitchFamily="34" charset="0"/>
                        </a:rPr>
                        <a:t>Voiko tähän aihealueeseen käytettyjä toimintatapoja/-menetelmiä monistaa niihin teemoihin, jotka ovat olennaisempia toiminnan kannalta? Mikä selittää aihealueen korkeaa kypsyysastetta? Voiko aihealueeseen käytettyjä resursseja hyödyntää niihin aiheisiin, jotka ovat toiminnan kannalta olennaisempia?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Voiko tähän aihealueeseen käytettyjä toimintatapoja/-menetelmiä monistaa niihin teemoihin, jotka ovat olennaisempia toiminnan kannalta? Mikä selittää aihealueen korkeaa kypsyysastetta? Mitä on opittu tämän aihealueen parissa tehdyn työn perusteella?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Miten tehtyä työtä aiotaan ylläpitää? Miten työtä seurataan jatkossakin?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a:solidFill>
                            <a:srgbClr val="000000"/>
                          </a:solidFill>
                          <a:effectLst/>
                          <a:latin typeface="Calibri" panose="020F0502020204030204" pitchFamily="34" charset="0"/>
                        </a:rPr>
                        <a:t>Miten tehtyä työtä aiotaan ylläpitää? Miten työtä seurataan jatkossakin? Miten työtä kehitetään tulevaisuudessa, jotta kypsyystaso pysyy edelleen korkealla? Kenellä on päävastuu työn ylläpitämisessä ja seuraamisessa?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208863760"/>
                  </a:ext>
                </a:extLst>
              </a:tr>
              <a:tr h="1113613">
                <a:tc>
                  <a:txBody>
                    <a:bodyPr/>
                    <a:lstStyle/>
                    <a:p>
                      <a:pPr algn="r" fontAlgn="ctr">
                        <a:buNone/>
                      </a:pPr>
                      <a:r>
                        <a:rPr lang="fi-FI" sz="1400" b="1" i="0" u="none" strike="noStrike" dirty="0">
                          <a:solidFill>
                            <a:srgbClr val="000000"/>
                          </a:solidFill>
                          <a:effectLst/>
                          <a:latin typeface="Calibri" panose="020F0502020204030204" pitchFamily="34" charset="0"/>
                        </a:rPr>
                        <a:t>3</a:t>
                      </a:r>
                    </a:p>
                  </a:txBody>
                  <a:tcPr marL="4509" marR="4509" marT="4509" marB="0" anchor="ctr">
                    <a:lnL>
                      <a:noFill/>
                    </a:lnL>
                    <a:lnR>
                      <a:noFill/>
                    </a:lnR>
                    <a:lnT>
                      <a:noFill/>
                    </a:lnT>
                    <a:lnB>
                      <a:noFill/>
                    </a:lnB>
                    <a:noFill/>
                  </a:tcPr>
                </a:tc>
                <a:tc>
                  <a:txBody>
                    <a:bodyPr/>
                    <a:lstStyle/>
                    <a:p>
                      <a:pPr algn="l" fontAlgn="ctr">
                        <a:buNone/>
                      </a:pPr>
                      <a:endParaRPr lang="fi-FI" sz="700" b="1" i="0" u="none" strike="noStrike" dirty="0">
                        <a:solidFill>
                          <a:srgbClr val="000000"/>
                        </a:solidFill>
                        <a:effectLst/>
                        <a:latin typeface="Calibri" panose="020F0502020204030204" pitchFamily="34" charset="0"/>
                      </a:endParaRPr>
                    </a:p>
                  </a:txBody>
                  <a:tcPr marL="4509" marR="4509" marT="4509"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fi-FI" sz="800" b="0" i="0" u="none" strike="noStrike" dirty="0">
                          <a:solidFill>
                            <a:srgbClr val="000000"/>
                          </a:solidFill>
                          <a:effectLst/>
                          <a:latin typeface="Calibri" panose="020F0502020204030204" pitchFamily="34" charset="0"/>
                        </a:rPr>
                        <a:t>Mikä selittää aihealueen korkeaa kypsyysastetta?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Tämä aihealue on työnne kannalta suhteellisen tärkeä, ja se on huomioitu kiitettävällä tasolla toiminnassanne. Kannustamme ylläpitämään tehtyä työtä, mutta myös pohtimaan, voisiko aihealueeseen käytettyjä resursseja hyödyntää olennaisempiin teemoihin.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Työnne on tämän aihealueen osalta todennäköisesti hyvällä mallilla. Oletteko tunnistaneet jonkin kehitettävissä olevan kokonaisuuden, joka voisi nostaa kypsyyden tasoa? Tällaiseen voisi mahdollisuuksien ja resurssien puitteissa tarttua.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CAC"/>
                    </a:solidFill>
                  </a:tcPr>
                </a:tc>
                <a:tc>
                  <a:txBody>
                    <a:bodyPr/>
                    <a:lstStyle/>
                    <a:p>
                      <a:pPr algn="ctr" fontAlgn="ctr">
                        <a:buNone/>
                      </a:pPr>
                      <a:r>
                        <a:rPr lang="fi-FI" sz="800" b="0" i="0" u="none" strike="noStrike">
                          <a:solidFill>
                            <a:srgbClr val="000000"/>
                          </a:solidFill>
                          <a:effectLst/>
                          <a:latin typeface="Calibri" panose="020F0502020204030204" pitchFamily="34" charset="0"/>
                        </a:rPr>
                        <a:t>Mitä asioita aihealueen eteen on jo tehty? Miten kunnianhimon tasoa voisi nostaa? Mitä aihealueen osalta voisi tavoitella tulevaisuudessa? Keiden kanssa voisi tehdä yhteistyötä aihealueen laajempaa huomiointia ajatellen?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CAC"/>
                    </a:solidFill>
                  </a:tcPr>
                </a:tc>
                <a:extLst>
                  <a:ext uri="{0D108BD9-81ED-4DB2-BD59-A6C34878D82A}">
                    <a16:rowId xmlns:a16="http://schemas.microsoft.com/office/drawing/2014/main" val="3578772447"/>
                  </a:ext>
                </a:extLst>
              </a:tr>
              <a:tr h="1459603">
                <a:tc>
                  <a:txBody>
                    <a:bodyPr/>
                    <a:lstStyle/>
                    <a:p>
                      <a:pPr algn="r" fontAlgn="ctr">
                        <a:buNone/>
                      </a:pPr>
                      <a:r>
                        <a:rPr lang="fi-FI" sz="1400" b="1" i="0" u="none" strike="noStrike" dirty="0">
                          <a:solidFill>
                            <a:srgbClr val="000000"/>
                          </a:solidFill>
                          <a:effectLst/>
                          <a:latin typeface="Calibri" panose="020F0502020204030204" pitchFamily="34" charset="0"/>
                        </a:rPr>
                        <a:t>2</a:t>
                      </a:r>
                    </a:p>
                  </a:txBody>
                  <a:tcPr marL="4509" marR="4509" marT="4509" marB="0" anchor="ctr">
                    <a:lnL>
                      <a:noFill/>
                    </a:lnL>
                    <a:lnR>
                      <a:noFill/>
                    </a:lnR>
                    <a:lnT>
                      <a:noFill/>
                    </a:lnT>
                    <a:lnB>
                      <a:noFill/>
                    </a:lnB>
                    <a:noFill/>
                  </a:tcPr>
                </a:tc>
                <a:tc>
                  <a:txBody>
                    <a:bodyPr/>
                    <a:lstStyle/>
                    <a:p>
                      <a:pPr algn="l" fontAlgn="ctr">
                        <a:buNone/>
                      </a:pPr>
                      <a:endParaRPr lang="fi-FI" sz="700" b="1" i="0" u="none" strike="noStrike">
                        <a:solidFill>
                          <a:srgbClr val="000000"/>
                        </a:solidFill>
                        <a:effectLst/>
                        <a:latin typeface="Calibri" panose="020F0502020204030204" pitchFamily="34" charset="0"/>
                      </a:endParaRPr>
                    </a:p>
                  </a:txBody>
                  <a:tcPr marL="4509" marR="4509" marT="4509"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fi-FI" sz="800" b="0" i="0" u="none" strike="noStrike">
                          <a:solidFill>
                            <a:srgbClr val="000000"/>
                          </a:solidFill>
                          <a:effectLst/>
                          <a:latin typeface="Calibri" panose="020F0502020204030204" pitchFamily="34" charset="0"/>
                        </a:rPr>
                        <a:t>Tämä aihealue ei ole työnne kannalta todennäköisesti kovin keskeinen. Kannustamme keskittämään resursseja toisiin osa-alueisiin. Jos tulevaisuudessa aihealueesta tulisikin olennaisempi (esimerkiksi toimintaympäristön muutoksen myötä), on syytä arvioida tilannetta uudelleen.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buNone/>
                      </a:pPr>
                      <a:r>
                        <a:rPr lang="fi-FI" sz="800" b="0" i="0" u="none" strike="noStrike">
                          <a:solidFill>
                            <a:srgbClr val="000000"/>
                          </a:solidFill>
                          <a:effectLst/>
                          <a:latin typeface="Calibri" panose="020F0502020204030204" pitchFamily="34" charset="0"/>
                        </a:rPr>
                        <a:t>Tämä aihealue on työnne kannalta suhteellisen tärkeä, ja se on huomioitu hyvällä tasolla toiminnassanne. Kannustamme ylläpitämään tehtyä työtä, ja samanaikaisesti kääntämään katsetta yhä olennaisempiin teemoihin.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CAC"/>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Mitä asioita aihealueen eteen on jo tehty? Oletteko tunnistaneet asioita, jotka voisivat toteutuessaan nostaa kypsyystasoa? Voiko näitä asioita edistää? Kenen työhön osa-alue erityisesti vaikuttaa? Näihin teemoihin kannattaa tarttua sen jälkeen, kun olennaisuudeltaan neljännen tason aihealueet on käyty läpi. Vaihtoehtoisesti kolmannen ja neljännen tason aihealueita voi käydä rinnakkain läpi, mikäli vastuuhenkilöt ovat eri tai on muutoin perusteltu syy panostaa molempiin samanaikaisesti.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Mitä asioita aihealueen eteen on jo tehty? Missä yhteyksissä/tehtävissä aihealuetta olisi edistettävä, jotta kypsyystasoa voitaisiin kasvattaa? Millaisissa yhteyksissä aihealuetta ei ole vielä huomioitu lainkaan? Millaisia haasteita tai esteitä aihealueen huomioimiseksi ja edistämiseksi tunnistatte? Voiko niihin vaikuttaa?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49589848"/>
                  </a:ext>
                </a:extLst>
              </a:tr>
              <a:tr h="1459603">
                <a:tc>
                  <a:txBody>
                    <a:bodyPr/>
                    <a:lstStyle/>
                    <a:p>
                      <a:pPr algn="r" fontAlgn="ctr">
                        <a:buNone/>
                      </a:pPr>
                      <a:r>
                        <a:rPr lang="fi-FI" sz="1400" b="1" i="0" u="none" strike="noStrike" dirty="0">
                          <a:solidFill>
                            <a:srgbClr val="000000"/>
                          </a:solidFill>
                          <a:effectLst/>
                          <a:latin typeface="Calibri" panose="020F0502020204030204" pitchFamily="34" charset="0"/>
                        </a:rPr>
                        <a:t>1</a:t>
                      </a:r>
                    </a:p>
                  </a:txBody>
                  <a:tcPr marL="4509" marR="4509" marT="4509" marB="0" anchor="ctr">
                    <a:lnL>
                      <a:noFill/>
                    </a:lnL>
                    <a:lnR>
                      <a:noFill/>
                    </a:lnR>
                    <a:lnT>
                      <a:noFill/>
                    </a:lnT>
                    <a:lnB>
                      <a:noFill/>
                    </a:lnB>
                    <a:noFill/>
                  </a:tcPr>
                </a:tc>
                <a:tc>
                  <a:txBody>
                    <a:bodyPr/>
                    <a:lstStyle/>
                    <a:p>
                      <a:pPr algn="l" fontAlgn="ctr">
                        <a:buNone/>
                      </a:pPr>
                      <a:endParaRPr lang="fi-FI" sz="700" b="1" i="0" u="none" strike="noStrike">
                        <a:solidFill>
                          <a:srgbClr val="000000"/>
                        </a:solidFill>
                        <a:effectLst/>
                        <a:latin typeface="Calibri" panose="020F0502020204030204" pitchFamily="34" charset="0"/>
                      </a:endParaRPr>
                    </a:p>
                  </a:txBody>
                  <a:tcPr marL="4509" marR="4509" marT="4509"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fi-FI" sz="800" b="0" i="0" u="none" strike="noStrike">
                          <a:solidFill>
                            <a:srgbClr val="000000"/>
                          </a:solidFill>
                          <a:effectLst/>
                          <a:latin typeface="Calibri" panose="020F0502020204030204" pitchFamily="34" charset="0"/>
                        </a:rPr>
                        <a:t>Tämä aihealue ei ole työnne kannalta todennäköisesti kovin keskeinen. Kannustamme keskittämään resursseja toisiin osa-alueisiin. Jos tulevaisuudessa aihealueesta tulisikin olennaisempi (esimerkiksi toimintaympäristön muutoksen myötä), on syytä arvioida tilannetta uudelleen.</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fi-FI" sz="800" b="0" i="0" u="none" strike="noStrike">
                          <a:solidFill>
                            <a:srgbClr val="000000"/>
                          </a:solidFill>
                          <a:effectLst/>
                          <a:latin typeface="Calibri" panose="020F0502020204030204" pitchFamily="34" charset="0"/>
                        </a:rPr>
                        <a:t>Kenen kannalta aihealue on olennainen organisaatiossanne? Ovatko aihealueen parissa työskentelevät tietoisia siitä, että aihetta olisi tärkeää edistää ja viedä toiminnassa eteenpäin? Tunnistatteko syitä sille, miksi kypsyystaso on vielä matala?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CAC"/>
                    </a:solidFill>
                  </a:tcPr>
                </a:tc>
                <a:tc>
                  <a:txBody>
                    <a:bodyPr/>
                    <a:lstStyle/>
                    <a:p>
                      <a:pPr algn="ctr" fontAlgn="ctr">
                        <a:buNone/>
                      </a:pPr>
                      <a:r>
                        <a:rPr lang="fi-FI" sz="800" b="0" i="0" u="none" strike="noStrike">
                          <a:solidFill>
                            <a:srgbClr val="000000"/>
                          </a:solidFill>
                          <a:effectLst/>
                          <a:latin typeface="Calibri" panose="020F0502020204030204" pitchFamily="34" charset="0"/>
                        </a:rPr>
                        <a:t>Minkä vuoksi tätä aihealuetta ei ole vielä juurikaan edistetty? Mistä johtuu, että toiminnan kannalta olennainen asia on jäänyt huomioimatta? Pystyttekö tunnistamaan esteitä/haasteita sille, miksi aihealuetta ei ole vielä edistetty? Näihin teemoihin kannattaa tarttua sen jälkeen, kun olennaisuudeltaan neljännen tason aihealueet on käyty läpi. Vaihtoehtoisesti kolmannen ja neljännen tason aihealueita voi käydä rinnakkain läpi, mikäli vastuuhenkilöt ovat eri tai on muutoin perusteltu syy panostaa molempiin samanaikaisesti.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buNone/>
                      </a:pPr>
                      <a:r>
                        <a:rPr lang="fi-FI" sz="800" b="0" i="0" u="none" strike="noStrike" dirty="0">
                          <a:solidFill>
                            <a:srgbClr val="000000"/>
                          </a:solidFill>
                          <a:effectLst/>
                          <a:latin typeface="Calibri" panose="020F0502020204030204" pitchFamily="34" charset="0"/>
                        </a:rPr>
                        <a:t>Minkä vuoksi tätä aihealuetta ei ole vielä juurikaan edistetty? Mistä johtuu, että toiminnan kannalta erittäin olennainen asia on jäänyt huomioimatta? Pystyttekö tunnistamaan esteitä/haasteita sille, miksi aihealuetta ei ole edistetty? Aihealueen edistämiseksi voisi kartoittaa tärkeät vastuuhenkilöt/-tahot, aiheen kytköksen organisaation toiminnan vaikuttavuuteen, keskeiset sidosryhmät ja yhteyden organisaation ydintoimintaan. Mitä voisi tehdä aiheen huomioimiseksi tulevaisuudessa? </a:t>
                      </a:r>
                    </a:p>
                  </a:txBody>
                  <a:tcPr marL="4509" marR="4509" marT="45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701728129"/>
                  </a:ext>
                </a:extLst>
              </a:tr>
              <a:tr h="187229">
                <a:tc>
                  <a:txBody>
                    <a:bodyPr/>
                    <a:lstStyle/>
                    <a:p>
                      <a:pPr algn="l" fontAlgn="b">
                        <a:buNone/>
                      </a:pPr>
                      <a:endParaRPr lang="fi-FI" sz="500" b="0" i="0" u="none" strike="noStrike">
                        <a:solidFill>
                          <a:srgbClr val="000000"/>
                        </a:solidFill>
                        <a:effectLst/>
                        <a:latin typeface="Calibri" panose="020F0502020204030204" pitchFamily="34" charset="0"/>
                      </a:endParaRPr>
                    </a:p>
                  </a:txBody>
                  <a:tcPr marL="4509" marR="4509" marT="4509" marB="0" anchor="b">
                    <a:lnL>
                      <a:noFill/>
                    </a:lnL>
                    <a:lnR>
                      <a:noFill/>
                    </a:lnR>
                    <a:lnT>
                      <a:noFill/>
                    </a:lnT>
                    <a:lnB>
                      <a:noFill/>
                    </a:lnB>
                    <a:noFill/>
                  </a:tcPr>
                </a:tc>
                <a:tc>
                  <a:txBody>
                    <a:bodyPr/>
                    <a:lstStyle/>
                    <a:p>
                      <a:pPr algn="l" fontAlgn="b">
                        <a:buNone/>
                      </a:pPr>
                      <a:endParaRPr lang="fi-FI" sz="500" b="0" i="0" u="none" strike="noStrike">
                        <a:solidFill>
                          <a:srgbClr val="000000"/>
                        </a:solidFill>
                        <a:effectLst/>
                        <a:latin typeface="Calibri" panose="020F0502020204030204" pitchFamily="34" charset="0"/>
                      </a:endParaRPr>
                    </a:p>
                  </a:txBody>
                  <a:tcPr marL="4509" marR="4509" marT="4509" marB="0" anchor="b">
                    <a:lnL>
                      <a:noFill/>
                    </a:lnL>
                    <a:lnR>
                      <a:noFill/>
                    </a:lnR>
                    <a:lnT>
                      <a:noFill/>
                    </a:lnT>
                    <a:lnB>
                      <a:noFill/>
                    </a:lnB>
                    <a:noFill/>
                  </a:tcPr>
                </a:tc>
                <a:tc>
                  <a:txBody>
                    <a:bodyPr/>
                    <a:lstStyle/>
                    <a:p>
                      <a:pPr algn="ctr" fontAlgn="ctr">
                        <a:buNone/>
                      </a:pPr>
                      <a:r>
                        <a:rPr lang="fi-FI" sz="1400" b="1" i="0" u="none" strike="noStrike" dirty="0">
                          <a:solidFill>
                            <a:srgbClr val="000000"/>
                          </a:solidFill>
                          <a:effectLst/>
                          <a:latin typeface="Calibri" panose="020F0502020204030204" pitchFamily="34" charset="0"/>
                        </a:rPr>
                        <a:t>1</a:t>
                      </a:r>
                    </a:p>
                  </a:txBody>
                  <a:tcPr marL="4509" marR="4509" marT="4509"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fi-FI" sz="1400" b="1" i="0" u="none" strike="noStrike" dirty="0">
                          <a:solidFill>
                            <a:srgbClr val="000000"/>
                          </a:solidFill>
                          <a:effectLst/>
                          <a:latin typeface="Calibri" panose="020F0502020204030204" pitchFamily="34" charset="0"/>
                        </a:rPr>
                        <a:t>2</a:t>
                      </a:r>
                    </a:p>
                  </a:txBody>
                  <a:tcPr marL="4509" marR="4509" marT="4509"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fi-FI" sz="1400" b="1" i="0" u="none" strike="noStrike" dirty="0">
                          <a:solidFill>
                            <a:srgbClr val="000000"/>
                          </a:solidFill>
                          <a:effectLst/>
                          <a:latin typeface="Calibri" panose="020F0502020204030204" pitchFamily="34" charset="0"/>
                        </a:rPr>
                        <a:t>3</a:t>
                      </a:r>
                    </a:p>
                  </a:txBody>
                  <a:tcPr marL="4509" marR="4509" marT="4509"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fi-FI" sz="1400" b="1" i="0" u="none" strike="noStrike" dirty="0">
                          <a:solidFill>
                            <a:srgbClr val="000000"/>
                          </a:solidFill>
                          <a:effectLst/>
                          <a:latin typeface="Calibri" panose="020F0502020204030204" pitchFamily="34" charset="0"/>
                        </a:rPr>
                        <a:t>4</a:t>
                      </a:r>
                    </a:p>
                  </a:txBody>
                  <a:tcPr marL="4509" marR="4509" marT="4509"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02432786"/>
                  </a:ext>
                </a:extLst>
              </a:tr>
            </a:tbl>
          </a:graphicData>
        </a:graphic>
      </p:graphicFrame>
      <p:sp>
        <p:nvSpPr>
          <p:cNvPr id="11" name="Tekstiruutu 10">
            <a:extLst>
              <a:ext uri="{FF2B5EF4-FFF2-40B4-BE49-F238E27FC236}">
                <a16:creationId xmlns:a16="http://schemas.microsoft.com/office/drawing/2014/main" id="{89F9B98C-86F5-FDFD-A04C-F4E1E7FCF8BD}"/>
              </a:ext>
            </a:extLst>
          </p:cNvPr>
          <p:cNvSpPr txBox="1"/>
          <p:nvPr/>
        </p:nvSpPr>
        <p:spPr>
          <a:xfrm>
            <a:off x="4953794" y="6331536"/>
            <a:ext cx="1433717" cy="338554"/>
          </a:xfrm>
          <a:prstGeom prst="rect">
            <a:avLst/>
          </a:prstGeom>
          <a:noFill/>
        </p:spPr>
        <p:txBody>
          <a:bodyPr wrap="square" rtlCol="0">
            <a:spAutoFit/>
          </a:bodyPr>
          <a:lstStyle/>
          <a:p>
            <a:r>
              <a:rPr lang="fi-FI" sz="1600" b="1" dirty="0"/>
              <a:t>Olennaisuus</a:t>
            </a:r>
          </a:p>
        </p:txBody>
      </p:sp>
      <p:sp>
        <p:nvSpPr>
          <p:cNvPr id="12" name="Tekstiruutu 11">
            <a:extLst>
              <a:ext uri="{FF2B5EF4-FFF2-40B4-BE49-F238E27FC236}">
                <a16:creationId xmlns:a16="http://schemas.microsoft.com/office/drawing/2014/main" id="{8FDEC3CD-D004-38DD-22F9-B4A57857069D}"/>
              </a:ext>
            </a:extLst>
          </p:cNvPr>
          <p:cNvSpPr txBox="1"/>
          <p:nvPr/>
        </p:nvSpPr>
        <p:spPr>
          <a:xfrm rot="16200000">
            <a:off x="475500" y="3169990"/>
            <a:ext cx="1554088" cy="338555"/>
          </a:xfrm>
          <a:prstGeom prst="rect">
            <a:avLst/>
          </a:prstGeom>
          <a:noFill/>
        </p:spPr>
        <p:txBody>
          <a:bodyPr wrap="square" rtlCol="0">
            <a:spAutoFit/>
          </a:bodyPr>
          <a:lstStyle/>
          <a:p>
            <a:pPr algn="ctr"/>
            <a:r>
              <a:rPr lang="fi-FI" sz="1600" b="1" dirty="0"/>
              <a:t>Kypsyys</a:t>
            </a:r>
          </a:p>
        </p:txBody>
      </p:sp>
      <p:sp>
        <p:nvSpPr>
          <p:cNvPr id="3" name="Dian numeron paikkamerkki 10">
            <a:extLst>
              <a:ext uri="{FF2B5EF4-FFF2-40B4-BE49-F238E27FC236}">
                <a16:creationId xmlns:a16="http://schemas.microsoft.com/office/drawing/2014/main" id="{26ECD792-4152-F7FD-DFE7-19A638C5695C}"/>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26</a:t>
            </a:fld>
            <a:endParaRPr lang="fi-FI" sz="800" dirty="0">
              <a:solidFill>
                <a:schemeClr val="tx2"/>
              </a:solidFill>
            </a:endParaRPr>
          </a:p>
        </p:txBody>
      </p:sp>
      <p:sp>
        <p:nvSpPr>
          <p:cNvPr id="4" name="Tekstiruutu 3">
            <a:extLst>
              <a:ext uri="{FF2B5EF4-FFF2-40B4-BE49-F238E27FC236}">
                <a16:creationId xmlns:a16="http://schemas.microsoft.com/office/drawing/2014/main" id="{9BA126C7-AD5A-796B-C239-641ED3B8BCB1}"/>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3" action="ppaction://hlinksldjump"/>
              </a:rPr>
              <a:t>Paluu sisällysluetteloon</a:t>
            </a:r>
            <a:endParaRPr lang="fi-FI" sz="700" b="1" dirty="0"/>
          </a:p>
        </p:txBody>
      </p:sp>
    </p:spTree>
    <p:extLst>
      <p:ext uri="{BB962C8B-B14F-4D97-AF65-F5344CB8AC3E}">
        <p14:creationId xmlns:p14="http://schemas.microsoft.com/office/powerpoint/2010/main" val="1436155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3A9D8-6EAE-8395-816F-A53E131DBAB7}"/>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5A139081-47FF-8612-4386-9FA499526344}"/>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EF37DC47-25BF-3D4F-1E44-1259B9F53FC0}"/>
              </a:ext>
            </a:extLst>
          </p:cNvPr>
          <p:cNvSpPr>
            <a:spLocks noGrp="1"/>
          </p:cNvSpPr>
          <p:nvPr>
            <p:ph type="title"/>
          </p:nvPr>
        </p:nvSpPr>
        <p:spPr/>
        <p:txBody>
          <a:bodyPr/>
          <a:lstStyle/>
          <a:p>
            <a:r>
              <a:rPr lang="fi-FI" sz="2200" dirty="0"/>
              <a:t>Kestävyyden nykytilan ja </a:t>
            </a:r>
            <a:br>
              <a:rPr lang="fi-FI" sz="2200" dirty="0"/>
            </a:br>
            <a:r>
              <a:rPr lang="fi-FI" sz="2200" dirty="0"/>
              <a:t>kehittämisalueiden arvioinnin kooste (1/2)</a:t>
            </a:r>
          </a:p>
        </p:txBody>
      </p:sp>
      <p:pic>
        <p:nvPicPr>
          <p:cNvPr id="5" name="Sisällön paikkamerkki 4">
            <a:extLst>
              <a:ext uri="{FF2B5EF4-FFF2-40B4-BE49-F238E27FC236}">
                <a16:creationId xmlns:a16="http://schemas.microsoft.com/office/drawing/2014/main" id="{66389834-CBA1-9A79-4C39-47CEC62BCEAA}"/>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4E72B4FA-2994-C639-2D1B-B9B46FC5A151}"/>
              </a:ext>
            </a:extLst>
          </p:cNvPr>
          <p:cNvPicPr>
            <a:picLocks noChangeAspect="1"/>
          </p:cNvPicPr>
          <p:nvPr/>
        </p:nvPicPr>
        <p:blipFill>
          <a:blip r:embed="rId3"/>
          <a:srcRect/>
          <a:stretch/>
        </p:blipFill>
        <p:spPr>
          <a:xfrm>
            <a:off x="7408071" y="113149"/>
            <a:ext cx="2414585" cy="524566"/>
          </a:xfrm>
          <a:prstGeom prst="rect">
            <a:avLst/>
          </a:prstGeom>
        </p:spPr>
      </p:pic>
      <p:sp>
        <p:nvSpPr>
          <p:cNvPr id="4" name="Dian numeron paikkamerkki 10">
            <a:extLst>
              <a:ext uri="{FF2B5EF4-FFF2-40B4-BE49-F238E27FC236}">
                <a16:creationId xmlns:a16="http://schemas.microsoft.com/office/drawing/2014/main" id="{2BFB9542-9A5F-33F9-22F6-8E6BDAC10B87}"/>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27</a:t>
            </a:fld>
            <a:endParaRPr lang="fi-FI" sz="800" dirty="0">
              <a:solidFill>
                <a:schemeClr val="tx2"/>
              </a:solidFill>
            </a:endParaRPr>
          </a:p>
        </p:txBody>
      </p:sp>
      <p:sp>
        <p:nvSpPr>
          <p:cNvPr id="3" name="Sisällön paikkamerkki 4">
            <a:extLst>
              <a:ext uri="{FF2B5EF4-FFF2-40B4-BE49-F238E27FC236}">
                <a16:creationId xmlns:a16="http://schemas.microsoft.com/office/drawing/2014/main" id="{86A1FA63-3B99-748F-D924-050D77CAEB8E}"/>
              </a:ext>
            </a:extLst>
          </p:cNvPr>
          <p:cNvSpPr txBox="1">
            <a:spLocks/>
          </p:cNvSpPr>
          <p:nvPr/>
        </p:nvSpPr>
        <p:spPr>
          <a:xfrm>
            <a:off x="289012" y="1763091"/>
            <a:ext cx="9329563" cy="36875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83965" indent="-285750">
              <a:spcBef>
                <a:spcPts val="600"/>
              </a:spcBef>
            </a:pPr>
            <a:r>
              <a:rPr lang="fi-FI" sz="1800" i="1" dirty="0"/>
              <a:t>Kestävyyden nykytilan ja kehittämisalueiden arvioinnin kooste </a:t>
            </a:r>
            <a:r>
              <a:rPr lang="fi-FI" sz="1800" dirty="0"/>
              <a:t>-työpohja (seuraavalla dialla) tukee arvioinnin tulosten kiteyttämistä ja auttaa jatko</a:t>
            </a:r>
            <a:r>
              <a:rPr lang="fi-FI" sz="1800" kern="100" dirty="0">
                <a:ea typeface="Aptos" panose="020B0004020202020204" pitchFamily="34" charset="0"/>
                <a:cs typeface="Aptos" panose="020B0004020202020204" pitchFamily="34" charset="0"/>
              </a:rPr>
              <a:t>toimenpiteiden valmistelussa.</a:t>
            </a:r>
          </a:p>
          <a:p>
            <a:pPr marL="483965" indent="-285750">
              <a:spcBef>
                <a:spcPts val="600"/>
              </a:spcBef>
            </a:pPr>
            <a:r>
              <a:rPr lang="fi-FI" sz="1800" kern="100" dirty="0">
                <a:ea typeface="Aptos" panose="020B0004020202020204" pitchFamily="34" charset="0"/>
                <a:cs typeface="Aptos" panose="020B0004020202020204" pitchFamily="34" charset="0"/>
              </a:rPr>
              <a:t>Yhteenvedossa esitetään tiiviisti arvioitavien aihealueiden osalta olennaisuus, kypsyystaso, tunnistetut vahvuudet ja kehittämisalueet, tunnistetut mittarit sekä kehittämissuosituksia. </a:t>
            </a:r>
          </a:p>
          <a:p>
            <a:pPr marL="0" indent="0">
              <a:spcBef>
                <a:spcPts val="600"/>
              </a:spcBef>
              <a:buFont typeface="Arial" panose="020B0604020202020204" pitchFamily="34" charset="0"/>
              <a:buNone/>
            </a:pPr>
            <a:endParaRPr lang="fi-FI" sz="2000" b="1" dirty="0">
              <a:ea typeface="Aptos" panose="020B0004020202020204" pitchFamily="34" charset="0"/>
              <a:cs typeface="Aptos" panose="020B0004020202020204" pitchFamily="34" charset="0"/>
            </a:endParaRPr>
          </a:p>
          <a:p>
            <a:pPr marL="0" indent="0">
              <a:spcBef>
                <a:spcPts val="600"/>
              </a:spcBef>
              <a:buFont typeface="Arial" panose="020B0604020202020204" pitchFamily="34" charset="0"/>
              <a:buNone/>
            </a:pPr>
            <a:endParaRPr lang="fi-FI" dirty="0"/>
          </a:p>
          <a:p>
            <a:endParaRPr lang="fi-FI" dirty="0"/>
          </a:p>
        </p:txBody>
      </p:sp>
      <p:sp>
        <p:nvSpPr>
          <p:cNvPr id="7" name="Tekstiruutu 6">
            <a:extLst>
              <a:ext uri="{FF2B5EF4-FFF2-40B4-BE49-F238E27FC236}">
                <a16:creationId xmlns:a16="http://schemas.microsoft.com/office/drawing/2014/main" id="{2394DD6B-A3CB-C1BB-CB1A-A3AC8F123709}"/>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311546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96546-0D1A-ECC6-DF04-75340FC9D796}"/>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6C7D586D-7680-10CA-38E6-B7CF837F622A}"/>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8D7D8AFC-9486-3F49-F5DF-1A93A48FEA6E}"/>
              </a:ext>
            </a:extLst>
          </p:cNvPr>
          <p:cNvSpPr>
            <a:spLocks noGrp="1"/>
          </p:cNvSpPr>
          <p:nvPr>
            <p:ph type="title"/>
          </p:nvPr>
        </p:nvSpPr>
        <p:spPr>
          <a:xfrm>
            <a:off x="276163" y="361130"/>
            <a:ext cx="10469686" cy="720000"/>
          </a:xfrm>
        </p:spPr>
        <p:txBody>
          <a:bodyPr/>
          <a:lstStyle/>
          <a:p>
            <a:r>
              <a:rPr lang="fi-FI" sz="2200" dirty="0"/>
              <a:t>Kestävyyden nykytilan ja </a:t>
            </a:r>
            <a:br>
              <a:rPr lang="fi-FI" sz="2200" dirty="0"/>
            </a:br>
            <a:r>
              <a:rPr lang="fi-FI" sz="2200" dirty="0"/>
              <a:t>kehittämisalueiden arvioinnin kooste (2/2)</a:t>
            </a:r>
          </a:p>
        </p:txBody>
      </p:sp>
      <p:pic>
        <p:nvPicPr>
          <p:cNvPr id="5" name="Sisällön paikkamerkki 4">
            <a:extLst>
              <a:ext uri="{FF2B5EF4-FFF2-40B4-BE49-F238E27FC236}">
                <a16:creationId xmlns:a16="http://schemas.microsoft.com/office/drawing/2014/main" id="{B071D245-CF6E-07B5-CCFA-BA62BB082381}"/>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AD358FA8-F4F3-50FF-FF3F-F7199C47AE61}"/>
              </a:ext>
            </a:extLst>
          </p:cNvPr>
          <p:cNvPicPr>
            <a:picLocks noChangeAspect="1"/>
          </p:cNvPicPr>
          <p:nvPr/>
        </p:nvPicPr>
        <p:blipFill>
          <a:blip r:embed="rId3"/>
          <a:srcRect/>
          <a:stretch/>
        </p:blipFill>
        <p:spPr>
          <a:xfrm>
            <a:off x="7408071" y="113149"/>
            <a:ext cx="2414585" cy="524566"/>
          </a:xfrm>
          <a:prstGeom prst="rect">
            <a:avLst/>
          </a:prstGeom>
        </p:spPr>
      </p:pic>
      <p:sp>
        <p:nvSpPr>
          <p:cNvPr id="4" name="Dian numeron paikkamerkki 10">
            <a:extLst>
              <a:ext uri="{FF2B5EF4-FFF2-40B4-BE49-F238E27FC236}">
                <a16:creationId xmlns:a16="http://schemas.microsoft.com/office/drawing/2014/main" id="{3F0455AE-4B99-265D-FACD-EC164CE8750C}"/>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28</a:t>
            </a:fld>
            <a:endParaRPr lang="fi-FI" sz="800" dirty="0">
              <a:solidFill>
                <a:schemeClr val="tx2"/>
              </a:solidFill>
            </a:endParaRPr>
          </a:p>
        </p:txBody>
      </p:sp>
      <p:graphicFrame>
        <p:nvGraphicFramePr>
          <p:cNvPr id="6" name="Taulukko 5">
            <a:extLst>
              <a:ext uri="{FF2B5EF4-FFF2-40B4-BE49-F238E27FC236}">
                <a16:creationId xmlns:a16="http://schemas.microsoft.com/office/drawing/2014/main" id="{4404B9F6-6329-D4DD-6688-4F0FDDCCD926}"/>
              </a:ext>
            </a:extLst>
          </p:cNvPr>
          <p:cNvGraphicFramePr>
            <a:graphicFrameLocks noGrp="1"/>
          </p:cNvGraphicFramePr>
          <p:nvPr>
            <p:extLst>
              <p:ext uri="{D42A27DB-BD31-4B8C-83A1-F6EECF244321}">
                <p14:modId xmlns:p14="http://schemas.microsoft.com/office/powerpoint/2010/main" val="2568176902"/>
              </p:ext>
            </p:extLst>
          </p:nvPr>
        </p:nvGraphicFramePr>
        <p:xfrm>
          <a:off x="276163" y="1109666"/>
          <a:ext cx="9355261" cy="5151355"/>
        </p:xfrm>
        <a:graphic>
          <a:graphicData uri="http://schemas.openxmlformats.org/drawingml/2006/table">
            <a:tbl>
              <a:tblPr firstRow="1" bandRow="1"/>
              <a:tblGrid>
                <a:gridCol w="2418680">
                  <a:extLst>
                    <a:ext uri="{9D8B030D-6E8A-4147-A177-3AD203B41FA5}">
                      <a16:colId xmlns:a16="http://schemas.microsoft.com/office/drawing/2014/main" val="4137609854"/>
                    </a:ext>
                  </a:extLst>
                </a:gridCol>
                <a:gridCol w="871537">
                  <a:extLst>
                    <a:ext uri="{9D8B030D-6E8A-4147-A177-3AD203B41FA5}">
                      <a16:colId xmlns:a16="http://schemas.microsoft.com/office/drawing/2014/main" val="3878604378"/>
                    </a:ext>
                  </a:extLst>
                </a:gridCol>
                <a:gridCol w="750094">
                  <a:extLst>
                    <a:ext uri="{9D8B030D-6E8A-4147-A177-3AD203B41FA5}">
                      <a16:colId xmlns:a16="http://schemas.microsoft.com/office/drawing/2014/main" val="1526781151"/>
                    </a:ext>
                  </a:extLst>
                </a:gridCol>
                <a:gridCol w="807244">
                  <a:extLst>
                    <a:ext uri="{9D8B030D-6E8A-4147-A177-3AD203B41FA5}">
                      <a16:colId xmlns:a16="http://schemas.microsoft.com/office/drawing/2014/main" val="963859321"/>
                    </a:ext>
                  </a:extLst>
                </a:gridCol>
                <a:gridCol w="1221581">
                  <a:extLst>
                    <a:ext uri="{9D8B030D-6E8A-4147-A177-3AD203B41FA5}">
                      <a16:colId xmlns:a16="http://schemas.microsoft.com/office/drawing/2014/main" val="980084247"/>
                    </a:ext>
                  </a:extLst>
                </a:gridCol>
                <a:gridCol w="1200150">
                  <a:extLst>
                    <a:ext uri="{9D8B030D-6E8A-4147-A177-3AD203B41FA5}">
                      <a16:colId xmlns:a16="http://schemas.microsoft.com/office/drawing/2014/main" val="1715939545"/>
                    </a:ext>
                  </a:extLst>
                </a:gridCol>
                <a:gridCol w="628650">
                  <a:extLst>
                    <a:ext uri="{9D8B030D-6E8A-4147-A177-3AD203B41FA5}">
                      <a16:colId xmlns:a16="http://schemas.microsoft.com/office/drawing/2014/main" val="3929135617"/>
                    </a:ext>
                  </a:extLst>
                </a:gridCol>
                <a:gridCol w="1457325">
                  <a:extLst>
                    <a:ext uri="{9D8B030D-6E8A-4147-A177-3AD203B41FA5}">
                      <a16:colId xmlns:a16="http://schemas.microsoft.com/office/drawing/2014/main" val="3144421611"/>
                    </a:ext>
                  </a:extLst>
                </a:gridCol>
              </a:tblGrid>
              <a:tr h="522715">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Kestävyyden aihealue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Olennaisuus</a:t>
                      </a:r>
                    </a:p>
                    <a:p>
                      <a:r>
                        <a:rPr lang="fi-FI" sz="900" dirty="0"/>
                        <a:t>(1-4)</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Kypsyys</a:t>
                      </a:r>
                    </a:p>
                    <a:p>
                      <a:r>
                        <a:rPr lang="fi-FI" sz="900" dirty="0"/>
                        <a:t>(1-4)</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Vahvuudet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Kehittämisalueet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Toimenpiteet (toteutetut)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Mittarit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900" dirty="0"/>
                        <a:t>Huomioita (esim. suosituksia)</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extLst>
                  <a:ext uri="{0D108BD9-81ED-4DB2-BD59-A6C34878D82A}">
                    <a16:rowId xmlns:a16="http://schemas.microsoft.com/office/drawing/2014/main" val="3544804040"/>
                  </a:ext>
                </a:extLst>
              </a:tr>
              <a:tr h="247786">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Johtaminen ja organisaatiokulttuuri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736857005"/>
                  </a:ext>
                </a:extLst>
              </a:tr>
              <a:tr h="244159">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Resurssien tehokas ja kestävä käyttö</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2650402991"/>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Sisäinen valvonta ja riskienhallinta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721480255"/>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2"/>
                          </a:solidFill>
                        </a:rPr>
                        <a:t>Avoin hallinto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2420665874"/>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baseline="0" dirty="0">
                          <a:solidFill>
                            <a:schemeClr val="tx2"/>
                          </a:solidFill>
                        </a:rPr>
                        <a:t>Eettisyys ja korruption torjunta</a:t>
                      </a:r>
                      <a:endParaRPr lang="fi-FI" sz="900" b="1"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4093029869"/>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Eläinten hyvinvointi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838626274"/>
                  </a:ext>
                </a:extLst>
              </a:tr>
              <a:tr h="250495">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2"/>
                          </a:solidFill>
                        </a:rPr>
                        <a:t>Hankinnan toteutus ja sopimusseuranta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600405328"/>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Omien</a:t>
                      </a:r>
                      <a:r>
                        <a:rPr lang="fi-FI" sz="900" b="1" baseline="0" dirty="0">
                          <a:solidFill>
                            <a:schemeClr val="tx2"/>
                          </a:solidFill>
                        </a:rPr>
                        <a:t> </a:t>
                      </a:r>
                      <a:r>
                        <a:rPr lang="fi-FI" sz="900" b="1" dirty="0">
                          <a:solidFill>
                            <a:schemeClr val="tx2"/>
                          </a:solidFill>
                        </a:rPr>
                        <a:t>työntekijöiden</a:t>
                      </a:r>
                      <a:r>
                        <a:rPr lang="fi-FI" sz="900" b="1" baseline="0" dirty="0">
                          <a:solidFill>
                            <a:schemeClr val="tx2"/>
                          </a:solidFill>
                        </a:rPr>
                        <a:t> työolot</a:t>
                      </a:r>
                      <a:endParaRPr lang="fi-FI" sz="900" b="1"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435418642"/>
                  </a:ext>
                </a:extLst>
              </a:tr>
              <a:tr h="315075">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Omat</a:t>
                      </a:r>
                      <a:r>
                        <a:rPr lang="fi-FI" sz="900" b="1" baseline="0" dirty="0">
                          <a:solidFill>
                            <a:schemeClr val="tx2"/>
                          </a:solidFill>
                        </a:rPr>
                        <a:t> työntekijät: tasa-arvo, yhdenvertaisuus ja muut työhön liittyvät oikeudet</a:t>
                      </a:r>
                      <a:endParaRPr lang="fi-FI" sz="900" b="1"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4123786503"/>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Arvoketjun</a:t>
                      </a:r>
                      <a:r>
                        <a:rPr lang="fi-FI" sz="900" b="1" baseline="0" dirty="0">
                          <a:solidFill>
                            <a:schemeClr val="tx2"/>
                          </a:solidFill>
                        </a:rPr>
                        <a:t> työntekijät</a:t>
                      </a:r>
                      <a:endParaRPr lang="fi-FI" sz="900" b="1"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2498575068"/>
                  </a:ext>
                </a:extLst>
              </a:tr>
              <a:tr h="236494">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Asiakkaat ja sidosryhmät: Tiedot ja turvallisuus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031186475"/>
                  </a:ext>
                </a:extLst>
              </a:tr>
              <a:tr h="328613">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Asiakkaat ja sidosryhmät: Poliittinen vuorovaikutus ja muut vaikutukset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613480905"/>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Ilmastonmuutos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2114616704"/>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Pilaantuminen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907387834"/>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Vesivarat</a:t>
                      </a:r>
                      <a:r>
                        <a:rPr lang="fi-FI" sz="900" b="1" baseline="0" dirty="0">
                          <a:solidFill>
                            <a:schemeClr val="tx2"/>
                          </a:solidFill>
                        </a:rPr>
                        <a:t> ja merten luonnonvarat</a:t>
                      </a:r>
                      <a:endParaRPr lang="fi-FI" sz="900" b="1" dirty="0">
                        <a:solidFill>
                          <a:schemeClr val="tx2"/>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820513288"/>
                  </a:ext>
                </a:extLst>
              </a:tr>
              <a:tr h="223706">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Biologinen monimuotoisuus ja ekosysteemit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899883597"/>
                  </a:ext>
                </a:extLst>
              </a:tr>
              <a:tr h="227850">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r>
                        <a:rPr lang="fi-FI" sz="900" b="1" dirty="0">
                          <a:solidFill>
                            <a:schemeClr val="tx2"/>
                          </a:solidFill>
                        </a:rPr>
                        <a:t>Kiertotalous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9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38819956"/>
                  </a:ext>
                </a:extLst>
              </a:tr>
            </a:tbl>
          </a:graphicData>
        </a:graphic>
      </p:graphicFrame>
      <p:sp>
        <p:nvSpPr>
          <p:cNvPr id="10" name="Vuokaaviosymboli: Valinta 9">
            <a:extLst>
              <a:ext uri="{FF2B5EF4-FFF2-40B4-BE49-F238E27FC236}">
                <a16:creationId xmlns:a16="http://schemas.microsoft.com/office/drawing/2014/main" id="{2DFEECB3-C21B-034D-8CFD-47871C7D548B}"/>
              </a:ext>
            </a:extLst>
          </p:cNvPr>
          <p:cNvSpPr/>
          <p:nvPr/>
        </p:nvSpPr>
        <p:spPr>
          <a:xfrm>
            <a:off x="499928" y="55008"/>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11" name="Tekstiruutu 10">
            <a:extLst>
              <a:ext uri="{FF2B5EF4-FFF2-40B4-BE49-F238E27FC236}">
                <a16:creationId xmlns:a16="http://schemas.microsoft.com/office/drawing/2014/main" id="{CDC5C789-9378-825E-4DCE-A29609CF909A}"/>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4277722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7BB900-FBCA-6668-907C-6D0E7060DAA2}"/>
              </a:ext>
            </a:extLst>
          </p:cNvPr>
          <p:cNvSpPr>
            <a:spLocks noGrp="1"/>
          </p:cNvSpPr>
          <p:nvPr>
            <p:ph type="title"/>
          </p:nvPr>
        </p:nvSpPr>
        <p:spPr/>
        <p:txBody>
          <a:bodyPr/>
          <a:lstStyle/>
          <a:p>
            <a:r>
              <a:rPr lang="fi-FI" sz="2200" kern="100" dirty="0">
                <a:ea typeface="Aptos" panose="020B0004020202020204" pitchFamily="34" charset="0"/>
                <a:cs typeface="Aptos" panose="020B0004020202020204" pitchFamily="34" charset="0"/>
              </a:rPr>
              <a:t>Sovitut kehittämisen painopisteet </a:t>
            </a:r>
            <a:endParaRPr lang="fi-FI" sz="2200" dirty="0"/>
          </a:p>
        </p:txBody>
      </p:sp>
      <p:pic>
        <p:nvPicPr>
          <p:cNvPr id="5" name="Sisällön paikkamerkki 4">
            <a:extLst>
              <a:ext uri="{FF2B5EF4-FFF2-40B4-BE49-F238E27FC236}">
                <a16:creationId xmlns:a16="http://schemas.microsoft.com/office/drawing/2014/main" id="{62EA11A2-D5E5-0F9F-AE3D-9C4D5F3245A7}"/>
              </a:ext>
            </a:extLst>
          </p:cNvPr>
          <p:cNvPicPr>
            <a:picLocks noGrp="1" noChangeAspect="1"/>
          </p:cNvPicPr>
          <p:nvPr>
            <p:ph sz="quarter" idx="13"/>
          </p:nvPr>
        </p:nvPicPr>
        <p:blipFill>
          <a:blip r:embed="rId2"/>
          <a:stretch>
            <a:fillRect/>
          </a:stretch>
        </p:blipFill>
        <p:spPr>
          <a:xfrm>
            <a:off x="7847013" y="6270024"/>
            <a:ext cx="1511300" cy="447037"/>
          </a:xfrm>
          <a:prstGeom prst="rect">
            <a:avLst/>
          </a:prstGeom>
        </p:spPr>
      </p:pic>
      <p:graphicFrame>
        <p:nvGraphicFramePr>
          <p:cNvPr id="6" name="Diagram 13">
            <a:extLst>
              <a:ext uri="{FF2B5EF4-FFF2-40B4-BE49-F238E27FC236}">
                <a16:creationId xmlns:a16="http://schemas.microsoft.com/office/drawing/2014/main" id="{8C109302-231B-0CFE-8E7A-B31A4DED442B}"/>
              </a:ext>
            </a:extLst>
          </p:cNvPr>
          <p:cNvGraphicFramePr/>
          <p:nvPr>
            <p:extLst>
              <p:ext uri="{D42A27DB-BD31-4B8C-83A1-F6EECF244321}">
                <p14:modId xmlns:p14="http://schemas.microsoft.com/office/powerpoint/2010/main" val="2638669451"/>
              </p:ext>
            </p:extLst>
          </p:nvPr>
        </p:nvGraphicFramePr>
        <p:xfrm>
          <a:off x="2313439" y="1951256"/>
          <a:ext cx="5652187" cy="3763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16">
            <a:extLst>
              <a:ext uri="{FF2B5EF4-FFF2-40B4-BE49-F238E27FC236}">
                <a16:creationId xmlns:a16="http://schemas.microsoft.com/office/drawing/2014/main" id="{083A3712-38E8-0D40-780E-82EFFB51BD6B}"/>
              </a:ext>
            </a:extLst>
          </p:cNvPr>
          <p:cNvSpPr/>
          <p:nvPr/>
        </p:nvSpPr>
        <p:spPr>
          <a:xfrm>
            <a:off x="438819" y="2862921"/>
            <a:ext cx="1602388" cy="86548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solidFill>
                  <a:schemeClr val="bg1"/>
                </a:solidFill>
              </a:rPr>
              <a:t>Esimerkki</a:t>
            </a:r>
            <a:endParaRPr lang="fi-FI" sz="1625" dirty="0">
              <a:solidFill>
                <a:schemeClr val="bg1"/>
              </a:solidFill>
            </a:endParaRPr>
          </a:p>
        </p:txBody>
      </p:sp>
      <p:sp>
        <p:nvSpPr>
          <p:cNvPr id="9" name="Rectangle 17">
            <a:extLst>
              <a:ext uri="{FF2B5EF4-FFF2-40B4-BE49-F238E27FC236}">
                <a16:creationId xmlns:a16="http://schemas.microsoft.com/office/drawing/2014/main" id="{5B1464BF-6E02-C864-AA58-AE82BEC91CFF}"/>
              </a:ext>
            </a:extLst>
          </p:cNvPr>
          <p:cNvSpPr/>
          <p:nvPr/>
        </p:nvSpPr>
        <p:spPr>
          <a:xfrm>
            <a:off x="3198284" y="4882331"/>
            <a:ext cx="3511020" cy="13999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400" dirty="0">
                <a:solidFill>
                  <a:schemeClr val="bg1"/>
                </a:solidFill>
              </a:rPr>
              <a:t>Valittuihin kestävyysteemoihin tehdyt linjaukset, esim. ilmastonmuutoksen torjunta </a:t>
            </a:r>
            <a:r>
              <a:rPr lang="fi-FI" sz="1400" dirty="0">
                <a:solidFill>
                  <a:schemeClr val="bg1"/>
                </a:solidFill>
                <a:sym typeface="Wingdings" panose="05000000000000000000" pitchFamily="2" charset="2"/>
              </a:rPr>
              <a:t> mikä on toimintapolitiikka ja tästä johdettuna käytännön toimet?</a:t>
            </a:r>
            <a:endParaRPr lang="fi-FI" sz="1400" dirty="0">
              <a:solidFill>
                <a:schemeClr val="bg1"/>
              </a:solidFill>
            </a:endParaRPr>
          </a:p>
        </p:txBody>
      </p:sp>
      <p:sp>
        <p:nvSpPr>
          <p:cNvPr id="3" name="Dian numeron paikkamerkki 10">
            <a:extLst>
              <a:ext uri="{FF2B5EF4-FFF2-40B4-BE49-F238E27FC236}">
                <a16:creationId xmlns:a16="http://schemas.microsoft.com/office/drawing/2014/main" id="{2A968C2A-F887-D6D1-8593-58B4B55C1321}"/>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29</a:t>
            </a:fld>
            <a:endParaRPr lang="fi-FI" sz="800" dirty="0">
              <a:solidFill>
                <a:schemeClr val="tx2"/>
              </a:solidFill>
            </a:endParaRPr>
          </a:p>
        </p:txBody>
      </p:sp>
      <p:sp>
        <p:nvSpPr>
          <p:cNvPr id="4" name="Sisällön paikkamerkki 4">
            <a:extLst>
              <a:ext uri="{FF2B5EF4-FFF2-40B4-BE49-F238E27FC236}">
                <a16:creationId xmlns:a16="http://schemas.microsoft.com/office/drawing/2014/main" id="{E9710741-8BD9-53FF-64A8-BBBE91B5BEC3}"/>
              </a:ext>
            </a:extLst>
          </p:cNvPr>
          <p:cNvSpPr txBox="1">
            <a:spLocks/>
          </p:cNvSpPr>
          <p:nvPr/>
        </p:nvSpPr>
        <p:spPr>
          <a:xfrm>
            <a:off x="438819" y="1328029"/>
            <a:ext cx="8919493" cy="12464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fi-FI" sz="1400" dirty="0">
                <a:ea typeface="Aptos" panose="020B0004020202020204" pitchFamily="34" charset="0"/>
                <a:cs typeface="Aptos" panose="020B0004020202020204" pitchFamily="34" charset="0"/>
              </a:rPr>
              <a:t>Arvioinnin valmistuttua sovitaan johdon kanssa kehittämisen painopisteet ja tunnistetaan niiden kytkentä organisaatioon strategiaan ja käynnissä oleviin kehittämistoimiin ja/tai sisällyttämiseen osaksi päivittäistä toimintaa. </a:t>
            </a:r>
          </a:p>
          <a:p>
            <a:pPr lvl="1">
              <a:spcBef>
                <a:spcPts val="600"/>
              </a:spcBef>
            </a:pPr>
            <a:r>
              <a:rPr lang="fi-FI" sz="1100" dirty="0">
                <a:ea typeface="Aptos" panose="020B0004020202020204" pitchFamily="34" charset="0"/>
                <a:cs typeface="Aptos" panose="020B0004020202020204" pitchFamily="34" charset="0"/>
              </a:rPr>
              <a:t>Kehittämistoimia valitessa on hyvä pohtia kehittämiskohteiden priorisointia ja määrää suhteessa organisaation toimeenpanokykyyn ja resursseihin </a:t>
            </a:r>
          </a:p>
          <a:p>
            <a:pPr lvl="1">
              <a:spcBef>
                <a:spcPts val="600"/>
              </a:spcBef>
            </a:pPr>
            <a:r>
              <a:rPr lang="fi-FI" sz="1100" dirty="0"/>
              <a:t>Tätä työpohjaa</a:t>
            </a:r>
            <a:r>
              <a:rPr lang="fi-FI" sz="1100" i="1" dirty="0"/>
              <a:t> </a:t>
            </a:r>
            <a:r>
              <a:rPr lang="fi-FI" sz="1100" dirty="0"/>
              <a:t>voi hyödyntää valittujen painopisteiden visualisointiin.</a:t>
            </a:r>
          </a:p>
          <a:p>
            <a:pPr marL="0" indent="0">
              <a:spcBef>
                <a:spcPts val="600"/>
              </a:spcBef>
              <a:buFont typeface="Arial" panose="020B0604020202020204" pitchFamily="34" charset="0"/>
              <a:buNone/>
            </a:pPr>
            <a:endParaRPr lang="fi-FI" dirty="0"/>
          </a:p>
          <a:p>
            <a:pPr marL="0" indent="0">
              <a:buNone/>
            </a:pPr>
            <a:endParaRPr lang="fi-FI" dirty="0"/>
          </a:p>
        </p:txBody>
      </p:sp>
      <p:sp>
        <p:nvSpPr>
          <p:cNvPr id="11" name="Suorakulmio 10">
            <a:extLst>
              <a:ext uri="{FF2B5EF4-FFF2-40B4-BE49-F238E27FC236}">
                <a16:creationId xmlns:a16="http://schemas.microsoft.com/office/drawing/2014/main" id="{BADF2F89-17CD-8C10-DC4E-4C11B01D0EC1}"/>
              </a:ext>
            </a:extLst>
          </p:cNvPr>
          <p:cNvSpPr/>
          <p:nvPr/>
        </p:nvSpPr>
        <p:spPr>
          <a:xfrm>
            <a:off x="7965626" y="128588"/>
            <a:ext cx="1771305" cy="478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pic>
        <p:nvPicPr>
          <p:cNvPr id="12" name="Kuva 11">
            <a:extLst>
              <a:ext uri="{FF2B5EF4-FFF2-40B4-BE49-F238E27FC236}">
                <a16:creationId xmlns:a16="http://schemas.microsoft.com/office/drawing/2014/main" id="{D585127A-E0D9-56B8-C1E0-570939BDE92B}"/>
              </a:ext>
            </a:extLst>
          </p:cNvPr>
          <p:cNvPicPr>
            <a:picLocks noChangeAspect="1"/>
          </p:cNvPicPr>
          <p:nvPr/>
        </p:nvPicPr>
        <p:blipFill>
          <a:blip r:embed="rId8"/>
          <a:srcRect/>
          <a:stretch/>
        </p:blipFill>
        <p:spPr>
          <a:xfrm>
            <a:off x="7408071" y="113149"/>
            <a:ext cx="2414585" cy="524566"/>
          </a:xfrm>
          <a:prstGeom prst="rect">
            <a:avLst/>
          </a:prstGeom>
        </p:spPr>
      </p:pic>
      <p:sp>
        <p:nvSpPr>
          <p:cNvPr id="14" name="Vuokaaviosymboli: Valinta 13">
            <a:extLst>
              <a:ext uri="{FF2B5EF4-FFF2-40B4-BE49-F238E27FC236}">
                <a16:creationId xmlns:a16="http://schemas.microsoft.com/office/drawing/2014/main" id="{2860C458-D7C6-F0C0-B9E9-091742242A15}"/>
              </a:ext>
            </a:extLst>
          </p:cNvPr>
          <p:cNvSpPr/>
          <p:nvPr/>
        </p:nvSpPr>
        <p:spPr>
          <a:xfrm>
            <a:off x="564222" y="113149"/>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15" name="Tekstiruutu 14">
            <a:extLst>
              <a:ext uri="{FF2B5EF4-FFF2-40B4-BE49-F238E27FC236}">
                <a16:creationId xmlns:a16="http://schemas.microsoft.com/office/drawing/2014/main" id="{6E456E0F-A9AA-17EC-8E95-7FCFC7F85266}"/>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9" action="ppaction://hlinksldjump"/>
              </a:rPr>
              <a:t>Paluu sisällysluetteloon</a:t>
            </a:r>
            <a:endParaRPr lang="fi-FI" sz="700" b="1" dirty="0"/>
          </a:p>
        </p:txBody>
      </p:sp>
    </p:spTree>
    <p:extLst>
      <p:ext uri="{BB962C8B-B14F-4D97-AF65-F5344CB8AC3E}">
        <p14:creationId xmlns:p14="http://schemas.microsoft.com/office/powerpoint/2010/main" val="274843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D3928-6FC2-A6E7-DB34-2FCC1B922684}"/>
            </a:ext>
          </a:extLst>
        </p:cNvPr>
        <p:cNvGrpSpPr/>
        <p:nvPr/>
      </p:nvGrpSpPr>
      <p:grpSpPr>
        <a:xfrm>
          <a:off x="0" y="0"/>
          <a:ext cx="0" cy="0"/>
          <a:chOff x="0" y="0"/>
          <a:chExt cx="0" cy="0"/>
        </a:xfrm>
      </p:grpSpPr>
      <p:pic>
        <p:nvPicPr>
          <p:cNvPr id="7" name="Kuva 6">
            <a:extLst>
              <a:ext uri="{FF2B5EF4-FFF2-40B4-BE49-F238E27FC236}">
                <a16:creationId xmlns:a16="http://schemas.microsoft.com/office/drawing/2014/main" id="{C888632F-467F-D6AE-E1F3-861A38059CD7}"/>
              </a:ext>
            </a:extLst>
          </p:cNvPr>
          <p:cNvPicPr>
            <a:picLocks noChangeAspect="1"/>
          </p:cNvPicPr>
          <p:nvPr/>
        </p:nvPicPr>
        <p:blipFill>
          <a:blip r:embed="rId2"/>
          <a:srcRect/>
          <a:stretch/>
        </p:blipFill>
        <p:spPr>
          <a:xfrm>
            <a:off x="724694" y="1470024"/>
            <a:ext cx="8458199" cy="4757737"/>
          </a:xfrm>
          <a:prstGeom prst="rect">
            <a:avLst/>
          </a:prstGeom>
        </p:spPr>
      </p:pic>
      <p:sp>
        <p:nvSpPr>
          <p:cNvPr id="2" name="Otsikko 1">
            <a:extLst>
              <a:ext uri="{FF2B5EF4-FFF2-40B4-BE49-F238E27FC236}">
                <a16:creationId xmlns:a16="http://schemas.microsoft.com/office/drawing/2014/main" id="{DD965C42-9B4B-358F-2DA2-93D0AE05D5F8}"/>
              </a:ext>
            </a:extLst>
          </p:cNvPr>
          <p:cNvSpPr>
            <a:spLocks noGrp="1"/>
          </p:cNvSpPr>
          <p:nvPr>
            <p:ph type="ctrTitle"/>
          </p:nvPr>
        </p:nvSpPr>
        <p:spPr>
          <a:xfrm>
            <a:off x="1113335" y="532126"/>
            <a:ext cx="7680917" cy="1362713"/>
          </a:xfrm>
        </p:spPr>
        <p:txBody>
          <a:bodyPr/>
          <a:lstStyle/>
          <a:p>
            <a:pPr algn="ctr"/>
            <a:r>
              <a:rPr lang="fi-FI" sz="4400" dirty="0"/>
              <a:t>4. Kehittämistoimien suunnittelu</a:t>
            </a:r>
            <a:endParaRPr lang="fi-FI" dirty="0"/>
          </a:p>
        </p:txBody>
      </p:sp>
      <p:pic>
        <p:nvPicPr>
          <p:cNvPr id="6" name="Sisällön paikkamerkki 5">
            <a:extLst>
              <a:ext uri="{FF2B5EF4-FFF2-40B4-BE49-F238E27FC236}">
                <a16:creationId xmlns:a16="http://schemas.microsoft.com/office/drawing/2014/main" id="{D185CB0B-93E5-A527-603C-EE593C22E0F5}"/>
              </a:ext>
            </a:extLst>
          </p:cNvPr>
          <p:cNvPicPr>
            <a:picLocks noGrp="1" noChangeAspect="1"/>
          </p:cNvPicPr>
          <p:nvPr>
            <p:ph sz="quarter" idx="13"/>
          </p:nvPr>
        </p:nvPicPr>
        <p:blipFill>
          <a:blip r:embed="rId3"/>
          <a:stretch>
            <a:fillRect/>
          </a:stretch>
        </p:blipFill>
        <p:spPr>
          <a:xfrm>
            <a:off x="7847012" y="6325874"/>
            <a:ext cx="1511300" cy="447037"/>
          </a:xfrm>
          <a:prstGeom prst="rect">
            <a:avLst/>
          </a:prstGeom>
        </p:spPr>
      </p:pic>
      <p:sp>
        <p:nvSpPr>
          <p:cNvPr id="3" name="Dian numeron paikkamerkki 10">
            <a:extLst>
              <a:ext uri="{FF2B5EF4-FFF2-40B4-BE49-F238E27FC236}">
                <a16:creationId xmlns:a16="http://schemas.microsoft.com/office/drawing/2014/main" id="{99DC3994-E2C2-9DD9-7CD6-C0BF42B77FF7}"/>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30</a:t>
            </a:fld>
            <a:endParaRPr lang="fi-FI" sz="800" dirty="0">
              <a:solidFill>
                <a:schemeClr val="tx2"/>
              </a:solidFill>
            </a:endParaRPr>
          </a:p>
        </p:txBody>
      </p:sp>
      <p:sp>
        <p:nvSpPr>
          <p:cNvPr id="4" name="Tekstiruutu 3">
            <a:extLst>
              <a:ext uri="{FF2B5EF4-FFF2-40B4-BE49-F238E27FC236}">
                <a16:creationId xmlns:a16="http://schemas.microsoft.com/office/drawing/2014/main" id="{2B4E1F50-696D-3EEA-9D39-1A085283DB7D}"/>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1086065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D9E66-A07C-E96B-0554-A6E142095D30}"/>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B7FB4B08-94EE-01E6-B147-B520BFA70F30}"/>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3CAABD41-9CBF-3140-15EA-AF98F1B4EFCB}"/>
              </a:ext>
            </a:extLst>
          </p:cNvPr>
          <p:cNvSpPr>
            <a:spLocks noGrp="1"/>
          </p:cNvSpPr>
          <p:nvPr>
            <p:ph type="title"/>
          </p:nvPr>
        </p:nvSpPr>
        <p:spPr/>
        <p:txBody>
          <a:bodyPr/>
          <a:lstStyle/>
          <a:p>
            <a:r>
              <a:rPr lang="fi-FI" sz="2200" dirty="0"/>
              <a:t>Toimeenpanosuunnitelma (1/2)</a:t>
            </a:r>
          </a:p>
        </p:txBody>
      </p:sp>
      <p:pic>
        <p:nvPicPr>
          <p:cNvPr id="5" name="Sisällön paikkamerkki 4">
            <a:extLst>
              <a:ext uri="{FF2B5EF4-FFF2-40B4-BE49-F238E27FC236}">
                <a16:creationId xmlns:a16="http://schemas.microsoft.com/office/drawing/2014/main" id="{2AB7EFA3-E4ED-FAF2-3CA3-599FDB1BBFF8}"/>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685F414F-DC37-3CA6-4A2D-6716372931CF}"/>
              </a:ext>
            </a:extLst>
          </p:cNvPr>
          <p:cNvPicPr>
            <a:picLocks noChangeAspect="1"/>
          </p:cNvPicPr>
          <p:nvPr/>
        </p:nvPicPr>
        <p:blipFill>
          <a:blip r:embed="rId3"/>
          <a:srcRect/>
          <a:stretch/>
        </p:blipFill>
        <p:spPr>
          <a:xfrm>
            <a:off x="7408071" y="113149"/>
            <a:ext cx="2414585" cy="524565"/>
          </a:xfrm>
          <a:prstGeom prst="rect">
            <a:avLst/>
          </a:prstGeom>
        </p:spPr>
      </p:pic>
      <p:sp>
        <p:nvSpPr>
          <p:cNvPr id="4" name="Dian numeron paikkamerkki 10">
            <a:extLst>
              <a:ext uri="{FF2B5EF4-FFF2-40B4-BE49-F238E27FC236}">
                <a16:creationId xmlns:a16="http://schemas.microsoft.com/office/drawing/2014/main" id="{E419C7C6-9867-E66A-F524-84A0B5B885A9}"/>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31</a:t>
            </a:fld>
            <a:endParaRPr lang="fi-FI" sz="800" dirty="0">
              <a:solidFill>
                <a:schemeClr val="tx2"/>
              </a:solidFill>
            </a:endParaRPr>
          </a:p>
        </p:txBody>
      </p:sp>
      <p:sp>
        <p:nvSpPr>
          <p:cNvPr id="3" name="Sisällön paikkamerkki 4">
            <a:extLst>
              <a:ext uri="{FF2B5EF4-FFF2-40B4-BE49-F238E27FC236}">
                <a16:creationId xmlns:a16="http://schemas.microsoft.com/office/drawing/2014/main" id="{43160833-1C61-350A-F47F-D8F44608BCA7}"/>
              </a:ext>
            </a:extLst>
          </p:cNvPr>
          <p:cNvSpPr txBox="1">
            <a:spLocks/>
          </p:cNvSpPr>
          <p:nvPr/>
        </p:nvSpPr>
        <p:spPr>
          <a:xfrm>
            <a:off x="289013" y="1763090"/>
            <a:ext cx="9255038" cy="41805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i-FI" sz="2000" dirty="0"/>
              <a:t>Toimeenpanosuunnitelma-työpohjassa (seuraavalla dialla) kuvataan kestävyyden kehittämisen tavoitteet, </a:t>
            </a:r>
            <a:r>
              <a:rPr lang="fi-FI" sz="2000" kern="100" dirty="0">
                <a:ea typeface="Aptos" panose="020B0004020202020204" pitchFamily="34" charset="0"/>
                <a:cs typeface="Aptos" panose="020B0004020202020204" pitchFamily="34" charset="0"/>
              </a:rPr>
              <a:t>käytännön toimenpiteet, onnistumisen arvioinnin kannalta olennaiset mittarit, vastuutaho ja aikataulu.</a:t>
            </a:r>
            <a:endParaRPr lang="fi-FI" sz="2000" dirty="0"/>
          </a:p>
          <a:p>
            <a:pPr marL="914400" lvl="2" indent="0">
              <a:spcBef>
                <a:spcPts val="0"/>
              </a:spcBef>
              <a:buNone/>
            </a:pPr>
            <a:endParaRPr lang="fi-FI" sz="1600" dirty="0"/>
          </a:p>
          <a:p>
            <a:pPr marL="270510">
              <a:spcBef>
                <a:spcPts val="0"/>
              </a:spcBef>
            </a:pPr>
            <a:r>
              <a:rPr lang="fi-FI" sz="2000" dirty="0">
                <a:ea typeface="Aptos" panose="020B0004020202020204" pitchFamily="34" charset="0"/>
                <a:cs typeface="Aptos" panose="020B0004020202020204" pitchFamily="34" charset="0"/>
              </a:rPr>
              <a:t>Suunnittelussa kannattaa hyödyntää organisaation omia suunnittelumalleja. Tarkempi suunnittelu voi lisätä ymmärrystä kehityskohteiden laajuudesta, vaatimuksista ja reunaehdoista. </a:t>
            </a:r>
          </a:p>
          <a:p>
            <a:pPr marL="522510" lvl="1">
              <a:spcBef>
                <a:spcPts val="600"/>
              </a:spcBef>
            </a:pPr>
            <a:r>
              <a:rPr lang="fi-FI" sz="1800" dirty="0">
                <a:ea typeface="Aptos" panose="020B0004020202020204" pitchFamily="34" charset="0"/>
                <a:cs typeface="Aptos" panose="020B0004020202020204" pitchFamily="34" charset="0"/>
              </a:rPr>
              <a:t>Jatkokeskustelut johdon kanssa voivat olla tarpeen esimerkiksi resursoinnin kannalta. </a:t>
            </a:r>
          </a:p>
          <a:p>
            <a:pPr marL="41910" indent="0">
              <a:spcBef>
                <a:spcPts val="0"/>
              </a:spcBef>
              <a:buNone/>
            </a:pPr>
            <a:endParaRPr lang="fi-FI" sz="1800" dirty="0">
              <a:ea typeface="Aptos" panose="020B0004020202020204" pitchFamily="34" charset="0"/>
              <a:cs typeface="Aptos" panose="020B0004020202020204" pitchFamily="34" charset="0"/>
            </a:endParaRPr>
          </a:p>
          <a:p>
            <a:pPr marL="270510">
              <a:spcBef>
                <a:spcPts val="0"/>
              </a:spcBef>
            </a:pPr>
            <a:r>
              <a:rPr lang="fi-FI" sz="2000" dirty="0">
                <a:ea typeface="Aptos" panose="020B0004020202020204" pitchFamily="34" charset="0"/>
                <a:cs typeface="Aptos" panose="020B0004020202020204" pitchFamily="34" charset="0"/>
              </a:rPr>
              <a:t>On hyvä tunnistaa, miten sovitut asiat sisällytetään osaksi normaalia päivittäistä toimintaa eri toiminnoissa ja sopia, miten sovitut asiat yhdistetään osaksi vuosisuunnittelua ja pidemmän aikavälin suunnittelua sekä tulosten seurantaa. </a:t>
            </a:r>
            <a:endParaRPr lang="fi-FI" sz="2000" dirty="0">
              <a:ea typeface="Times New Roman" panose="02020603050405020304" pitchFamily="18" charset="0"/>
            </a:endParaRPr>
          </a:p>
        </p:txBody>
      </p:sp>
      <p:sp>
        <p:nvSpPr>
          <p:cNvPr id="6" name="Tekstiruutu 5">
            <a:extLst>
              <a:ext uri="{FF2B5EF4-FFF2-40B4-BE49-F238E27FC236}">
                <a16:creationId xmlns:a16="http://schemas.microsoft.com/office/drawing/2014/main" id="{9E546D5C-2234-4409-C63A-614BD81E7BB9}"/>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706549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767DE-7C9C-159F-E4BF-88F91B8352C8}"/>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2B9D9DE8-BA56-DFEE-070D-F6D65E60B1FA}"/>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28EBFCD7-3E25-7C51-D03E-5581C549C306}"/>
              </a:ext>
            </a:extLst>
          </p:cNvPr>
          <p:cNvSpPr>
            <a:spLocks noGrp="1"/>
          </p:cNvSpPr>
          <p:nvPr>
            <p:ph type="title"/>
          </p:nvPr>
        </p:nvSpPr>
        <p:spPr/>
        <p:txBody>
          <a:bodyPr/>
          <a:lstStyle/>
          <a:p>
            <a:r>
              <a:rPr lang="fi-FI" sz="2200" dirty="0"/>
              <a:t>Toimeenpanosuunnitelma (2/2)</a:t>
            </a:r>
          </a:p>
        </p:txBody>
      </p:sp>
      <p:pic>
        <p:nvPicPr>
          <p:cNvPr id="5" name="Sisällön paikkamerkki 4">
            <a:extLst>
              <a:ext uri="{FF2B5EF4-FFF2-40B4-BE49-F238E27FC236}">
                <a16:creationId xmlns:a16="http://schemas.microsoft.com/office/drawing/2014/main" id="{EC8FFAEE-5CDD-553D-9AB2-87F593FA70A1}"/>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E20696C6-EDCD-9DE4-8E63-4A9DC3CD2D4D}"/>
              </a:ext>
            </a:extLst>
          </p:cNvPr>
          <p:cNvPicPr>
            <a:picLocks noChangeAspect="1"/>
          </p:cNvPicPr>
          <p:nvPr/>
        </p:nvPicPr>
        <p:blipFill>
          <a:blip r:embed="rId3"/>
          <a:srcRect/>
          <a:stretch/>
        </p:blipFill>
        <p:spPr>
          <a:xfrm>
            <a:off x="7408071" y="113149"/>
            <a:ext cx="2414585" cy="524565"/>
          </a:xfrm>
          <a:prstGeom prst="rect">
            <a:avLst/>
          </a:prstGeom>
        </p:spPr>
      </p:pic>
      <p:sp>
        <p:nvSpPr>
          <p:cNvPr id="4" name="Dian numeron paikkamerkki 10">
            <a:extLst>
              <a:ext uri="{FF2B5EF4-FFF2-40B4-BE49-F238E27FC236}">
                <a16:creationId xmlns:a16="http://schemas.microsoft.com/office/drawing/2014/main" id="{11BAE8B4-5F6D-F26A-4675-0CBB013AFFCF}"/>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32</a:t>
            </a:fld>
            <a:endParaRPr lang="fi-FI" sz="800" dirty="0">
              <a:solidFill>
                <a:schemeClr val="tx2"/>
              </a:solidFill>
            </a:endParaRPr>
          </a:p>
        </p:txBody>
      </p:sp>
      <p:graphicFrame>
        <p:nvGraphicFramePr>
          <p:cNvPr id="6" name="Sisällön paikkamerkki 3">
            <a:extLst>
              <a:ext uri="{FF2B5EF4-FFF2-40B4-BE49-F238E27FC236}">
                <a16:creationId xmlns:a16="http://schemas.microsoft.com/office/drawing/2014/main" id="{48E71CA1-C4DE-641E-0BD6-9DC845B98662}"/>
              </a:ext>
            </a:extLst>
          </p:cNvPr>
          <p:cNvGraphicFramePr>
            <a:graphicFrameLocks/>
          </p:cNvGraphicFramePr>
          <p:nvPr>
            <p:extLst>
              <p:ext uri="{D42A27DB-BD31-4B8C-83A1-F6EECF244321}">
                <p14:modId xmlns:p14="http://schemas.microsoft.com/office/powerpoint/2010/main" val="3078379510"/>
              </p:ext>
            </p:extLst>
          </p:nvPr>
        </p:nvGraphicFramePr>
        <p:xfrm>
          <a:off x="267828" y="1910657"/>
          <a:ext cx="9554828" cy="3263461"/>
        </p:xfrm>
        <a:graphic>
          <a:graphicData uri="http://schemas.openxmlformats.org/drawingml/2006/table">
            <a:tbl>
              <a:tblPr firstRow="1" bandRow="1"/>
              <a:tblGrid>
                <a:gridCol w="746584">
                  <a:extLst>
                    <a:ext uri="{9D8B030D-6E8A-4147-A177-3AD203B41FA5}">
                      <a16:colId xmlns:a16="http://schemas.microsoft.com/office/drawing/2014/main" val="1800370080"/>
                    </a:ext>
                  </a:extLst>
                </a:gridCol>
                <a:gridCol w="1397310">
                  <a:extLst>
                    <a:ext uri="{9D8B030D-6E8A-4147-A177-3AD203B41FA5}">
                      <a16:colId xmlns:a16="http://schemas.microsoft.com/office/drawing/2014/main" val="1372296113"/>
                    </a:ext>
                  </a:extLst>
                </a:gridCol>
                <a:gridCol w="795821">
                  <a:extLst>
                    <a:ext uri="{9D8B030D-6E8A-4147-A177-3AD203B41FA5}">
                      <a16:colId xmlns:a16="http://schemas.microsoft.com/office/drawing/2014/main" val="2138814921"/>
                    </a:ext>
                  </a:extLst>
                </a:gridCol>
                <a:gridCol w="1100859">
                  <a:extLst>
                    <a:ext uri="{9D8B030D-6E8A-4147-A177-3AD203B41FA5}">
                      <a16:colId xmlns:a16="http://schemas.microsoft.com/office/drawing/2014/main" val="941909624"/>
                    </a:ext>
                  </a:extLst>
                </a:gridCol>
                <a:gridCol w="879193">
                  <a:extLst>
                    <a:ext uri="{9D8B030D-6E8A-4147-A177-3AD203B41FA5}">
                      <a16:colId xmlns:a16="http://schemas.microsoft.com/office/drawing/2014/main" val="1094428544"/>
                    </a:ext>
                  </a:extLst>
                </a:gridCol>
                <a:gridCol w="899731">
                  <a:extLst>
                    <a:ext uri="{9D8B030D-6E8A-4147-A177-3AD203B41FA5}">
                      <a16:colId xmlns:a16="http://schemas.microsoft.com/office/drawing/2014/main" val="1907438598"/>
                    </a:ext>
                  </a:extLst>
                </a:gridCol>
                <a:gridCol w="1005286">
                  <a:extLst>
                    <a:ext uri="{9D8B030D-6E8A-4147-A177-3AD203B41FA5}">
                      <a16:colId xmlns:a16="http://schemas.microsoft.com/office/drawing/2014/main" val="1396900873"/>
                    </a:ext>
                  </a:extLst>
                </a:gridCol>
                <a:gridCol w="982525">
                  <a:extLst>
                    <a:ext uri="{9D8B030D-6E8A-4147-A177-3AD203B41FA5}">
                      <a16:colId xmlns:a16="http://schemas.microsoft.com/office/drawing/2014/main" val="3900406938"/>
                    </a:ext>
                  </a:extLst>
                </a:gridCol>
                <a:gridCol w="882193">
                  <a:extLst>
                    <a:ext uri="{9D8B030D-6E8A-4147-A177-3AD203B41FA5}">
                      <a16:colId xmlns:a16="http://schemas.microsoft.com/office/drawing/2014/main" val="2404430973"/>
                    </a:ext>
                  </a:extLst>
                </a:gridCol>
                <a:gridCol w="865326">
                  <a:extLst>
                    <a:ext uri="{9D8B030D-6E8A-4147-A177-3AD203B41FA5}">
                      <a16:colId xmlns:a16="http://schemas.microsoft.com/office/drawing/2014/main" val="3552645333"/>
                    </a:ext>
                  </a:extLst>
                </a:gridCol>
              </a:tblGrid>
              <a:tr h="1064431">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Aihe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Kestävyyden osa-alue / painopistealue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Tavoite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Toimenpide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Mittari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solidFill>
                            <a:schemeClr val="bg1"/>
                          </a:solidFill>
                        </a:rPr>
                        <a:t>Aikataulu</a:t>
                      </a:r>
                    </a:p>
                    <a:p>
                      <a:endParaRPr lang="fi-FI" sz="12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Vastuutaho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Seuranta vuosi X</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Seuranta vuosi X+1</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tc>
                  <a:txBody>
                    <a:bodyPr/>
                    <a:lstStyle>
                      <a:lvl1pPr marL="0" algn="l" defTabSz="356085" rtl="0" eaLnBrk="1" latinLnBrk="0" hangingPunct="1">
                        <a:defRPr sz="701" b="1" kern="1200">
                          <a:solidFill>
                            <a:schemeClr val="lt1"/>
                          </a:solidFill>
                          <a:latin typeface="Arial"/>
                        </a:defRPr>
                      </a:lvl1pPr>
                      <a:lvl2pPr marL="178042" algn="l" defTabSz="356085" rtl="0" eaLnBrk="1" latinLnBrk="0" hangingPunct="1">
                        <a:defRPr sz="701" b="1" kern="1200">
                          <a:solidFill>
                            <a:schemeClr val="lt1"/>
                          </a:solidFill>
                          <a:latin typeface="Arial"/>
                        </a:defRPr>
                      </a:lvl2pPr>
                      <a:lvl3pPr marL="356085" algn="l" defTabSz="356085" rtl="0" eaLnBrk="1" latinLnBrk="0" hangingPunct="1">
                        <a:defRPr sz="701" b="1" kern="1200">
                          <a:solidFill>
                            <a:schemeClr val="lt1"/>
                          </a:solidFill>
                          <a:latin typeface="Arial"/>
                        </a:defRPr>
                      </a:lvl3pPr>
                      <a:lvl4pPr marL="534127" algn="l" defTabSz="356085" rtl="0" eaLnBrk="1" latinLnBrk="0" hangingPunct="1">
                        <a:defRPr sz="701" b="1" kern="1200">
                          <a:solidFill>
                            <a:schemeClr val="lt1"/>
                          </a:solidFill>
                          <a:latin typeface="Arial"/>
                        </a:defRPr>
                      </a:lvl4pPr>
                      <a:lvl5pPr marL="712169" algn="l" defTabSz="356085" rtl="0" eaLnBrk="1" latinLnBrk="0" hangingPunct="1">
                        <a:defRPr sz="701" b="1" kern="1200">
                          <a:solidFill>
                            <a:schemeClr val="lt1"/>
                          </a:solidFill>
                          <a:latin typeface="Arial"/>
                        </a:defRPr>
                      </a:lvl5pPr>
                      <a:lvl6pPr marL="890211" algn="l" defTabSz="356085" rtl="0" eaLnBrk="1" latinLnBrk="0" hangingPunct="1">
                        <a:defRPr sz="701" b="1" kern="1200">
                          <a:solidFill>
                            <a:schemeClr val="lt1"/>
                          </a:solidFill>
                          <a:latin typeface="Arial"/>
                        </a:defRPr>
                      </a:lvl6pPr>
                      <a:lvl7pPr marL="1068254" algn="l" defTabSz="356085" rtl="0" eaLnBrk="1" latinLnBrk="0" hangingPunct="1">
                        <a:defRPr sz="701" b="1" kern="1200">
                          <a:solidFill>
                            <a:schemeClr val="lt1"/>
                          </a:solidFill>
                          <a:latin typeface="Arial"/>
                        </a:defRPr>
                      </a:lvl7pPr>
                      <a:lvl8pPr marL="1246296" algn="l" defTabSz="356085" rtl="0" eaLnBrk="1" latinLnBrk="0" hangingPunct="1">
                        <a:defRPr sz="701" b="1" kern="1200">
                          <a:solidFill>
                            <a:schemeClr val="lt1"/>
                          </a:solidFill>
                          <a:latin typeface="Arial"/>
                        </a:defRPr>
                      </a:lvl8pPr>
                      <a:lvl9pPr marL="1424338" algn="l" defTabSz="356085" rtl="0" eaLnBrk="1" latinLnBrk="0" hangingPunct="1">
                        <a:defRPr sz="701" b="1" kern="1200">
                          <a:solidFill>
                            <a:schemeClr val="lt1"/>
                          </a:solidFill>
                          <a:latin typeface="Arial"/>
                        </a:defRPr>
                      </a:lvl9pPr>
                    </a:lstStyle>
                    <a:p>
                      <a:r>
                        <a:rPr lang="fi-FI" sz="1200" dirty="0">
                          <a:solidFill>
                            <a:schemeClr val="bg1"/>
                          </a:solidFill>
                        </a:rPr>
                        <a:t>Seuranta vuosi</a:t>
                      </a:r>
                      <a:r>
                        <a:rPr lang="fi-FI" sz="1200" baseline="0" dirty="0">
                          <a:solidFill>
                            <a:schemeClr val="bg1"/>
                          </a:solidFill>
                        </a:rPr>
                        <a:t> X+2</a:t>
                      </a:r>
                      <a:endParaRPr lang="fi-FI" sz="12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0497F"/>
                    </a:solidFill>
                  </a:tcPr>
                </a:tc>
                <a:extLst>
                  <a:ext uri="{0D108BD9-81ED-4DB2-BD59-A6C34878D82A}">
                    <a16:rowId xmlns:a16="http://schemas.microsoft.com/office/drawing/2014/main" val="216423731"/>
                  </a:ext>
                </a:extLst>
              </a:tr>
              <a:tr h="439806">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40000"/>
                      </a:srgbClr>
                    </a:solidFill>
                  </a:tcPr>
                </a:tc>
                <a:extLst>
                  <a:ext uri="{0D108BD9-81ED-4DB2-BD59-A6C34878D82A}">
                    <a16:rowId xmlns:a16="http://schemas.microsoft.com/office/drawing/2014/main" val="1483730150"/>
                  </a:ext>
                </a:extLst>
              </a:tr>
              <a:tr h="439806">
                <a:tc>
                  <a:txBody>
                    <a:bodyPr/>
                    <a:lstStyle/>
                    <a:p>
                      <a:endParaRPr lang="fi-FI" sz="1400" dirty="0">
                        <a:solidFill>
                          <a:schemeClr val="bg1"/>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2614856927"/>
                  </a:ext>
                </a:extLst>
              </a:tr>
              <a:tr h="439806">
                <a:tc>
                  <a:txBody>
                    <a:bodyPr/>
                    <a:lstStyle/>
                    <a:p>
                      <a:endParaRPr lang="fi-FI" sz="1400" dirty="0">
                        <a:solidFill>
                          <a:schemeClr val="bg1"/>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3884394400"/>
                  </a:ext>
                </a:extLst>
              </a:tr>
              <a:tr h="439806">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tc>
                  <a:txBody>
                    <a:bodyPr/>
                    <a:lstStyle>
                      <a:lvl1pPr marL="0" algn="l" defTabSz="356085" rtl="0" eaLnBrk="1" latinLnBrk="0" hangingPunct="1">
                        <a:defRPr sz="701" kern="1200">
                          <a:solidFill>
                            <a:schemeClr val="dk1"/>
                          </a:solidFill>
                          <a:latin typeface="Arial"/>
                        </a:defRPr>
                      </a:lvl1pPr>
                      <a:lvl2pPr marL="178042" algn="l" defTabSz="356085" rtl="0" eaLnBrk="1" latinLnBrk="0" hangingPunct="1">
                        <a:defRPr sz="701" kern="1200">
                          <a:solidFill>
                            <a:schemeClr val="dk1"/>
                          </a:solidFill>
                          <a:latin typeface="Arial"/>
                        </a:defRPr>
                      </a:lvl2pPr>
                      <a:lvl3pPr marL="356085" algn="l" defTabSz="356085" rtl="0" eaLnBrk="1" latinLnBrk="0" hangingPunct="1">
                        <a:defRPr sz="701" kern="1200">
                          <a:solidFill>
                            <a:schemeClr val="dk1"/>
                          </a:solidFill>
                          <a:latin typeface="Arial"/>
                        </a:defRPr>
                      </a:lvl3pPr>
                      <a:lvl4pPr marL="534127" algn="l" defTabSz="356085" rtl="0" eaLnBrk="1" latinLnBrk="0" hangingPunct="1">
                        <a:defRPr sz="701" kern="1200">
                          <a:solidFill>
                            <a:schemeClr val="dk1"/>
                          </a:solidFill>
                          <a:latin typeface="Arial"/>
                        </a:defRPr>
                      </a:lvl4pPr>
                      <a:lvl5pPr marL="712169" algn="l" defTabSz="356085" rtl="0" eaLnBrk="1" latinLnBrk="0" hangingPunct="1">
                        <a:defRPr sz="701" kern="1200">
                          <a:solidFill>
                            <a:schemeClr val="dk1"/>
                          </a:solidFill>
                          <a:latin typeface="Arial"/>
                        </a:defRPr>
                      </a:lvl5pPr>
                      <a:lvl6pPr marL="890211" algn="l" defTabSz="356085" rtl="0" eaLnBrk="1" latinLnBrk="0" hangingPunct="1">
                        <a:defRPr sz="701" kern="1200">
                          <a:solidFill>
                            <a:schemeClr val="dk1"/>
                          </a:solidFill>
                          <a:latin typeface="Arial"/>
                        </a:defRPr>
                      </a:lvl6pPr>
                      <a:lvl7pPr marL="1068254" algn="l" defTabSz="356085" rtl="0" eaLnBrk="1" latinLnBrk="0" hangingPunct="1">
                        <a:defRPr sz="701" kern="1200">
                          <a:solidFill>
                            <a:schemeClr val="dk1"/>
                          </a:solidFill>
                          <a:latin typeface="Arial"/>
                        </a:defRPr>
                      </a:lvl7pPr>
                      <a:lvl8pPr marL="1246296" algn="l" defTabSz="356085" rtl="0" eaLnBrk="1" latinLnBrk="0" hangingPunct="1">
                        <a:defRPr sz="701" kern="1200">
                          <a:solidFill>
                            <a:schemeClr val="dk1"/>
                          </a:solidFill>
                          <a:latin typeface="Arial"/>
                        </a:defRPr>
                      </a:lvl8pPr>
                      <a:lvl9pPr marL="1424338" algn="l" defTabSz="356085" rtl="0" eaLnBrk="1" latinLnBrk="0" hangingPunct="1">
                        <a:defRPr sz="701" kern="1200">
                          <a:solidFill>
                            <a:schemeClr val="dk1"/>
                          </a:solidFill>
                          <a:latin typeface="Arial"/>
                        </a:defRPr>
                      </a:lvl9pPr>
                    </a:lstStyle>
                    <a:p>
                      <a:endParaRPr lang="fi-FI" sz="1400" dirty="0">
                        <a:solidFill>
                          <a:schemeClr val="bg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400251656"/>
                  </a:ext>
                </a:extLst>
              </a:tr>
              <a:tr h="439806">
                <a:tc>
                  <a:txBody>
                    <a:bodyPr/>
                    <a:lstStyle/>
                    <a:p>
                      <a:endParaRPr lang="fi-FI" sz="1400" dirty="0">
                        <a:solidFill>
                          <a:schemeClr val="bg1"/>
                        </a:solidFill>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a:solidFill>
                          <a:schemeClr val="bg1"/>
                        </a:solidFill>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tc>
                  <a:txBody>
                    <a:bodyPr/>
                    <a:lstStyle/>
                    <a:p>
                      <a:endParaRPr lang="fi-FI" sz="1400" dirty="0">
                        <a:solidFill>
                          <a:schemeClr val="bg1"/>
                        </a:solidFill>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0497F">
                        <a:tint val="20000"/>
                      </a:srgbClr>
                    </a:solidFill>
                  </a:tcPr>
                </a:tc>
                <a:extLst>
                  <a:ext uri="{0D108BD9-81ED-4DB2-BD59-A6C34878D82A}">
                    <a16:rowId xmlns:a16="http://schemas.microsoft.com/office/drawing/2014/main" val="1929049119"/>
                  </a:ext>
                </a:extLst>
              </a:tr>
            </a:tbl>
          </a:graphicData>
        </a:graphic>
      </p:graphicFrame>
      <p:sp>
        <p:nvSpPr>
          <p:cNvPr id="7" name="TextBox 12">
            <a:extLst>
              <a:ext uri="{FF2B5EF4-FFF2-40B4-BE49-F238E27FC236}">
                <a16:creationId xmlns:a16="http://schemas.microsoft.com/office/drawing/2014/main" id="{DA158B67-7A67-82E8-797C-FB1CD6B1D4A9}"/>
              </a:ext>
            </a:extLst>
          </p:cNvPr>
          <p:cNvSpPr txBox="1"/>
          <p:nvPr/>
        </p:nvSpPr>
        <p:spPr>
          <a:xfrm>
            <a:off x="438820" y="1064565"/>
            <a:ext cx="9161127" cy="646331"/>
          </a:xfrm>
          <a:prstGeom prst="rect">
            <a:avLst/>
          </a:prstGeom>
          <a:noFill/>
        </p:spPr>
        <p:txBody>
          <a:bodyPr wrap="square" rtlCol="0">
            <a:spAutoFit/>
          </a:bodyPr>
          <a:lstStyle/>
          <a:p>
            <a:pPr algn="l"/>
            <a:r>
              <a:rPr lang="fi-FI" dirty="0"/>
              <a:t>Työpohja kestävyysarvioinnin pohjalta tehtävälle toimenpanosuunnitelmalle tuleville vuosille.</a:t>
            </a:r>
          </a:p>
        </p:txBody>
      </p:sp>
      <p:sp>
        <p:nvSpPr>
          <p:cNvPr id="10" name="Vuokaaviosymboli: Valinta 9">
            <a:extLst>
              <a:ext uri="{FF2B5EF4-FFF2-40B4-BE49-F238E27FC236}">
                <a16:creationId xmlns:a16="http://schemas.microsoft.com/office/drawing/2014/main" id="{C43E1D5E-9293-D237-D71F-F0B9A3596729}"/>
              </a:ext>
            </a:extLst>
          </p:cNvPr>
          <p:cNvSpPr/>
          <p:nvPr/>
        </p:nvSpPr>
        <p:spPr>
          <a:xfrm>
            <a:off x="564222" y="113149"/>
            <a:ext cx="1514475" cy="364263"/>
          </a:xfrm>
          <a:prstGeom prst="flowChartDecisi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800" b="1" dirty="0">
                <a:solidFill>
                  <a:schemeClr val="tx1"/>
                </a:solidFill>
              </a:rPr>
              <a:t>TYÖPOHJA</a:t>
            </a:r>
          </a:p>
        </p:txBody>
      </p:sp>
      <p:sp>
        <p:nvSpPr>
          <p:cNvPr id="11" name="Tekstiruutu 10">
            <a:extLst>
              <a:ext uri="{FF2B5EF4-FFF2-40B4-BE49-F238E27FC236}">
                <a16:creationId xmlns:a16="http://schemas.microsoft.com/office/drawing/2014/main" id="{04F4E277-C06E-9865-0B80-D2E3BD649122}"/>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797185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53000-8D9D-CAAC-6A82-F904017B6F05}"/>
            </a:ext>
          </a:extLst>
        </p:cNvPr>
        <p:cNvGrpSpPr/>
        <p:nvPr/>
      </p:nvGrpSpPr>
      <p:grpSpPr>
        <a:xfrm>
          <a:off x="0" y="0"/>
          <a:ext cx="0" cy="0"/>
          <a:chOff x="0" y="0"/>
          <a:chExt cx="0" cy="0"/>
        </a:xfrm>
      </p:grpSpPr>
      <p:pic>
        <p:nvPicPr>
          <p:cNvPr id="7" name="Kuva 6">
            <a:extLst>
              <a:ext uri="{FF2B5EF4-FFF2-40B4-BE49-F238E27FC236}">
                <a16:creationId xmlns:a16="http://schemas.microsoft.com/office/drawing/2014/main" id="{D5AB029B-B079-C0F9-DCD9-9E2D6810AC7C}"/>
              </a:ext>
            </a:extLst>
          </p:cNvPr>
          <p:cNvPicPr>
            <a:picLocks noChangeAspect="1"/>
          </p:cNvPicPr>
          <p:nvPr/>
        </p:nvPicPr>
        <p:blipFill>
          <a:blip r:embed="rId2"/>
          <a:srcRect/>
          <a:stretch/>
        </p:blipFill>
        <p:spPr>
          <a:xfrm>
            <a:off x="724694" y="1470024"/>
            <a:ext cx="8458199" cy="4757736"/>
          </a:xfrm>
          <a:prstGeom prst="rect">
            <a:avLst/>
          </a:prstGeom>
        </p:spPr>
      </p:pic>
      <p:sp>
        <p:nvSpPr>
          <p:cNvPr id="2" name="Otsikko 1">
            <a:extLst>
              <a:ext uri="{FF2B5EF4-FFF2-40B4-BE49-F238E27FC236}">
                <a16:creationId xmlns:a16="http://schemas.microsoft.com/office/drawing/2014/main" id="{656FC946-CE93-B5E3-94B1-F81C10C15F8D}"/>
              </a:ext>
            </a:extLst>
          </p:cNvPr>
          <p:cNvSpPr>
            <a:spLocks noGrp="1"/>
          </p:cNvSpPr>
          <p:nvPr>
            <p:ph type="ctrTitle"/>
          </p:nvPr>
        </p:nvSpPr>
        <p:spPr>
          <a:xfrm>
            <a:off x="1113335" y="532126"/>
            <a:ext cx="7680917" cy="1362713"/>
          </a:xfrm>
        </p:spPr>
        <p:txBody>
          <a:bodyPr/>
          <a:lstStyle/>
          <a:p>
            <a:pPr algn="ctr"/>
            <a:r>
              <a:rPr lang="fi-FI" sz="4400" dirty="0"/>
              <a:t>5. Kehittämistoimien toteutus ja seuranta</a:t>
            </a:r>
            <a:endParaRPr lang="fi-FI" dirty="0"/>
          </a:p>
        </p:txBody>
      </p:sp>
      <p:pic>
        <p:nvPicPr>
          <p:cNvPr id="6" name="Sisällön paikkamerkki 5">
            <a:extLst>
              <a:ext uri="{FF2B5EF4-FFF2-40B4-BE49-F238E27FC236}">
                <a16:creationId xmlns:a16="http://schemas.microsoft.com/office/drawing/2014/main" id="{8AC61612-1552-90D6-2834-2D2529222C55}"/>
              </a:ext>
            </a:extLst>
          </p:cNvPr>
          <p:cNvPicPr>
            <a:picLocks noGrp="1" noChangeAspect="1"/>
          </p:cNvPicPr>
          <p:nvPr>
            <p:ph sz="quarter" idx="13"/>
          </p:nvPr>
        </p:nvPicPr>
        <p:blipFill>
          <a:blip r:embed="rId3"/>
          <a:stretch>
            <a:fillRect/>
          </a:stretch>
        </p:blipFill>
        <p:spPr>
          <a:xfrm>
            <a:off x="7739061" y="6270024"/>
            <a:ext cx="1511300" cy="447037"/>
          </a:xfrm>
          <a:prstGeom prst="rect">
            <a:avLst/>
          </a:prstGeom>
        </p:spPr>
      </p:pic>
      <p:sp>
        <p:nvSpPr>
          <p:cNvPr id="3" name="Dian numeron paikkamerkki 10">
            <a:extLst>
              <a:ext uri="{FF2B5EF4-FFF2-40B4-BE49-F238E27FC236}">
                <a16:creationId xmlns:a16="http://schemas.microsoft.com/office/drawing/2014/main" id="{AEAADFC3-D1DF-9E5E-787E-B9C6D937E8AE}"/>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33</a:t>
            </a:fld>
            <a:endParaRPr lang="fi-FI" sz="800" dirty="0">
              <a:solidFill>
                <a:schemeClr val="tx2"/>
              </a:solidFill>
            </a:endParaRPr>
          </a:p>
        </p:txBody>
      </p:sp>
      <p:sp>
        <p:nvSpPr>
          <p:cNvPr id="4" name="Tekstiruutu 3">
            <a:extLst>
              <a:ext uri="{FF2B5EF4-FFF2-40B4-BE49-F238E27FC236}">
                <a16:creationId xmlns:a16="http://schemas.microsoft.com/office/drawing/2014/main" id="{64BDA648-F4B6-D1D7-F628-29BBA01365E4}"/>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380856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66BC9-C079-5136-3A17-26C770A0D5C7}"/>
            </a:ext>
          </a:extLst>
        </p:cNvPr>
        <p:cNvGrpSpPr/>
        <p:nvPr/>
      </p:nvGrpSpPr>
      <p:grpSpPr>
        <a:xfrm>
          <a:off x="0" y="0"/>
          <a:ext cx="0" cy="0"/>
          <a:chOff x="0" y="0"/>
          <a:chExt cx="0" cy="0"/>
        </a:xfrm>
      </p:grpSpPr>
      <p:sp>
        <p:nvSpPr>
          <p:cNvPr id="9" name="Suorakulmio 8">
            <a:extLst>
              <a:ext uri="{FF2B5EF4-FFF2-40B4-BE49-F238E27FC236}">
                <a16:creationId xmlns:a16="http://schemas.microsoft.com/office/drawing/2014/main" id="{09F49DCE-77D1-C83C-2373-9B6366D08426}"/>
              </a:ext>
            </a:extLst>
          </p:cNvPr>
          <p:cNvSpPr/>
          <p:nvPr/>
        </p:nvSpPr>
        <p:spPr>
          <a:xfrm>
            <a:off x="8086725" y="92869"/>
            <a:ext cx="1578769" cy="447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err="1">
              <a:solidFill>
                <a:schemeClr val="bg1"/>
              </a:solidFill>
            </a:endParaRPr>
          </a:p>
        </p:txBody>
      </p:sp>
      <p:sp>
        <p:nvSpPr>
          <p:cNvPr id="2" name="Otsikko 1">
            <a:extLst>
              <a:ext uri="{FF2B5EF4-FFF2-40B4-BE49-F238E27FC236}">
                <a16:creationId xmlns:a16="http://schemas.microsoft.com/office/drawing/2014/main" id="{2602556E-FEF9-1419-E659-88069B63A625}"/>
              </a:ext>
            </a:extLst>
          </p:cNvPr>
          <p:cNvSpPr>
            <a:spLocks noGrp="1"/>
          </p:cNvSpPr>
          <p:nvPr>
            <p:ph type="title"/>
          </p:nvPr>
        </p:nvSpPr>
        <p:spPr/>
        <p:txBody>
          <a:bodyPr/>
          <a:lstStyle/>
          <a:p>
            <a:r>
              <a:rPr lang="fi-FI" sz="2200"/>
              <a:t>Vinkkejä </a:t>
            </a:r>
            <a:r>
              <a:rPr lang="fi-FI" sz="2200" dirty="0"/>
              <a:t>kehittämistoimien seurantaan</a:t>
            </a:r>
          </a:p>
        </p:txBody>
      </p:sp>
      <p:pic>
        <p:nvPicPr>
          <p:cNvPr id="5" name="Sisällön paikkamerkki 4">
            <a:extLst>
              <a:ext uri="{FF2B5EF4-FFF2-40B4-BE49-F238E27FC236}">
                <a16:creationId xmlns:a16="http://schemas.microsoft.com/office/drawing/2014/main" id="{B605E0C6-18C0-7341-511B-CB49F6E412E7}"/>
              </a:ext>
            </a:extLst>
          </p:cNvPr>
          <p:cNvPicPr>
            <a:picLocks noGrp="1" noChangeAspect="1"/>
          </p:cNvPicPr>
          <p:nvPr>
            <p:ph sz="quarter" idx="13"/>
          </p:nvPr>
        </p:nvPicPr>
        <p:blipFill>
          <a:blip r:embed="rId2"/>
          <a:stretch>
            <a:fillRect/>
          </a:stretch>
        </p:blipFill>
        <p:spPr>
          <a:xfrm>
            <a:off x="7792504" y="6318094"/>
            <a:ext cx="1511300" cy="447037"/>
          </a:xfrm>
          <a:prstGeom prst="rect">
            <a:avLst/>
          </a:prstGeom>
        </p:spPr>
      </p:pic>
      <p:pic>
        <p:nvPicPr>
          <p:cNvPr id="8" name="Kuva 7">
            <a:extLst>
              <a:ext uri="{FF2B5EF4-FFF2-40B4-BE49-F238E27FC236}">
                <a16:creationId xmlns:a16="http://schemas.microsoft.com/office/drawing/2014/main" id="{90DB8573-2B58-1C4A-5C27-BE7DB2C3CD3E}"/>
              </a:ext>
            </a:extLst>
          </p:cNvPr>
          <p:cNvPicPr>
            <a:picLocks noChangeAspect="1"/>
          </p:cNvPicPr>
          <p:nvPr/>
        </p:nvPicPr>
        <p:blipFill>
          <a:blip r:embed="rId3"/>
          <a:srcRect/>
          <a:stretch/>
        </p:blipFill>
        <p:spPr>
          <a:xfrm>
            <a:off x="7408073" y="113149"/>
            <a:ext cx="2414580" cy="524565"/>
          </a:xfrm>
          <a:prstGeom prst="rect">
            <a:avLst/>
          </a:prstGeom>
        </p:spPr>
      </p:pic>
      <p:sp>
        <p:nvSpPr>
          <p:cNvPr id="4" name="Dian numeron paikkamerkki 10">
            <a:extLst>
              <a:ext uri="{FF2B5EF4-FFF2-40B4-BE49-F238E27FC236}">
                <a16:creationId xmlns:a16="http://schemas.microsoft.com/office/drawing/2014/main" id="{02602C23-AA89-3A55-4A89-9345B432CB4B}"/>
              </a:ext>
            </a:extLst>
          </p:cNvPr>
          <p:cNvSpPr txBox="1">
            <a:spLocks/>
          </p:cNvSpPr>
          <p:nvPr/>
        </p:nvSpPr>
        <p:spPr>
          <a:xfrm>
            <a:off x="9443934" y="6447061"/>
            <a:ext cx="438820" cy="540000"/>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F51F23-7757-49F1-B505-C038A0A98CE4}" type="slidenum">
              <a:rPr lang="fi-FI" sz="800">
                <a:solidFill>
                  <a:schemeClr val="tx2"/>
                </a:solidFill>
              </a:rPr>
              <a:pPr/>
              <a:t>34</a:t>
            </a:fld>
            <a:endParaRPr lang="fi-FI" sz="800" dirty="0">
              <a:solidFill>
                <a:schemeClr val="tx2"/>
              </a:solidFill>
            </a:endParaRPr>
          </a:p>
        </p:txBody>
      </p:sp>
      <p:sp>
        <p:nvSpPr>
          <p:cNvPr id="6" name="Sisällön paikkamerkki 2">
            <a:extLst>
              <a:ext uri="{FF2B5EF4-FFF2-40B4-BE49-F238E27FC236}">
                <a16:creationId xmlns:a16="http://schemas.microsoft.com/office/drawing/2014/main" id="{C914F957-7DA3-4D24-D6DF-97C6F9881944}"/>
              </a:ext>
            </a:extLst>
          </p:cNvPr>
          <p:cNvSpPr txBox="1">
            <a:spLocks/>
          </p:cNvSpPr>
          <p:nvPr/>
        </p:nvSpPr>
        <p:spPr>
          <a:xfrm>
            <a:off x="438819" y="1443935"/>
            <a:ext cx="9133805" cy="44139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800" kern="100" dirty="0">
                <a:ea typeface="Aptos" panose="020B0004020202020204" pitchFamily="34" charset="0"/>
                <a:cs typeface="Aptos" panose="020B0004020202020204" pitchFamily="34" charset="0"/>
              </a:rPr>
              <a:t>Kehittämistoimien toteuttaminen ja seuranta tapahtuu organisaation sovittujen käytäntöjen mukaisesti.  </a:t>
            </a:r>
          </a:p>
          <a:p>
            <a:r>
              <a:rPr lang="fi-FI" sz="1800" kern="100" dirty="0">
                <a:ea typeface="Aptos" panose="020B0004020202020204" pitchFamily="34" charset="0"/>
                <a:cs typeface="Aptos" panose="020B0004020202020204" pitchFamily="34" charset="0"/>
              </a:rPr>
              <a:t>Toteuttamisen tilannekuvaa ja tuloksia voidaan käsitellä eri kokoonpanoilla, esim. työryhmissä, yksikköpalavereissa, ohjaus- ja johtoryhmissä. Tärkeintä on tunnistaa ja sopia tilanteeseen sopivat ja organisaation toimintaan sopivat käytännöt. </a:t>
            </a:r>
            <a:endParaRPr lang="fi-FI" sz="1800" kern="100" dirty="0">
              <a:ea typeface="Aptos" panose="020B0004020202020204" pitchFamily="34" charset="0"/>
              <a:cs typeface="Times New Roman" panose="02020603050405020304" pitchFamily="18" charset="0"/>
            </a:endParaRPr>
          </a:p>
          <a:p>
            <a:r>
              <a:rPr lang="fi-FI" sz="1800" dirty="0">
                <a:ea typeface="Aptos" panose="020B0004020202020204" pitchFamily="34" charset="0"/>
                <a:cs typeface="Aptos" panose="020B0004020202020204" pitchFamily="34" charset="0"/>
              </a:rPr>
              <a:t>Kestävyystyön vakiinnuttaminen osaksi organisaation tehtäviä ja tulosten säännöllinen seuranta mahdollistavat kehittymisen kestävyyden eri osa-alueilla.</a:t>
            </a:r>
          </a:p>
          <a:p>
            <a:r>
              <a:rPr lang="fi-FI" sz="1800" dirty="0">
                <a:ea typeface="Aptos" panose="020B0004020202020204" pitchFamily="34" charset="0"/>
                <a:cs typeface="Aptos" panose="020B0004020202020204" pitchFamily="34" charset="0"/>
              </a:rPr>
              <a:t>Eri toiminnoissa ja eri näkökulmista tehdyt kestävyysarvioinnit tekevät näkyväksi lähtötilannetta ja kehittämistoimien vaikutusta.</a:t>
            </a:r>
            <a:endParaRPr lang="fi-FI" sz="1800" kern="100" dirty="0">
              <a:ea typeface="Aptos" panose="020B0004020202020204" pitchFamily="34" charset="0"/>
              <a:cs typeface="Times New Roman" panose="02020603050405020304" pitchFamily="18" charset="0"/>
            </a:endParaRPr>
          </a:p>
          <a:p>
            <a:r>
              <a:rPr lang="fi-FI" sz="1800" kern="100" dirty="0">
                <a:ea typeface="Aptos" panose="020B0004020202020204" pitchFamily="34" charset="0"/>
                <a:cs typeface="Aptos" panose="020B0004020202020204" pitchFamily="34" charset="0"/>
              </a:rPr>
              <a:t>Edistymisen, tulosten, oppien ja kokemusten jakaminen oman organisaation sisällä ja muillekin </a:t>
            </a:r>
            <a:r>
              <a:rPr lang="fi-FI" sz="1800" kern="100" dirty="0"/>
              <a:t>motivoi jatkuvan parantamisen hengessä edelleen kehittämään ja kehittymään. K</a:t>
            </a:r>
            <a:r>
              <a:rPr lang="fi-FI" sz="1800" dirty="0"/>
              <a:t>okemuksia kannattaa jakaa esim. intrassa, verkkosivuilla ja some-päivityksinä ja osana vuosiraportointia. </a:t>
            </a:r>
          </a:p>
          <a:p>
            <a:r>
              <a:rPr lang="fi-FI" sz="1800" kern="100" dirty="0">
                <a:ea typeface="Aptos" panose="020B0004020202020204" pitchFamily="34" charset="0"/>
                <a:cs typeface="Aptos" panose="020B0004020202020204" pitchFamily="34" charset="0"/>
              </a:rPr>
              <a:t>On hyvä sopia uusinta-arvioinnin aikataulu, esimerkiksi 2-3 vuoden välein. </a:t>
            </a:r>
            <a:endParaRPr lang="fi-FI" sz="1800" kern="100" dirty="0">
              <a:ea typeface="Aptos" panose="020B0004020202020204" pitchFamily="34" charset="0"/>
              <a:cs typeface="Times New Roman" panose="02020603050405020304" pitchFamily="18" charset="0"/>
            </a:endParaRPr>
          </a:p>
          <a:p>
            <a:pPr marL="0" indent="0">
              <a:buNone/>
            </a:pPr>
            <a:endParaRPr lang="fi-FI" sz="1800" dirty="0"/>
          </a:p>
          <a:p>
            <a:pPr marL="0" indent="0">
              <a:buNone/>
            </a:pPr>
            <a:endParaRPr lang="fi-FI" dirty="0"/>
          </a:p>
        </p:txBody>
      </p:sp>
      <p:sp>
        <p:nvSpPr>
          <p:cNvPr id="7" name="Tekstiruutu 6">
            <a:extLst>
              <a:ext uri="{FF2B5EF4-FFF2-40B4-BE49-F238E27FC236}">
                <a16:creationId xmlns:a16="http://schemas.microsoft.com/office/drawing/2014/main" id="{4C3D9D2A-9BA0-D598-5C15-7D14773F427F}"/>
              </a:ext>
            </a:extLst>
          </p:cNvPr>
          <p:cNvSpPr txBox="1"/>
          <p:nvPr/>
        </p:nvSpPr>
        <p:spPr>
          <a:xfrm>
            <a:off x="292894" y="6500813"/>
            <a:ext cx="1607344" cy="200055"/>
          </a:xfrm>
          <a:prstGeom prst="rect">
            <a:avLst/>
          </a:prstGeom>
          <a:noFill/>
        </p:spPr>
        <p:txBody>
          <a:bodyPr wrap="square" rtlCol="0">
            <a:spAutoFit/>
          </a:bodyPr>
          <a:lstStyle/>
          <a:p>
            <a:pPr algn="l"/>
            <a:r>
              <a:rPr lang="fi-FI" sz="700" b="1" dirty="0">
                <a:hlinkClick r:id="rId4" action="ppaction://hlinksldjump"/>
              </a:rPr>
              <a:t>Paluu sisällysluetteloon</a:t>
            </a:r>
            <a:endParaRPr lang="fi-FI" sz="700" b="1" dirty="0"/>
          </a:p>
        </p:txBody>
      </p:sp>
    </p:spTree>
    <p:extLst>
      <p:ext uri="{BB962C8B-B14F-4D97-AF65-F5344CB8AC3E}">
        <p14:creationId xmlns:p14="http://schemas.microsoft.com/office/powerpoint/2010/main" val="785501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95CC4-90C7-071E-EECF-81DF1FCF0991}"/>
            </a:ext>
          </a:extLst>
        </p:cNvPr>
        <p:cNvGrpSpPr/>
        <p:nvPr/>
      </p:nvGrpSpPr>
      <p:grpSpPr>
        <a:xfrm>
          <a:off x="0" y="0"/>
          <a:ext cx="0" cy="0"/>
          <a:chOff x="0" y="0"/>
          <a:chExt cx="0" cy="0"/>
        </a:xfrm>
      </p:grpSpPr>
      <p:sp>
        <p:nvSpPr>
          <p:cNvPr id="3" name="Alaotsikko 2">
            <a:extLst>
              <a:ext uri="{FF2B5EF4-FFF2-40B4-BE49-F238E27FC236}">
                <a16:creationId xmlns:a16="http://schemas.microsoft.com/office/drawing/2014/main" id="{BD06825F-9430-4F4F-408B-F6E78B17E483}"/>
              </a:ext>
            </a:extLst>
          </p:cNvPr>
          <p:cNvSpPr>
            <a:spLocks noGrp="1"/>
          </p:cNvSpPr>
          <p:nvPr>
            <p:ph type="subTitle" idx="1"/>
          </p:nvPr>
        </p:nvSpPr>
        <p:spPr>
          <a:xfrm>
            <a:off x="1238448" y="3056794"/>
            <a:ext cx="7430691" cy="828000"/>
          </a:xfrm>
        </p:spPr>
        <p:txBody>
          <a:bodyPr anchor="t">
            <a:normAutofit/>
          </a:bodyPr>
          <a:lstStyle/>
          <a:p>
            <a:pPr algn="ctr">
              <a:spcAft>
                <a:spcPts val="600"/>
              </a:spcAft>
            </a:pPr>
            <a:r>
              <a:rPr lang="fi-FI" sz="1800" b="1" dirty="0"/>
              <a:t>Lisätietoja Kestävyyskompassista ja Arviointiapurista:</a:t>
            </a:r>
          </a:p>
          <a:p>
            <a:pPr algn="ctr">
              <a:spcAft>
                <a:spcPts val="600"/>
              </a:spcAft>
            </a:pPr>
            <a:r>
              <a:rPr lang="fi-FI" sz="1800" b="1" dirty="0">
                <a:hlinkClick r:id="rId2"/>
              </a:rPr>
              <a:t>kestavyys@valtiokonttori.fi</a:t>
            </a:r>
            <a:r>
              <a:rPr lang="fi-FI" sz="1800" b="1" dirty="0"/>
              <a:t> </a:t>
            </a:r>
            <a:endParaRPr lang="fi-FI" sz="1800" dirty="0"/>
          </a:p>
          <a:p>
            <a:pPr>
              <a:spcAft>
                <a:spcPts val="600"/>
              </a:spcAft>
            </a:pPr>
            <a:endParaRPr lang="fi-FI" dirty="0"/>
          </a:p>
        </p:txBody>
      </p:sp>
      <p:pic>
        <p:nvPicPr>
          <p:cNvPr id="8" name="Sisällön paikkamerkki 7">
            <a:extLst>
              <a:ext uri="{FF2B5EF4-FFF2-40B4-BE49-F238E27FC236}">
                <a16:creationId xmlns:a16="http://schemas.microsoft.com/office/drawing/2014/main" id="{C4288543-273F-2E0F-D818-A9A4AAB9F5F4}"/>
              </a:ext>
            </a:extLst>
          </p:cNvPr>
          <p:cNvPicPr>
            <a:picLocks noGrp="1" noChangeAspect="1"/>
          </p:cNvPicPr>
          <p:nvPr>
            <p:ph sz="quarter" idx="13"/>
          </p:nvPr>
        </p:nvPicPr>
        <p:blipFill>
          <a:blip r:embed="rId3"/>
          <a:stretch>
            <a:fillRect/>
          </a:stretch>
        </p:blipFill>
        <p:spPr>
          <a:xfrm>
            <a:off x="7975600" y="6004244"/>
            <a:ext cx="1511300" cy="447037"/>
          </a:xfrm>
          <a:prstGeom prst="rect">
            <a:avLst/>
          </a:prstGeom>
          <a:noFill/>
        </p:spPr>
      </p:pic>
    </p:spTree>
    <p:extLst>
      <p:ext uri="{BB962C8B-B14F-4D97-AF65-F5344CB8AC3E}">
        <p14:creationId xmlns:p14="http://schemas.microsoft.com/office/powerpoint/2010/main" val="1835846779"/>
      </p:ext>
    </p:extLst>
  </p:cSld>
  <p:clrMapOvr>
    <a:masterClrMapping/>
  </p:clrMapOvr>
</p:sld>
</file>

<file path=ppt/theme/theme1.xml><?xml version="1.0" encoding="utf-8"?>
<a:theme xmlns:a="http://schemas.openxmlformats.org/drawingml/2006/main" name="ValtiollaMaster">
  <a:themeElements>
    <a:clrScheme name="ValtiollaTyökalut">
      <a:dk1>
        <a:srgbClr val="000000"/>
      </a:dk1>
      <a:lt1>
        <a:srgbClr val="FFFFFF"/>
      </a:lt1>
      <a:dk2>
        <a:srgbClr val="10497F"/>
      </a:dk2>
      <a:lt2>
        <a:srgbClr val="A7B8B4"/>
      </a:lt2>
      <a:accent1>
        <a:srgbClr val="E1DE28"/>
      </a:accent1>
      <a:accent2>
        <a:srgbClr val="73C4C3"/>
      </a:accent2>
      <a:accent3>
        <a:srgbClr val="FD9E81"/>
      </a:accent3>
      <a:accent4>
        <a:srgbClr val="4E3C80"/>
      </a:accent4>
      <a:accent5>
        <a:srgbClr val="FFDE00"/>
      </a:accent5>
      <a:accent6>
        <a:srgbClr val="004E57"/>
      </a:accent6>
      <a:hlink>
        <a:srgbClr val="004E96"/>
      </a:hlink>
      <a:folHlink>
        <a:srgbClr val="BA80BE"/>
      </a:folHlink>
    </a:clrScheme>
    <a:fontScheme name="Valtiokonttor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2"/>
          </a:solidFill>
        </a:ln>
      </a:spPr>
      <a:bodyPr rtlCol="0" anchor="ctr"/>
      <a:lstStyle>
        <a:defPPr algn="ctr">
          <a:defRPr sz="2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000" dirty="0" err="1" smtClean="0"/>
        </a:defPPr>
      </a:lstStyle>
    </a:txDef>
  </a:objectDefaults>
  <a:extraClrSchemeLst/>
  <a:custClrLst>
    <a:custClr name="Punainen">
      <a:srgbClr val="ED1C24"/>
    </a:custClr>
    <a:custClr name="Keltainen">
      <a:srgbClr val="FCF065"/>
    </a:custClr>
    <a:custClr name="Kaavioväri 1">
      <a:srgbClr val="84E4D8"/>
    </a:custClr>
    <a:custClr name="Kaavioväri 2">
      <a:srgbClr val="006265"/>
    </a:custClr>
    <a:custClr name="Kaavioväri 3">
      <a:srgbClr val="A7B8B4"/>
    </a:custClr>
    <a:custClr name="Kaavioväri 4">
      <a:srgbClr val="C3E142"/>
    </a:custClr>
    <a:custClr name="Kaavioväri 5">
      <a:srgbClr val="000000"/>
    </a:custClr>
    <a:custClr name="Kaavioväri 6">
      <a:srgbClr val="F39F41"/>
    </a:custClr>
    <a:custClr name="Kaavioväri 7">
      <a:srgbClr val="AA0061"/>
    </a:custClr>
    <a:custClr name="Kaavioväri 8">
      <a:srgbClr val="0095C8"/>
    </a:custClr>
    <a:custClr name="Kaavioväri 9">
      <a:srgbClr val="DA291C"/>
    </a:custClr>
  </a:custClrLst>
  <a:extLst>
    <a:ext uri="{05A4C25C-085E-4340-85A3-A5531E510DB2}">
      <thm15:themeFamily xmlns:thm15="http://schemas.microsoft.com/office/thememl/2012/main" name="VK" id="{6EDE0EBC-D0FF-9A44-9B56-284AF36934E1}" vid="{A3E1BB8F-B4D5-6A41-AD9C-D38242B8A5A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C273FBDB1AAC448BDBB3CA1302F22C6" ma:contentTypeVersion="3" ma:contentTypeDescription="Luo uusi asiakirja." ma:contentTypeScope="" ma:versionID="f3f7e1d45d6b2b594da14095fd18003d">
  <xsd:schema xmlns:xsd="http://www.w3.org/2001/XMLSchema" xmlns:xs="http://www.w3.org/2001/XMLSchema" xmlns:p="http://schemas.microsoft.com/office/2006/metadata/properties" xmlns:ns2="ebb82943-49da-4504-a2f3-a33fb2eb95f1" targetNamespace="http://schemas.microsoft.com/office/2006/metadata/properties" ma:root="true" ma:fieldsID="8f194172f508ad1cee8f4c80405fd51a" ns2:_="">
    <xsd:import namespace="ebb82943-49da-4504-a2f3-a33fb2eb95f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b82943-49da-4504-a2f3-a33fb2eb95f1"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00A6D6-174E-4870-826E-EA592522A9A7}">
  <ds:schemaRefs>
    <ds:schemaRef ds:uri="http://purl.org/dc/terms/"/>
    <ds:schemaRef ds:uri="http://schemas.microsoft.com/office/2006/documentManagement/types"/>
    <ds:schemaRef ds:uri="http://www.w3.org/XML/1998/namespace"/>
    <ds:schemaRef ds:uri="ebb82943-49da-4504-a2f3-a33fb2eb95f1"/>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14096CAF-1AC1-4D88-A543-193F60EF56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b82943-49da-4504-a2f3-a33fb2eb95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6BF642-0679-4238-8816-48CF21CC60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VK</Template>
  <TotalTime>16177</TotalTime>
  <Words>4263</Words>
  <Application>Microsoft Office PowerPoint</Application>
  <PresentationFormat>Mukautettu</PresentationFormat>
  <Paragraphs>622</Paragraphs>
  <Slides>35</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35</vt:i4>
      </vt:variant>
    </vt:vector>
  </HeadingPairs>
  <TitlesOfParts>
    <vt:vector size="41" baseType="lpstr">
      <vt:lpstr>Aptos</vt:lpstr>
      <vt:lpstr>Arial</vt:lpstr>
      <vt:lpstr>Calibri</vt:lpstr>
      <vt:lpstr>Times New Roman</vt:lpstr>
      <vt:lpstr>Wingdings</vt:lpstr>
      <vt:lpstr>ValtiollaMaster</vt:lpstr>
      <vt:lpstr>Arviointiapuri</vt:lpstr>
      <vt:lpstr>Sisällysluettelo</vt:lpstr>
      <vt:lpstr>Arviointiapurin osiot</vt:lpstr>
      <vt:lpstr>Kestävyysarvioinnin polku</vt:lpstr>
      <vt:lpstr>Arviointiapurin työpohjat, tukimateriaalit ja vinkit eri vaiheissa  </vt:lpstr>
      <vt:lpstr>1. Arvioinnin  suunnittelu ja valmistelu</vt:lpstr>
      <vt:lpstr>Miten liikkeelle? </vt:lpstr>
      <vt:lpstr>Arvioitavan kohteen valinta </vt:lpstr>
      <vt:lpstr>Arvioinnin valmistelu yhdessä arvioinnin kohteen kanssa</vt:lpstr>
      <vt:lpstr>Arvioinnin toteutuksen suunnittelupohja</vt:lpstr>
      <vt:lpstr>Arvioinnin toteutuksen suunnittelu </vt:lpstr>
      <vt:lpstr>Esimerkkitoteutuksia kestävyysarvioinnille</vt:lpstr>
      <vt:lpstr>Esimerkki 1: Pitkä, usean päivän toteutus (1/2)</vt:lpstr>
      <vt:lpstr>Esimerkki 1: Pitkä, usean päivän toteutus (2/2)</vt:lpstr>
      <vt:lpstr>Esimerkki 2: Muutama parin tunnin rupeama</vt:lpstr>
      <vt:lpstr>Esimerkki 3: Muutama lyhyt rupeama </vt:lpstr>
      <vt:lpstr>Esimerkki 4: Omatoiminen ja täysvirtuaalinen toteutus </vt:lpstr>
      <vt:lpstr>Kestävyysarvioinnin kytkentä strategioihin  ja toiminnanohjaukseen (1/3)</vt:lpstr>
      <vt:lpstr>Kestävyysarvioinnin kytkentä strategioihin  ja toiminnanohjaukseen (2/3)</vt:lpstr>
      <vt:lpstr>Kestävyysarvioinnin kytkentä strategioihin  ja toiminnanohjaukseen (3/3)</vt:lpstr>
      <vt:lpstr>2. Nykytilan arviointi</vt:lpstr>
      <vt:lpstr>Kestävyyden arviointityökalun taustaa</vt:lpstr>
      <vt:lpstr>Arviointityökalun pääteemat ja aihealueet</vt:lpstr>
      <vt:lpstr>Mitä ja miten arvioidaan? </vt:lpstr>
      <vt:lpstr>3. Arvioinnin yhteenveto ja kehittämiskohteiden valinta</vt:lpstr>
      <vt:lpstr>Tulosmatriisin tulkinta</vt:lpstr>
      <vt:lpstr>Kestävyyden nykytilan ja  kehittämisalueiden arvioinnin kooste (1/2)</vt:lpstr>
      <vt:lpstr>Kestävyyden nykytilan ja  kehittämisalueiden arvioinnin kooste (2/2)</vt:lpstr>
      <vt:lpstr>Sovitut kehittämisen painopisteet </vt:lpstr>
      <vt:lpstr>4. Kehittämistoimien suunnittelu</vt:lpstr>
      <vt:lpstr>Toimeenpanosuunnitelma (1/2)</vt:lpstr>
      <vt:lpstr>Toimeenpanosuunnitelma (2/2)</vt:lpstr>
      <vt:lpstr>5. Kehittämistoimien toteutus ja seuranta</vt:lpstr>
      <vt:lpstr>Vinkkejä kehittämistoimien seurantaan</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Atte Uotila</dc:creator>
  <cp:lastModifiedBy>Kanerva Katri (VK)</cp:lastModifiedBy>
  <cp:revision>13</cp:revision>
  <cp:lastPrinted>2024-10-01T11:27:38Z</cp:lastPrinted>
  <dcterms:created xsi:type="dcterms:W3CDTF">2024-08-26T06:24:18Z</dcterms:created>
  <dcterms:modified xsi:type="dcterms:W3CDTF">2026-06-26T08:04:35Z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0x010100FC273FBDB1AAC448BDBB3CA1302F22C6</vt:lpwstr>
  </property>
  <property fmtid="{D5CDD505-2E9C-101B-9397-08002B2CF9AE}" pid="3" name="vkDocumentType">
    <vt:lpwstr>29;#Esitys|956c1ecb-9e9a-49c1-b933-ae05d49b7e51</vt:lpwstr>
  </property>
  <property fmtid="{D5CDD505-2E9C-101B-9397-08002B2CF9AE}" pid="4" name="vkBusinessArea">
    <vt:lpwstr>5;#T3|a9780881-6a39-46f3-8c14-216831b6f763</vt:lpwstr>
  </property>
  <property fmtid="{D5CDD505-2E9C-101B-9397-08002B2CF9AE}" pid="5" name="vkRecordClass">
    <vt:lpwstr>90;#Valtionhallinnon toiminnan kehittäminen|02c8b2e7-c0df-4764-9b31-8d8778632bf9</vt:lpwstr>
  </property>
  <property fmtid="{D5CDD505-2E9C-101B-9397-08002B2CF9AE}" pid="6" name="vkKeywords">
    <vt:lpwstr/>
  </property>
</Properties>
</file>