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0" r:id="rId4"/>
  </p:sldMasterIdLst>
  <p:notesMasterIdLst>
    <p:notesMasterId r:id="rId15"/>
  </p:notesMasterIdLst>
  <p:sldIdLst>
    <p:sldId id="10544" r:id="rId5"/>
    <p:sldId id="2147196664" r:id="rId6"/>
    <p:sldId id="2147196693" r:id="rId7"/>
    <p:sldId id="2147196684" r:id="rId8"/>
    <p:sldId id="362" r:id="rId9"/>
    <p:sldId id="2147196683" r:id="rId10"/>
    <p:sldId id="2147196694" r:id="rId11"/>
    <p:sldId id="2147196690" r:id="rId12"/>
    <p:sldId id="2147196692" r:id="rId13"/>
    <p:sldId id="2147196695" r:id="rId14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  <a:srgbClr val="F5F5F5"/>
    <a:srgbClr val="EDEDED"/>
    <a:srgbClr val="88BD23"/>
    <a:srgbClr val="002F5B"/>
    <a:srgbClr val="0075BE"/>
    <a:srgbClr val="0062A7"/>
    <a:srgbClr val="D3D800"/>
    <a:srgbClr val="008F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658" autoAdjust="0"/>
    <p:restoredTop sz="94544"/>
  </p:normalViewPr>
  <p:slideViewPr>
    <p:cSldViewPr snapToGrid="0" snapToObjects="1" showGuides="1">
      <p:cViewPr varScale="1">
        <p:scale>
          <a:sx n="104" d="100"/>
          <a:sy n="104" d="100"/>
        </p:scale>
        <p:origin x="112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96015-B525-3D41-9F8F-EE572C254ABE}" type="datetimeFigureOut">
              <a:rPr lang="fi-FI" smtClean="0"/>
              <a:t>15.10.2026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925DA3-6718-1B49-8FF5-258DDF863F2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08286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52944-6762-85F8-BE2D-EC7754F61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3987B2-642E-76AA-D830-C8130C760D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DB1223-29BA-6AF3-FBAD-588BFC7AB7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89EF8E-DE60-D145-80DA-D4589BF76E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08AEEB-ECD6-444F-9B8A-3F6D427AFC53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745353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/>
              <a:t>Mitä minä voin tehdä? Mitä me voimme tehdä yhdessä? Mitä konkreettista toteutuminen vaatii?</a:t>
            </a:r>
          </a:p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7F61AC-68C2-48EA-94BD-DBD9E393A7F4}" type="slidenum">
              <a:rPr lang="sv-FI" smtClean="0"/>
              <a:pPr/>
              <a:t>5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19875438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C7668-CBDD-438A-581D-50B211F68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F0793C-3BFC-E53B-B88E-48946F99E7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A49D52-7324-8B43-2363-3858FD1208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94EA07-B9BA-FC58-2A79-540F66D398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2AD96A-2756-48D5-983B-63C214F57679}" type="slidenum">
              <a:rPr lang="fi-FI" smtClean="0"/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68088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C653DD-9F2E-17E3-4E1C-9524925730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DFA51429-3223-2D0B-B163-8A181077A3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5E7386D-CED8-E5FE-9CCD-1754DD684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93C3C-4619-44B8-971A-BAA35EF7119E}" type="datetimeFigureOut">
              <a:rPr lang="fi-FI" smtClean="0"/>
              <a:t>15.10.2026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663855D-86AD-D8BB-11C1-B4792C42D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877B69D-C89D-1A9F-7B51-8DAA2E9F0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CF5E2-86D0-46AA-A56B-501E1766BAB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19946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DCC127C-8F78-DEDD-C6F0-1E5EE7FF9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3544F3D-3323-4932-04FE-EFDB25662C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4DEDEC4-B2A8-D592-664B-EF60A8767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93C3C-4619-44B8-971A-BAA35EF7119E}" type="datetimeFigureOut">
              <a:rPr lang="fi-FI" smtClean="0"/>
              <a:t>15.10.2026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48B552B-23E1-0D89-DE77-A62F890ED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16E0BE9-8AC0-AE53-6E4D-4CCDAA3B5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CF5E2-86D0-46AA-A56B-501E1766BAB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98215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7171D2C-F00F-BF06-1B26-A5C2B3277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DC88E10-B117-C2CF-3EEE-77987E6201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5F61784-4112-FC9C-770C-0679C3A85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93C3C-4619-44B8-971A-BAA35EF7119E}" type="datetimeFigureOut">
              <a:rPr lang="fi-FI" smtClean="0"/>
              <a:t>15.10.2026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7D0CDA9-7E37-ECAA-096C-34F8CA965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1D0746C-1BBC-81FF-9223-28939AB79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CF5E2-86D0-46AA-A56B-501E1766BAB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76606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D626DBA-A31E-66E9-1926-B78D2EE90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8CDF1A2-8255-7D2A-BDCE-CB68A50460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3BFA3CA9-B92E-6996-AB33-17585C2F9B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D898C37-67A7-5209-6BFB-734E08BD5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93C3C-4619-44B8-971A-BAA35EF7119E}" type="datetimeFigureOut">
              <a:rPr lang="fi-FI" smtClean="0"/>
              <a:t>15.10.2026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4F85511E-2E3D-08DD-F52A-71D7F329D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68D5437-9AEE-87DC-37D2-B8BA55E9A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CF5E2-86D0-46AA-A56B-501E1766BAB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50899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2B760D4-FAF2-56CE-13B8-86F6FB7A2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795285EC-E49E-3080-E391-CAA3279FAD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DE1BC335-5C33-275F-681C-955ACD9AFE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62C125BF-D709-A4E8-E481-540CABE9F2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B6A06492-F0E5-9A6A-8ED0-CB7DE2692A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4E317D35-4F19-56B3-E46E-70043131C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93C3C-4619-44B8-971A-BAA35EF7119E}" type="datetimeFigureOut">
              <a:rPr lang="fi-FI" smtClean="0"/>
              <a:t>15.10.2026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57CFA310-A296-9337-5A2A-014F3FCBA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6E3B90BE-1C34-EAF6-A14D-00B4212EC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CF5E2-86D0-46AA-A56B-501E1766BAB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120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A7D54FD-1B91-964C-FA3C-8E7F97EE4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C1268928-8F56-321C-8DDD-48899B98E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93C3C-4619-44B8-971A-BAA35EF7119E}" type="datetimeFigureOut">
              <a:rPr lang="fi-FI" smtClean="0"/>
              <a:t>15.10.2026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8EF2C03E-1349-DCC7-4E5F-E4D97AAFA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6EE24CBB-9A92-A857-9BC5-34E076290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CF5E2-86D0-46AA-A56B-501E1766BAB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81297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52D55B57-71EA-0190-0CB6-26C373213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93C3C-4619-44B8-971A-BAA35EF7119E}" type="datetimeFigureOut">
              <a:rPr lang="fi-FI" smtClean="0"/>
              <a:t>15.10.2026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6AD0A06F-5536-184D-6E40-4FC3E3B05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FCD9A2E6-E9ED-EA75-F9D6-1CB46F123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CF5E2-86D0-46AA-A56B-501E1766BAB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68765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52A2B19-2B8C-34F6-14DA-6ED1DF5A3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2C9C2BC-142F-DA28-924C-DE8B1D9536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3D2441E-6185-7CE9-6545-DB19427BB8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5B4B25BB-FE75-F820-A27C-2372E816C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93C3C-4619-44B8-971A-BAA35EF7119E}" type="datetimeFigureOut">
              <a:rPr lang="fi-FI" smtClean="0"/>
              <a:t>15.10.2026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EA178143-6D32-2E30-D039-59D569D2D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4F9BE84-DF45-C70E-8F4E-8258BEB51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CF5E2-86D0-46AA-A56B-501E1766BAB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70115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61E7BD4-B98D-59FE-20A8-16E95DF51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91F083D8-8F63-09A7-F713-00F28DBA2C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8659DDD4-F5F8-8E59-92C0-7EA24BDCCD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A1FF440-08D4-A9D4-3255-8DBA8B000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93C3C-4619-44B8-971A-BAA35EF7119E}" type="datetimeFigureOut">
              <a:rPr lang="fi-FI" smtClean="0"/>
              <a:t>15.10.2026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3870B53-23FA-A012-8F80-CF18EDCE1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ED3A2E2E-AAB7-DE64-F61C-8456D10D9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CF5E2-86D0-46AA-A56B-501E1766BAB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9819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51D6A63-7FB1-8BA5-8FFB-E2FE2B126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EB81B108-6DFA-8CA7-7828-A9A481155D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E78D5BD-ABA0-989A-2590-108DF1E17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93C3C-4619-44B8-971A-BAA35EF7119E}" type="datetimeFigureOut">
              <a:rPr lang="fi-FI" smtClean="0"/>
              <a:t>15.10.2026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FA82207-910E-06CF-354E-1701574BF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9DA057A-FC15-9EAF-E475-E7521A10E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CF5E2-86D0-46AA-A56B-501E1766BAB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76055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AFDF4496-0137-66BE-9D4C-68F13CE161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7CCDE8A5-EA5C-BE9C-334C-BA96291B14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FA640F4-A65F-862F-B066-79B5DFC46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93C3C-4619-44B8-971A-BAA35EF7119E}" type="datetimeFigureOut">
              <a:rPr lang="fi-FI" smtClean="0"/>
              <a:t>15.10.2026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315A7D6-22AB-AD71-8EEC-6B7A60CFD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DC1A7DF-C72C-FC92-651C-7137DA6BA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CF5E2-86D0-46AA-A56B-501E1766BAB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562238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994" y="2366723"/>
            <a:ext cx="10515600" cy="1769364"/>
          </a:xfrm>
        </p:spPr>
        <p:txBody>
          <a:bodyPr anchor="ctr" anchorCtr="0"/>
          <a:lstStyle>
            <a:lvl1pPr algn="ctr">
              <a:defRPr sz="4200" b="1" i="0">
                <a:solidFill>
                  <a:schemeClr val="tx1"/>
                </a:solidFill>
                <a:latin typeface="Source Sans Pro Semibold" panose="020B0503030403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3B523-2C65-4131-AE5D-4F294F964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A03AB-A3E8-D742-BB9B-216D44B6A026}" type="datetime1">
              <a:rPr lang="fi-FI" smtClean="0"/>
              <a:t>15.10.2026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86461B-3453-4CE9-B33F-0AD721F36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CBC889-FA03-4D4A-9267-2179D978D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D26548-A701-4132-A0A2-A9B09A70FF4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992763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eksti_bullet_kuvapaik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4734239-B405-CD76-EA5C-8A835062A6D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477125" y="0"/>
            <a:ext cx="4714875" cy="6858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/>
              <a:t>KUVAPAIKKA</a:t>
            </a:r>
            <a:endParaRPr lang="sv-FI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D37C1DB-CADE-662F-BFCE-C6C3E324A34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/>
          </p:nvPr>
        </p:nvSpPr>
        <p:spPr>
          <a:xfrm>
            <a:off x="874712" y="1736725"/>
            <a:ext cx="5916052" cy="3843338"/>
          </a:xfrm>
        </p:spPr>
        <p:txBody>
          <a:bodyPr/>
          <a:lstStyle>
            <a:lvl3pPr marL="893763" indent="-174625">
              <a:defRPr/>
            </a:lvl3pPr>
            <a:lvl4pPr marL="1257300" indent="-180975"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FI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D48D3551-6A1F-01DA-0970-A915F38A5A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4713" y="556313"/>
            <a:ext cx="5916052" cy="691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sv-FI"/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BEA62A44-AFE3-CE1C-CF64-EF6DC77B4C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11"/>
          </p:nvPr>
        </p:nvSpPr>
        <p:spPr/>
        <p:txBody>
          <a:bodyPr/>
          <a:lstStyle/>
          <a:p>
            <a:fld id="{B6CA2EB1-C902-4B19-B7C0-1C8100DA353B}" type="datetime1">
              <a:rPr lang="fi-FI" smtClean="0"/>
              <a:t>15.10.2026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33287786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ksti_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D37C1DB-CADE-662F-BFCE-C6C3E324A3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74711" y="1736725"/>
            <a:ext cx="10442577" cy="3843338"/>
          </a:xfrm>
        </p:spPr>
        <p:txBody>
          <a:bodyPr/>
          <a:lstStyle>
            <a:lvl3pPr marL="714375" indent="-171450">
              <a:defRPr/>
            </a:lvl3pPr>
            <a:lvl4pPr marL="895350" indent="-180975">
              <a:defRPr/>
            </a:lvl4pPr>
            <a:lvl5pPr marL="1076325" indent="-180975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FI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D48D3551-6A1F-01DA-0970-A915F38A5A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sv-FI"/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BEA62A44-AFE3-CE1C-CF64-EF6DC77B4C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255B9C59-40DC-4E8F-87D4-2B05A51CDEB2}" type="datetime1">
              <a:rPr lang="fi-FI" smtClean="0"/>
              <a:t>15.10.2026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15762311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ksti_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D37C1DB-CADE-662F-BFCE-C6C3E324A34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4711" y="1736725"/>
            <a:ext cx="10442577" cy="3843338"/>
          </a:xfrm>
        </p:spPr>
        <p:txBody>
          <a:bodyPr/>
          <a:lstStyle>
            <a:lvl1pPr>
              <a:defRPr>
                <a:latin typeface="Source Sans 3 Medium" panose="020B0303030403020204" pitchFamily="34" charset="0"/>
              </a:defRPr>
            </a:lvl1pPr>
            <a:lvl2pPr>
              <a:defRPr>
                <a:latin typeface="Source Sans 3 Medium" panose="020B0303030403020204" pitchFamily="34" charset="0"/>
              </a:defRPr>
            </a:lvl2pPr>
            <a:lvl3pPr marL="714375" indent="-171450">
              <a:defRPr>
                <a:latin typeface="Source Sans 3 Medium" panose="020B0303030403020204" pitchFamily="34" charset="0"/>
              </a:defRPr>
            </a:lvl3pPr>
            <a:lvl4pPr marL="895350" indent="-180975">
              <a:defRPr>
                <a:latin typeface="Source Sans 3 Medium" panose="020B0303030403020204" pitchFamily="34" charset="0"/>
              </a:defRPr>
            </a:lvl4pPr>
            <a:lvl5pPr marL="1076325" indent="-180975">
              <a:defRPr>
                <a:latin typeface="Source Sans 3 Medium" panose="020B0303030403020204" pitchFamily="34" charset="0"/>
              </a:defRPr>
            </a:lvl5pPr>
          </a:lstStyle>
          <a:p>
            <a:pPr lvl="0"/>
            <a:r>
              <a:rPr lang="en-US" err="1"/>
              <a:t>Tekstin</a:t>
            </a:r>
            <a:r>
              <a:rPr lang="en-US"/>
              <a:t> </a:t>
            </a:r>
            <a:r>
              <a:rPr lang="en-US" err="1"/>
              <a:t>lihavointi</a:t>
            </a:r>
            <a:r>
              <a:rPr lang="en-US"/>
              <a:t>: </a:t>
            </a:r>
            <a:r>
              <a:rPr lang="en-US" err="1"/>
              <a:t>Vaihda</a:t>
            </a:r>
            <a:r>
              <a:rPr lang="en-US"/>
              <a:t> </a:t>
            </a:r>
            <a:r>
              <a:rPr lang="en-US" err="1"/>
              <a:t>fontiksi</a:t>
            </a:r>
            <a:r>
              <a:rPr lang="en-US"/>
              <a:t> Source Sans 3 (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siis</a:t>
            </a:r>
            <a:r>
              <a:rPr lang="en-US"/>
              <a:t> Medium) ja </a:t>
            </a:r>
            <a:r>
              <a:rPr lang="en-US" err="1"/>
              <a:t>lihavoi</a:t>
            </a:r>
            <a:r>
              <a:rPr lang="en-US"/>
              <a:t> </a:t>
            </a:r>
            <a:r>
              <a:rPr lang="en-US" err="1"/>
              <a:t>sitten</a:t>
            </a:r>
            <a:r>
              <a:rPr lang="en-US"/>
              <a:t> </a:t>
            </a:r>
            <a:r>
              <a:rPr lang="en-US" err="1"/>
              <a:t>Boldaamalla</a:t>
            </a:r>
            <a:r>
              <a:rPr lang="en-US"/>
              <a:t> (Ctrl + B)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FI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D48D3551-6A1F-01DA-0970-A915F38A5A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sv-FI"/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BEA62A44-AFE3-CE1C-CF64-EF6DC77B4C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255B9C59-40DC-4E8F-87D4-2B05A51CDEB2}" type="datetime1">
              <a:rPr lang="fi-FI" smtClean="0"/>
              <a:t>15.10.2026</a:t>
            </a:fld>
            <a:endParaRPr lang="sv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0D7DF1-B363-5F8A-350E-CF1B38965AD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74713" y="5768283"/>
            <a:ext cx="10442575" cy="224170"/>
          </a:xfrm>
        </p:spPr>
        <p:txBody>
          <a:bodyPr anchor="b"/>
          <a:lstStyle>
            <a:lvl1pPr marL="0" indent="0" algn="r">
              <a:buNone/>
              <a:defRPr sz="1000"/>
            </a:lvl1pPr>
            <a:lvl2pPr marL="266700" indent="0" algn="r">
              <a:buNone/>
              <a:defRPr sz="1200"/>
            </a:lvl2pPr>
            <a:lvl3pPr marL="542925" indent="0" algn="r">
              <a:buNone/>
              <a:defRPr sz="1200"/>
            </a:lvl3pPr>
            <a:lvl4pPr marL="1076325" indent="0" algn="r">
              <a:buNone/>
              <a:defRPr sz="1200"/>
            </a:lvl4pPr>
            <a:lvl5pPr marL="1431925" indent="0" algn="r">
              <a:buNone/>
              <a:defRPr sz="1200"/>
            </a:lvl5pPr>
          </a:lstStyle>
          <a:p>
            <a:pPr lvl="0"/>
            <a:r>
              <a:rPr lang="en-US" err="1"/>
              <a:t>Mahdollinen</a:t>
            </a:r>
            <a:r>
              <a:rPr lang="en-US"/>
              <a:t> </a:t>
            </a:r>
            <a:r>
              <a:rPr lang="en-US" err="1"/>
              <a:t>lähdemerkintä</a:t>
            </a:r>
            <a:r>
              <a:rPr lang="en-US"/>
              <a:t> </a:t>
            </a:r>
            <a:r>
              <a:rPr lang="en-US" err="1"/>
              <a:t>tähän</a:t>
            </a:r>
            <a:r>
              <a:rPr lang="en-US"/>
              <a:t>.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6373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633BD0F7-5864-3922-813D-5D96C31A1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2E14B23-FEC0-CA4E-63E5-F10A08B481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EC0F06A-A424-C3E1-2253-96D368D21E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C93C3C-4619-44B8-971A-BAA35EF7119E}" type="datetimeFigureOut">
              <a:rPr lang="fi-FI" smtClean="0"/>
              <a:t>15.10.2026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2C942F3-1E71-DFE9-8E6B-C884FABD9B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59ADB7C-8373-61EB-CDE5-F21696BAB7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BCF5E2-86D0-46AA-A56B-501E1766BAB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88627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Kuvituskuva, Ihmisiä samassa laivassa purjestimassa kohti majakkaa.">
            <a:extLst>
              <a:ext uri="{FF2B5EF4-FFF2-40B4-BE49-F238E27FC236}">
                <a16:creationId xmlns:a16="http://schemas.microsoft.com/office/drawing/2014/main" id="{4C643CE2-7E03-0CCF-5BA8-35FF0715E6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82" b="178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FFF77AF-5B6C-C689-9EE6-3B301C489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761" y="856546"/>
            <a:ext cx="8091488" cy="2269953"/>
          </a:xfrm>
        </p:spPr>
        <p:txBody>
          <a:bodyPr anchor="t">
            <a:normAutofit fontScale="90000"/>
          </a:bodyPr>
          <a:lstStyle/>
          <a:p>
            <a:pPr algn="l"/>
            <a:r>
              <a:rPr lang="fi-FI" sz="4400" dirty="0">
                <a:latin typeface="Arial" panose="020B0604020202020204" pitchFamily="34" charset="0"/>
                <a:cs typeface="Arial" panose="020B0604020202020204" pitchFamily="34" charset="0"/>
              </a:rPr>
              <a:t>Keskustelumalli </a:t>
            </a:r>
            <a:br>
              <a:rPr lang="fi-FI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4400" dirty="0">
                <a:latin typeface="Arial" panose="020B0604020202020204" pitchFamily="34" charset="0"/>
                <a:cs typeface="Arial" panose="020B0604020202020204" pitchFamily="34" charset="0"/>
              </a:rPr>
              <a:t>tiedon huoltovarmuudesta viranomaisille / työpaikoille</a:t>
            </a:r>
            <a:br>
              <a:rPr lang="fi-FI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FI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 descr="Lintuja lentää taivaalla">
            <a:extLst>
              <a:ext uri="{FF2B5EF4-FFF2-40B4-BE49-F238E27FC236}">
                <a16:creationId xmlns:a16="http://schemas.microsoft.com/office/drawing/2014/main" id="{FAE09F26-3B9E-75DD-40CD-DC319B6BC2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43751">
            <a:off x="10062734" y="1266681"/>
            <a:ext cx="762781" cy="7491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6E4D68A-4F9F-E257-E868-55C940DAD7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9465" y="5708377"/>
            <a:ext cx="839341" cy="839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801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79FC3-622A-1748-E9A2-CBA1FCC57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345C171-A8BB-AF06-CFDD-DABBF8102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45" y="1372383"/>
            <a:ext cx="10892106" cy="3007220"/>
          </a:xfrm>
        </p:spPr>
        <p:txBody>
          <a:bodyPr>
            <a:noAutofit/>
          </a:bodyPr>
          <a:lstStyle/>
          <a:p>
            <a:pPr lvl="2">
              <a:spcBef>
                <a:spcPts val="400"/>
              </a:spcBef>
              <a:spcAft>
                <a:spcPts val="400"/>
              </a:spcAft>
            </a:pPr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Keskustelumallin tarkoitus on helpottaa tiedon huoltovarmuudesta keskustelua omalla työpaikallasi. </a:t>
            </a:r>
            <a:b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- Mallia voi käyttää työpajan pohjana tai pelkästään inspiraationa keskustelulle. </a:t>
            </a:r>
            <a:b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- Malli pitää sisällään ehdotuksia keskustelun teemoista sekä kysymyksiä, joilla teemoja voidaan puida ja päästä kohti konkretiaa. </a:t>
            </a:r>
            <a:b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Suosittelemme, että keskustelu on kaksivaiheinen (2 x 1,5 h): </a:t>
            </a: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6C87DEC4-77FE-696D-4874-E82D1DA1EACA}"/>
              </a:ext>
            </a:extLst>
          </p:cNvPr>
          <p:cNvSpPr txBox="1">
            <a:spLocks/>
          </p:cNvSpPr>
          <p:nvPr/>
        </p:nvSpPr>
        <p:spPr>
          <a:xfrm>
            <a:off x="667637" y="521446"/>
            <a:ext cx="10515600" cy="7155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sz="3000" b="1" dirty="0">
                <a:latin typeface="Arial" panose="020B0604020202020204" pitchFamily="34" charset="0"/>
                <a:cs typeface="Arial" panose="020B0604020202020204" pitchFamily="34" charset="0"/>
              </a:rPr>
              <a:t>Miksi keskustelumalli on laadittu?</a:t>
            </a:r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id="{A0C4E53A-AA65-F4A9-636C-4EEC28A9BB22}"/>
              </a:ext>
            </a:extLst>
          </p:cNvPr>
          <p:cNvSpPr txBox="1">
            <a:spLocks/>
          </p:cNvSpPr>
          <p:nvPr/>
        </p:nvSpPr>
        <p:spPr>
          <a:xfrm>
            <a:off x="1196377" y="4379603"/>
            <a:ext cx="4790536" cy="18815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2">
              <a:spcBef>
                <a:spcPts val="400"/>
              </a:spcBef>
              <a:spcAft>
                <a:spcPts val="400"/>
              </a:spcAft>
            </a:pPr>
            <a:r>
              <a:rPr lang="fi-FI" sz="2000" b="1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Ensimmäisessä</a:t>
            </a:r>
            <a:r>
              <a:rPr lang="fi-FI" sz="200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osassa pohjustetaan lyhyesti, miksi keskustelua kyseisestä teemasta on tärkeää käydä ja ideoidaan vastauksia ennalta ehdotettuihin kysymyksiin.</a:t>
            </a:r>
          </a:p>
        </p:txBody>
      </p:sp>
      <p:sp>
        <p:nvSpPr>
          <p:cNvPr id="6" name="Title 4">
            <a:extLst>
              <a:ext uri="{FF2B5EF4-FFF2-40B4-BE49-F238E27FC236}">
                <a16:creationId xmlns:a16="http://schemas.microsoft.com/office/drawing/2014/main" id="{A6DA9C5F-CEDA-D130-04AC-C2043AE9BB54}"/>
              </a:ext>
            </a:extLst>
          </p:cNvPr>
          <p:cNvSpPr txBox="1">
            <a:spLocks/>
          </p:cNvSpPr>
          <p:nvPr/>
        </p:nvSpPr>
        <p:spPr>
          <a:xfrm>
            <a:off x="6392701" y="4345101"/>
            <a:ext cx="4790536" cy="19914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2">
              <a:spcBef>
                <a:spcPts val="400"/>
              </a:spcBef>
              <a:spcAft>
                <a:spcPts val="400"/>
              </a:spcAft>
            </a:pPr>
            <a:r>
              <a:rPr lang="fi-FI" sz="2000" b="1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Toisessa</a:t>
            </a:r>
            <a:r>
              <a:rPr lang="fi-FI" sz="200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tapaamisessa painopiste on siinä, miten käytännössä voidaan varmistaa, että työskentely jatkuu ja ideoita viedään käytäntöön.</a:t>
            </a:r>
            <a:br>
              <a:rPr lang="fi-FI" sz="200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i-FI" sz="2000" kern="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435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1CBD2-95A4-FA0E-F4A5-38518F164F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529452C-65D7-52D4-140A-C57D77D07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99588"/>
            <a:ext cx="10515600" cy="715530"/>
          </a:xfrm>
        </p:spPr>
        <p:txBody>
          <a:bodyPr>
            <a:normAutofit/>
          </a:bodyPr>
          <a:lstStyle/>
          <a:p>
            <a:r>
              <a:rPr lang="fi-FI" sz="3000" b="1" dirty="0">
                <a:latin typeface="Arial" panose="020B0604020202020204" pitchFamily="34" charset="0"/>
                <a:cs typeface="Arial" panose="020B0604020202020204" pitchFamily="34" charset="0"/>
              </a:rPr>
              <a:t>Teemasta on tärkeää keskustella, koska 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20777F8-B18D-A986-1EE9-802813A618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199" y="1510144"/>
            <a:ext cx="9349155" cy="4982730"/>
          </a:xfrm>
        </p:spPr>
        <p:txBody>
          <a:bodyPr>
            <a:noAutofit/>
          </a:bodyPr>
          <a:lstStyle/>
          <a:p>
            <a:pPr marL="285750" lvl="1" indent="-285750"/>
            <a:r>
              <a:rPr lang="en-US" sz="2000" dirty="0" err="1"/>
              <a:t>Päätöksenteko</a:t>
            </a:r>
            <a:r>
              <a:rPr lang="en-US" sz="2000" dirty="0"/>
              <a:t> </a:t>
            </a:r>
            <a:r>
              <a:rPr lang="en-US" sz="2000" dirty="0" err="1"/>
              <a:t>perustuu</a:t>
            </a:r>
            <a:r>
              <a:rPr lang="en-US" sz="2000" dirty="0"/>
              <a:t> </a:t>
            </a:r>
            <a:r>
              <a:rPr lang="en-US" sz="2000" dirty="0" err="1"/>
              <a:t>yhä</a:t>
            </a:r>
            <a:r>
              <a:rPr lang="en-US" sz="2000" dirty="0"/>
              <a:t> </a:t>
            </a:r>
            <a:r>
              <a:rPr lang="en-US" sz="2000" dirty="0" err="1"/>
              <a:t>enemmän</a:t>
            </a:r>
            <a:r>
              <a:rPr lang="en-US" sz="2000" dirty="0"/>
              <a:t> </a:t>
            </a:r>
            <a:r>
              <a:rPr lang="en-US" sz="2000" dirty="0" err="1"/>
              <a:t>oikea-aikaiseen</a:t>
            </a:r>
            <a:r>
              <a:rPr lang="en-US" sz="2000" dirty="0"/>
              <a:t> ja </a:t>
            </a:r>
            <a:r>
              <a:rPr lang="en-US" sz="2000" dirty="0" err="1"/>
              <a:t>luotettavaan</a:t>
            </a:r>
            <a:r>
              <a:rPr lang="en-US" sz="2000" dirty="0"/>
              <a:t> </a:t>
            </a:r>
            <a:r>
              <a:rPr lang="en-US" sz="2000" dirty="0" err="1"/>
              <a:t>digitaaliseen</a:t>
            </a:r>
            <a:r>
              <a:rPr lang="en-US" sz="2000" dirty="0"/>
              <a:t> </a:t>
            </a:r>
            <a:r>
              <a:rPr lang="en-US" sz="2000" dirty="0" err="1"/>
              <a:t>tietoon</a:t>
            </a:r>
            <a:r>
              <a:rPr lang="en-US" sz="2000" dirty="0"/>
              <a:t> </a:t>
            </a:r>
            <a:r>
              <a:rPr lang="en-US" sz="2000" dirty="0" err="1"/>
              <a:t>sekä</a:t>
            </a:r>
            <a:r>
              <a:rPr lang="en-US" sz="2000" dirty="0"/>
              <a:t> </a:t>
            </a:r>
            <a:r>
              <a:rPr lang="en-US" sz="2000" dirty="0" err="1"/>
              <a:t>siihen</a:t>
            </a:r>
            <a:r>
              <a:rPr lang="en-US" sz="2000" dirty="0"/>
              <a:t> </a:t>
            </a:r>
            <a:r>
              <a:rPr lang="en-US" sz="2000" dirty="0" err="1"/>
              <a:t>miten</a:t>
            </a:r>
            <a:r>
              <a:rPr lang="en-US" sz="2000" dirty="0"/>
              <a:t> se on </a:t>
            </a:r>
            <a:r>
              <a:rPr lang="en-US" sz="2000" dirty="0" err="1"/>
              <a:t>saatavissa</a:t>
            </a:r>
            <a:r>
              <a:rPr lang="en-US" sz="2000" dirty="0"/>
              <a:t> </a:t>
            </a:r>
            <a:r>
              <a:rPr lang="en-US" sz="2000" dirty="0" err="1"/>
              <a:t>tietovarannoista</a:t>
            </a:r>
            <a:r>
              <a:rPr lang="en-US" sz="2000" dirty="0"/>
              <a:t>.</a:t>
            </a:r>
            <a:br>
              <a:rPr lang="en-US" sz="2000" dirty="0"/>
            </a:br>
            <a:endParaRPr lang="en-US" sz="2000" dirty="0"/>
          </a:p>
          <a:p>
            <a:pPr marL="285750" lvl="1" indent="-285750"/>
            <a:r>
              <a:rPr lang="en-US" sz="2000" dirty="0" err="1"/>
              <a:t>Pandemiat</a:t>
            </a:r>
            <a:r>
              <a:rPr lang="en-US" sz="2000" dirty="0"/>
              <a:t>, </a:t>
            </a:r>
            <a:r>
              <a:rPr lang="en-US" sz="2000" dirty="0" err="1"/>
              <a:t>kyberhyökkäykset</a:t>
            </a:r>
            <a:r>
              <a:rPr lang="en-US" sz="2000" dirty="0"/>
              <a:t> ja </a:t>
            </a:r>
            <a:r>
              <a:rPr lang="en-US" sz="2000" dirty="0" err="1"/>
              <a:t>geopoliittiset</a:t>
            </a:r>
            <a:r>
              <a:rPr lang="en-US" sz="2000" dirty="0"/>
              <a:t> </a:t>
            </a:r>
            <a:r>
              <a:rPr lang="en-US" sz="2000" dirty="0" err="1"/>
              <a:t>jännitteet</a:t>
            </a:r>
            <a:r>
              <a:rPr lang="en-US" sz="2000" dirty="0"/>
              <a:t> </a:t>
            </a:r>
            <a:r>
              <a:rPr lang="en-US" sz="2000" dirty="0" err="1"/>
              <a:t>uhkaavat</a:t>
            </a:r>
            <a:r>
              <a:rPr lang="en-US" sz="2000" dirty="0"/>
              <a:t> </a:t>
            </a:r>
            <a:r>
              <a:rPr lang="en-US" sz="2000" dirty="0" err="1"/>
              <a:t>tiedon</a:t>
            </a:r>
            <a:r>
              <a:rPr lang="en-US" sz="2000" dirty="0"/>
              <a:t> </a:t>
            </a:r>
            <a:r>
              <a:rPr lang="en-US" sz="2000" dirty="0" err="1"/>
              <a:t>saatavuutta</a:t>
            </a:r>
            <a:r>
              <a:rPr lang="en-US" sz="2000" dirty="0"/>
              <a:t> ja </a:t>
            </a:r>
            <a:r>
              <a:rPr lang="en-US" sz="2000" dirty="0" err="1"/>
              <a:t>luotettavuutta</a:t>
            </a:r>
            <a:r>
              <a:rPr lang="en-US" sz="2000" dirty="0"/>
              <a:t> </a:t>
            </a:r>
            <a:r>
              <a:rPr lang="en-US" sz="2000" dirty="0" err="1"/>
              <a:t>nopeasti</a:t>
            </a:r>
            <a:r>
              <a:rPr lang="en-US" sz="2000" dirty="0"/>
              <a:t>.</a:t>
            </a:r>
            <a:br>
              <a:rPr lang="en-US" sz="2000" dirty="0"/>
            </a:br>
            <a:endParaRPr lang="en-US" sz="2000" dirty="0"/>
          </a:p>
          <a:p>
            <a:pPr marL="285750" lvl="1" indent="-285750"/>
            <a:r>
              <a:rPr lang="en-US" sz="2000" dirty="0" err="1"/>
              <a:t>Avoin</a:t>
            </a:r>
            <a:r>
              <a:rPr lang="en-US" sz="2000" dirty="0"/>
              <a:t> ja </a:t>
            </a:r>
            <a:r>
              <a:rPr lang="en-US" sz="2000" dirty="0" err="1"/>
              <a:t>ymmärrettävä</a:t>
            </a:r>
            <a:r>
              <a:rPr lang="en-US" sz="2000" dirty="0"/>
              <a:t> </a:t>
            </a:r>
            <a:r>
              <a:rPr lang="en-US" sz="2000" dirty="0" err="1"/>
              <a:t>tieto</a:t>
            </a:r>
            <a:r>
              <a:rPr lang="en-US" sz="2000" dirty="0"/>
              <a:t> </a:t>
            </a:r>
            <a:r>
              <a:rPr lang="en-US" sz="2000" dirty="0" err="1"/>
              <a:t>tukee</a:t>
            </a:r>
            <a:r>
              <a:rPr lang="en-US" sz="2000" dirty="0"/>
              <a:t> </a:t>
            </a:r>
            <a:r>
              <a:rPr lang="en-US" sz="2000" dirty="0" err="1"/>
              <a:t>päätöksenteon</a:t>
            </a:r>
            <a:r>
              <a:rPr lang="en-US" sz="2000" dirty="0"/>
              <a:t> </a:t>
            </a:r>
            <a:r>
              <a:rPr lang="en-US" sz="2000" dirty="0" err="1"/>
              <a:t>läpinäkyvyyttä</a:t>
            </a:r>
            <a:r>
              <a:rPr lang="en-US" sz="2000" dirty="0"/>
              <a:t> ja </a:t>
            </a:r>
            <a:r>
              <a:rPr lang="en-US" sz="2000" dirty="0" err="1"/>
              <a:t>kansalaisten</a:t>
            </a:r>
            <a:r>
              <a:rPr lang="en-US" sz="2000" dirty="0"/>
              <a:t> </a:t>
            </a:r>
            <a:r>
              <a:rPr lang="en-US" sz="2000" dirty="0" err="1"/>
              <a:t>luottamusta</a:t>
            </a:r>
            <a:r>
              <a:rPr lang="en-US" sz="2000" dirty="0"/>
              <a:t>.</a:t>
            </a:r>
            <a:br>
              <a:rPr lang="en-US" sz="2000" dirty="0"/>
            </a:br>
            <a:endParaRPr lang="en-US" sz="2000" dirty="0"/>
          </a:p>
          <a:p>
            <a:pPr marL="285750" lvl="1" indent="-285750"/>
            <a:r>
              <a:rPr lang="en-US" sz="2000" dirty="0" err="1"/>
              <a:t>Informaatio-ohjauksen</a:t>
            </a:r>
            <a:r>
              <a:rPr lang="en-US" sz="2000" dirty="0"/>
              <a:t> </a:t>
            </a:r>
            <a:r>
              <a:rPr lang="en-US" sz="2000" dirty="0" err="1"/>
              <a:t>vahvistaminen</a:t>
            </a:r>
            <a:r>
              <a:rPr lang="en-US" sz="2000" dirty="0"/>
              <a:t> </a:t>
            </a:r>
            <a:r>
              <a:rPr lang="en-US" sz="2000" dirty="0" err="1"/>
              <a:t>varmistaa</a:t>
            </a:r>
            <a:r>
              <a:rPr lang="en-US" sz="2000" dirty="0"/>
              <a:t> </a:t>
            </a:r>
            <a:r>
              <a:rPr lang="en-US" sz="2000" dirty="0" err="1"/>
              <a:t>yhteiskunnan</a:t>
            </a:r>
            <a:r>
              <a:rPr lang="en-US" sz="2000" dirty="0"/>
              <a:t> </a:t>
            </a:r>
            <a:r>
              <a:rPr lang="en-US" sz="2000" dirty="0" err="1"/>
              <a:t>toimivuuden</a:t>
            </a:r>
            <a:r>
              <a:rPr lang="en-US" sz="2000" dirty="0"/>
              <a:t> </a:t>
            </a:r>
            <a:r>
              <a:rPr lang="en-US" sz="2000" dirty="0" err="1"/>
              <a:t>myös</a:t>
            </a:r>
            <a:r>
              <a:rPr lang="en-US" sz="2000" dirty="0"/>
              <a:t> </a:t>
            </a:r>
            <a:r>
              <a:rPr lang="en-US" sz="2000" dirty="0" err="1"/>
              <a:t>poikkeusoloissa</a:t>
            </a:r>
            <a:r>
              <a:rPr lang="en-US" sz="2000" dirty="0"/>
              <a:t> ja </a:t>
            </a:r>
            <a:r>
              <a:rPr lang="en-US" sz="2000" dirty="0" err="1"/>
              <a:t>reaaliaikaisessa</a:t>
            </a:r>
            <a:r>
              <a:rPr lang="en-US" sz="2000" dirty="0"/>
              <a:t> </a:t>
            </a:r>
            <a:r>
              <a:rPr lang="en-US" sz="2000" dirty="0" err="1"/>
              <a:t>analytiikassa</a:t>
            </a:r>
            <a:r>
              <a:rPr lang="en-US" sz="2000" dirty="0"/>
              <a:t>.</a:t>
            </a:r>
          </a:p>
          <a:p>
            <a:pPr marL="285750" lvl="1" indent="-285750"/>
            <a:endParaRPr lang="en-US" sz="2000" dirty="0"/>
          </a:p>
          <a:p>
            <a:endParaRPr lang="fi-FI" sz="2000" dirty="0"/>
          </a:p>
        </p:txBody>
      </p:sp>
    </p:spTree>
    <p:extLst>
      <p:ext uri="{BB962C8B-B14F-4D97-AF65-F5344CB8AC3E}">
        <p14:creationId xmlns:p14="http://schemas.microsoft.com/office/powerpoint/2010/main" val="3948483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6BEB9C4-6356-D653-DC9C-19C7FCB76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16819"/>
            <a:ext cx="10515600" cy="520402"/>
          </a:xfrm>
        </p:spPr>
        <p:txBody>
          <a:bodyPr>
            <a:normAutofit fontScale="90000"/>
          </a:bodyPr>
          <a:lstStyle/>
          <a:p>
            <a:r>
              <a:rPr lang="fi-FI" sz="3300" b="1" dirty="0">
                <a:latin typeface="Arial" panose="020B0604020202020204" pitchFamily="34" charset="0"/>
                <a:cs typeface="Arial" panose="020B0604020202020204" pitchFamily="34" charset="0"/>
              </a:rPr>
              <a:t>Työpaikoilla käytävän keskustelun tavoite 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7D326D3-A0F3-FC86-FEE1-0C6CDFB742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275726"/>
            <a:ext cx="6723185" cy="3623919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fi-FI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fi-FI" sz="2200" dirty="0">
                <a:latin typeface="Arial" panose="020B0604020202020204" pitchFamily="34" charset="0"/>
                <a:cs typeface="Arial" panose="020B0604020202020204" pitchFamily="34" charset="0"/>
              </a:rPr>
              <a:t>Moniääninen keskustelu auttaa tunnistamaan riippuvuuksia, riskejä ja kehittämismahdollisuuksia, jotka muuten saattaisivat jäädä huomaamatta.</a:t>
            </a:r>
          </a:p>
          <a:p>
            <a:pPr marL="0" indent="0">
              <a:buNone/>
            </a:pPr>
            <a:endParaRPr lang="fi-FI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fi-FI" sz="2200" dirty="0">
                <a:latin typeface="Arial" panose="020B0604020202020204" pitchFamily="34" charset="0"/>
                <a:cs typeface="Arial" panose="020B0604020202020204" pitchFamily="34" charset="0"/>
              </a:rPr>
              <a:t>Siksi organisaatioissa on tärkeää tuoda saman pöydän ääreen – on se sitten konkreettinen tai virtuaalinen - ne henkilöt, jotka vastaavat tiedon hankinnasta, tuottamisesta, käsittelystä, jakamisesta ja hyödyntämisestä. </a:t>
            </a:r>
          </a:p>
          <a:p>
            <a:pPr marL="0" indent="0">
              <a:buNone/>
            </a:pPr>
            <a:endParaRPr lang="fi-FI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i-FI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2" descr="Kuvituskuva">
            <a:extLst>
              <a:ext uri="{FF2B5EF4-FFF2-40B4-BE49-F238E27FC236}">
                <a16:creationId xmlns:a16="http://schemas.microsoft.com/office/drawing/2014/main" id="{1D2D04F8-4943-B758-3410-755D6837820D}"/>
              </a:ext>
            </a:extLst>
          </p:cNvPr>
          <p:cNvGrpSpPr/>
          <p:nvPr/>
        </p:nvGrpSpPr>
        <p:grpSpPr>
          <a:xfrm>
            <a:off x="8120733" y="2486895"/>
            <a:ext cx="3435148" cy="3904965"/>
            <a:chOff x="0" y="0"/>
            <a:chExt cx="12192000" cy="13716000"/>
          </a:xfrm>
        </p:grpSpPr>
        <p:pic>
          <p:nvPicPr>
            <p:cNvPr id="5" name="Picture 3">
              <a:extLst>
                <a:ext uri="{FF2B5EF4-FFF2-40B4-BE49-F238E27FC236}">
                  <a16:creationId xmlns:a16="http://schemas.microsoft.com/office/drawing/2014/main" id="{B611409F-B247-C716-E50B-91475883FD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7399" r="29378"/>
            <a:stretch>
              <a:fillRect/>
            </a:stretch>
          </p:blipFill>
          <p:spPr>
            <a:xfrm>
              <a:off x="0" y="0"/>
              <a:ext cx="12192000" cy="13716000"/>
            </a:xfrm>
            <a:prstGeom prst="rect">
              <a:avLst/>
            </a:prstGeom>
          </p:spPr>
        </p:pic>
      </p:grp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37FE924F-2E8B-4F73-EE5A-C2CC1BECAC1F}"/>
              </a:ext>
            </a:extLst>
          </p:cNvPr>
          <p:cNvSpPr txBox="1">
            <a:spLocks/>
          </p:cNvSpPr>
          <p:nvPr/>
        </p:nvSpPr>
        <p:spPr>
          <a:xfrm>
            <a:off x="838200" y="1905134"/>
            <a:ext cx="10717681" cy="840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4375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5350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76325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i-FI" sz="2200" dirty="0">
                <a:latin typeface="Arial" panose="020B0604020202020204" pitchFamily="34" charset="0"/>
                <a:cs typeface="Arial" panose="020B0604020202020204" pitchFamily="34" charset="0"/>
              </a:rPr>
              <a:t>Tiedon huoltovarmuutta ei kannata tarkastella vain yhdestä näkökulmasta. </a:t>
            </a:r>
          </a:p>
        </p:txBody>
      </p:sp>
    </p:spTree>
    <p:extLst>
      <p:ext uri="{BB962C8B-B14F-4D97-AF65-F5344CB8AC3E}">
        <p14:creationId xmlns:p14="http://schemas.microsoft.com/office/powerpoint/2010/main" val="109754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37F7577-B733-788C-FEA6-421062BD5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713" y="556313"/>
            <a:ext cx="10995234" cy="691200"/>
          </a:xfrm>
        </p:spPr>
        <p:txBody>
          <a:bodyPr>
            <a:normAutofit/>
          </a:bodyPr>
          <a:lstStyle/>
          <a:p>
            <a:r>
              <a:rPr lang="fi-FI" sz="3000" b="1" dirty="0">
                <a:latin typeface="Arial" panose="020B0604020202020204" pitchFamily="34" charset="0"/>
                <a:cs typeface="Arial" panose="020B0604020202020204" pitchFamily="34" charset="0"/>
              </a:rPr>
              <a:t>Osaksi tiekarttaa laadittu keskustelumalli pitää sisällään: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D31D57-2052-38B9-3BD5-C9B9F808C73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81918" y="1595772"/>
            <a:ext cx="10642973" cy="42875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200" dirty="0">
                <a:latin typeface="Arial" panose="020B0604020202020204" pitchFamily="34" charset="0"/>
                <a:cs typeface="Arial" panose="020B0604020202020204" pitchFamily="34" charset="0"/>
              </a:rPr>
              <a:t>Osio 1: </a:t>
            </a:r>
          </a:p>
          <a:p>
            <a:r>
              <a:rPr lang="fi-FI" sz="2200" dirty="0">
                <a:latin typeface="Arial" panose="020B0604020202020204" pitchFamily="34" charset="0"/>
                <a:cs typeface="Arial" panose="020B0604020202020204" pitchFamily="34" charset="0"/>
              </a:rPr>
              <a:t>Miksi keskustelumalli on laadittu</a:t>
            </a:r>
          </a:p>
          <a:p>
            <a:r>
              <a:rPr lang="fi-FI" sz="2200" dirty="0">
                <a:latin typeface="Arial" panose="020B0604020202020204" pitchFamily="34" charset="0"/>
                <a:cs typeface="Arial" panose="020B0604020202020204" pitchFamily="34" charset="0"/>
              </a:rPr>
              <a:t>Työpaikalla käytävän keskustelun tavoite</a:t>
            </a:r>
          </a:p>
          <a:p>
            <a:r>
              <a:rPr lang="fi-FI" sz="2200" dirty="0">
                <a:latin typeface="Arial" panose="020B0604020202020204" pitchFamily="34" charset="0"/>
                <a:cs typeface="Arial" panose="020B0604020202020204" pitchFamily="34" charset="0"/>
              </a:rPr>
              <a:t>Tiedon huoltovarmuuden kehittämiseen liittyvät teemat </a:t>
            </a:r>
          </a:p>
          <a:p>
            <a:r>
              <a:rPr lang="fi-FI" sz="2200" dirty="0">
                <a:latin typeface="Arial" panose="020B0604020202020204" pitchFamily="34" charset="0"/>
                <a:cs typeface="Arial" panose="020B0604020202020204" pitchFamily="34" charset="0"/>
              </a:rPr>
              <a:t>Keskustelussa käytettävät kysymykset</a:t>
            </a:r>
            <a:br>
              <a:rPr lang="fi-FI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i-FI" sz="2200" i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fi-FI" sz="2200" dirty="0">
                <a:latin typeface="Arial" panose="020B0604020202020204" pitchFamily="34" charset="0"/>
                <a:cs typeface="Arial" panose="020B0604020202020204" pitchFamily="34" charset="0"/>
              </a:rPr>
              <a:t>Osio 2:</a:t>
            </a:r>
          </a:p>
          <a:p>
            <a:r>
              <a:rPr lang="fi-FI" sz="2200" dirty="0">
                <a:latin typeface="Arial" panose="020B0604020202020204" pitchFamily="34" charset="0"/>
                <a:cs typeface="Arial" panose="020B0604020202020204" pitchFamily="34" charset="0"/>
              </a:rPr>
              <a:t>Ohjeet keskustelutilaisuuden järjestämiseksi omalla työpaikalla / organisaatiossa</a:t>
            </a:r>
          </a:p>
          <a:p>
            <a:r>
              <a:rPr lang="fi-FI" sz="2200" dirty="0">
                <a:latin typeface="Arial" panose="020B0604020202020204" pitchFamily="34" charset="0"/>
                <a:cs typeface="Arial" panose="020B0604020202020204" pitchFamily="34" charset="0"/>
              </a:rPr>
              <a:t>Valinnaiset alustuskalvot</a:t>
            </a:r>
          </a:p>
        </p:txBody>
      </p:sp>
    </p:spTree>
    <p:extLst>
      <p:ext uri="{BB962C8B-B14F-4D97-AF65-F5344CB8AC3E}">
        <p14:creationId xmlns:p14="http://schemas.microsoft.com/office/powerpoint/2010/main" val="689158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1C5C26-1AD8-9134-7F07-02C2F7C6D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D177018-15A6-9888-ED29-4C89994AC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120" y="349563"/>
            <a:ext cx="10492926" cy="982794"/>
          </a:xfrm>
        </p:spPr>
        <p:txBody>
          <a:bodyPr>
            <a:noAutofit/>
          </a:bodyPr>
          <a:lstStyle/>
          <a:p>
            <a:r>
              <a:rPr lang="fi-FI" sz="3000" b="1" dirty="0">
                <a:latin typeface="Arial" panose="020B0604020202020204" pitchFamily="34" charset="0"/>
                <a:cs typeface="Arial" panose="020B0604020202020204" pitchFamily="34" charset="0"/>
              </a:rPr>
              <a:t>Tiedon huoltovarmuuteen liittyvät keskusteluteemat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35B985-4B01-640B-D01D-42B17F77D0BC}"/>
              </a:ext>
            </a:extLst>
          </p:cNvPr>
          <p:cNvSpPr txBox="1"/>
          <p:nvPr/>
        </p:nvSpPr>
        <p:spPr>
          <a:xfrm>
            <a:off x="547120" y="1604371"/>
            <a:ext cx="10492926" cy="40164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fi-FI" dirty="0">
                <a:latin typeface="Arial" panose="020B0604020202020204" pitchFamily="34" charset="0"/>
                <a:ea typeface="Arial" panose="020B0604020202020204" pitchFamily="34" charset="0"/>
              </a:rPr>
              <a:t>Osaamisen ja kulttuurin kehittäminen: tuetaan viranomaisten kykyä hyödyntää tietoa ja omaksua uusia toimintatapoja.</a:t>
            </a:r>
          </a:p>
          <a:p>
            <a:pPr marL="342900" indent="-342900">
              <a:spcBef>
                <a:spcPts val="12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fi-FI" dirty="0">
                <a:latin typeface="Arial" panose="020B0604020202020204" pitchFamily="34" charset="0"/>
                <a:ea typeface="Arial" panose="020B0604020202020204" pitchFamily="34" charset="0"/>
              </a:rPr>
              <a:t>Oman toiminnan kannalta kriittisen viranomaistiedon (ja muun kriittisen tiedon) tunnistaminen. </a:t>
            </a:r>
          </a:p>
          <a:p>
            <a:pPr marL="342900" indent="-342900">
              <a:spcBef>
                <a:spcPts val="12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fi-FI" dirty="0">
                <a:latin typeface="Arial" panose="020B0604020202020204" pitchFamily="34" charset="0"/>
                <a:ea typeface="Arial" panose="020B0604020202020204" pitchFamily="34" charset="0"/>
              </a:rPr>
              <a:t>Keinot, joilla voidaan itse vaikuttaa siihen, että tiedon laatu on kunnossa jo tuottohetkellä.</a:t>
            </a:r>
          </a:p>
          <a:p>
            <a:pPr marL="342900" indent="-342900">
              <a:spcBef>
                <a:spcPts val="12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fi-FI" dirty="0">
                <a:latin typeface="Arial" panose="020B0604020202020204" pitchFamily="34" charset="0"/>
                <a:ea typeface="Arial" panose="020B0604020202020204" pitchFamily="34" charset="0"/>
              </a:rPr>
              <a:t>Ennakointi ja riskienhallinta: tulevien muutosten, kriisien ja riippuvuuksien parempi huomiointi.</a:t>
            </a:r>
          </a:p>
          <a:p>
            <a:pPr marL="342900" lvl="0" indent="-342900">
              <a:spcBef>
                <a:spcPts val="12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fi-FI" dirty="0">
                <a:latin typeface="Arial" panose="020B0604020202020204" pitchFamily="34" charset="0"/>
                <a:ea typeface="Arial" panose="020B0604020202020204" pitchFamily="34" charset="0"/>
              </a:rPr>
              <a:t>Suunnitelmallinen t</a:t>
            </a:r>
            <a:r>
              <a:rPr lang="fi-FI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iedon hallinta, ohjaus, johtaminen sekä yhteistyö, joka on kuvattu ja </a:t>
            </a:r>
            <a:r>
              <a:rPr lang="fi-FI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vastuutettu</a:t>
            </a:r>
            <a:r>
              <a:rPr lang="fi-FI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selkeästi.</a:t>
            </a:r>
            <a:endParaRPr lang="fi-FI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lvl="0" indent="-342900">
              <a:spcBef>
                <a:spcPts val="12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fi-FI" dirty="0">
                <a:latin typeface="Arial" panose="020B0604020202020204" pitchFamily="34" charset="0"/>
                <a:ea typeface="Arial" panose="020B0604020202020204" pitchFamily="34" charset="0"/>
              </a:rPr>
              <a:t>Ilmiölähtöinen </a:t>
            </a:r>
            <a:r>
              <a:rPr lang="fi-FI" dirty="0" err="1">
                <a:latin typeface="Arial" panose="020B0604020202020204" pitchFamily="34" charset="0"/>
                <a:ea typeface="Arial" panose="020B0604020202020204" pitchFamily="34" charset="0"/>
              </a:rPr>
              <a:t>tiedonhallinta</a:t>
            </a:r>
            <a:r>
              <a:rPr lang="fi-FI" dirty="0">
                <a:latin typeface="Arial" panose="020B0604020202020204" pitchFamily="34" charset="0"/>
                <a:ea typeface="Arial" panose="020B0604020202020204" pitchFamily="34" charset="0"/>
              </a:rPr>
              <a:t>: tietotarpeet tunnistetaan ilmiöistä ja päätöksenteon tarpeista. Lähteinä voivat olla mm. käynnistyvät lainvalmisteluhankkeet, eduskunnan kirjalliset kysymykset, strategia-asiakirjat.</a:t>
            </a:r>
          </a:p>
        </p:txBody>
      </p:sp>
    </p:spTree>
    <p:extLst>
      <p:ext uri="{BB962C8B-B14F-4D97-AF65-F5344CB8AC3E}">
        <p14:creationId xmlns:p14="http://schemas.microsoft.com/office/powerpoint/2010/main" val="31267397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D518C8-782A-6810-8851-B1FD8DCD4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22C22C0-DD85-4209-551F-0AC126482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120" y="349563"/>
            <a:ext cx="10492926" cy="982794"/>
          </a:xfrm>
        </p:spPr>
        <p:txBody>
          <a:bodyPr>
            <a:noAutofit/>
          </a:bodyPr>
          <a:lstStyle/>
          <a:p>
            <a:r>
              <a:rPr lang="fi-FI" sz="3000" b="1" dirty="0">
                <a:latin typeface="Arial" panose="020B0604020202020204" pitchFamily="34" charset="0"/>
                <a:cs typeface="Arial" panose="020B0604020202020204" pitchFamily="34" charset="0"/>
              </a:rPr>
              <a:t>Teemoihin liittyvät kysymykset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3EDF4C-3986-F241-6C0A-09F9F0401BAF}"/>
              </a:ext>
            </a:extLst>
          </p:cNvPr>
          <p:cNvSpPr txBox="1"/>
          <p:nvPr/>
        </p:nvSpPr>
        <p:spPr>
          <a:xfrm>
            <a:off x="547118" y="1566818"/>
            <a:ext cx="992691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Olemme laatineet keskustelun tueksi valmiita kysymyksiä. Kysymysten tarkoituksena on auttaa suuntaamaan keskustelua konkreettiseen käytännön tekemiseen, sillä laajoista aiheista keskusteltaessa on helppo jäädä yleiselle tasolle.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D5D6DE-0BAE-E458-2F1B-A6F3B30DA9F6}"/>
              </a:ext>
            </a:extLst>
          </p:cNvPr>
          <p:cNvSpPr txBox="1"/>
          <p:nvPr/>
        </p:nvSpPr>
        <p:spPr>
          <a:xfrm>
            <a:off x="547118" y="2825384"/>
            <a:ext cx="6873587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Mikäli tässä työpaja-mallissa olevat teemat eivät sovellu työpaikallenne, voitte hakea ideoita työpajoihin vaikkapa Tiekartan luvuista 4.1. </a:t>
            </a:r>
            <a:r>
              <a:rPr lang="fi-FI" sz="2000" i="1" dirty="0">
                <a:latin typeface="Arial" panose="020B0604020202020204" pitchFamily="34" charset="0"/>
                <a:cs typeface="Arial" panose="020B0604020202020204" pitchFamily="34" charset="0"/>
              </a:rPr>
              <a:t>Keskeistä: strategisesti tärkeän tiedon tunnistaminen</a:t>
            </a:r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 ja 10. </a:t>
            </a:r>
            <a:r>
              <a:rPr lang="fi-FI" sz="2000" i="1" dirty="0">
                <a:latin typeface="Arial" panose="020B0604020202020204" pitchFamily="34" charset="0"/>
                <a:cs typeface="Arial" panose="020B0604020202020204" pitchFamily="34" charset="0"/>
              </a:rPr>
              <a:t>Ensimmäiset jatkotoimenpiteet</a:t>
            </a:r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fi-FI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i-FI" sz="2000" dirty="0">
                <a:latin typeface="Arial" panose="020B0604020202020204" pitchFamily="34" charset="0"/>
                <a:cs typeface="Arial" panose="020B0604020202020204" pitchFamily="34" charset="0"/>
              </a:rPr>
              <a:t>Keskustelutilaisuuden lähtökohtana on pohtia, mitä juuri kyseiseen keskusteluun osallistuva joukko voi itse tehdä edistääkseen käsiteltävän teeman osalta omassa työssään ja organisaatiossaan.</a:t>
            </a:r>
          </a:p>
          <a:p>
            <a:endParaRPr lang="fi-FI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Kuvituskuva, toisilleen puhuvia ihmisiä">
            <a:extLst>
              <a:ext uri="{FF2B5EF4-FFF2-40B4-BE49-F238E27FC236}">
                <a16:creationId xmlns:a16="http://schemas.microsoft.com/office/drawing/2014/main" id="{F3A77F87-FA80-FB19-A487-B25C32B864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4586" y="2816942"/>
            <a:ext cx="3580293" cy="3536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1049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D1BE7B-940B-B4F8-95A0-DEA5729355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0B8DE67-2A61-74BE-F233-F420170A0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119" y="478516"/>
            <a:ext cx="11644881" cy="982794"/>
          </a:xfrm>
        </p:spPr>
        <p:txBody>
          <a:bodyPr>
            <a:noAutofit/>
          </a:bodyPr>
          <a:lstStyle/>
          <a:p>
            <a:r>
              <a:rPr lang="fi-FI" sz="3000" dirty="0">
                <a:latin typeface="Arial" panose="020B0604020202020204" pitchFamily="34" charset="0"/>
                <a:cs typeface="Arial" panose="020B0604020202020204" pitchFamily="34" charset="0"/>
              </a:rPr>
              <a:t>Näitä kysymyksiä voitte käyttää teemoista keskustellessanne, </a:t>
            </a:r>
            <a:r>
              <a:rPr lang="fi-FI" sz="3000" u="sng" dirty="0">
                <a:latin typeface="Arial" panose="020B0604020202020204" pitchFamily="34" charset="0"/>
                <a:cs typeface="Arial" panose="020B0604020202020204" pitchFamily="34" charset="0"/>
              </a:rPr>
              <a:t>ensimmäinen työpaja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9A05FCD-44E1-0F61-B7F8-325A13192743}"/>
              </a:ext>
            </a:extLst>
          </p:cNvPr>
          <p:cNvSpPr txBox="1"/>
          <p:nvPr/>
        </p:nvSpPr>
        <p:spPr>
          <a:xfrm>
            <a:off x="547119" y="1804211"/>
            <a:ext cx="5548879" cy="19236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700" dirty="0">
                <a:latin typeface="Arial" panose="020B0604020202020204" pitchFamily="34" charset="0"/>
                <a:cs typeface="Arial" panose="020B0604020202020204" pitchFamily="34" charset="0"/>
              </a:rPr>
              <a:t>Miten tunnistamme strategisesti tärkeimmän tiedon? </a:t>
            </a:r>
            <a:br>
              <a:rPr lang="fi-FI" sz="17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1700" dirty="0">
                <a:latin typeface="Arial" panose="020B0604020202020204" pitchFamily="34" charset="0"/>
                <a:cs typeface="Arial" panose="020B0604020202020204" pitchFamily="34" charset="0"/>
              </a:rPr>
              <a:t>Mikä on kriittisintä tietoa, jota me</a:t>
            </a:r>
          </a:p>
          <a:p>
            <a:r>
              <a:rPr lang="fi-FI" sz="1700" dirty="0">
                <a:latin typeface="Arial" panose="020B0604020202020204" pitchFamily="34" charset="0"/>
                <a:cs typeface="Arial" panose="020B0604020202020204" pitchFamily="34" charset="0"/>
              </a:rPr>
              <a:t>• hankimme?</a:t>
            </a:r>
          </a:p>
          <a:p>
            <a:r>
              <a:rPr lang="fi-FI" sz="1700" dirty="0">
                <a:latin typeface="Arial" panose="020B0604020202020204" pitchFamily="34" charset="0"/>
                <a:cs typeface="Arial" panose="020B0604020202020204" pitchFamily="34" charset="0"/>
              </a:rPr>
              <a:t>• tuotamme?</a:t>
            </a:r>
          </a:p>
          <a:p>
            <a:r>
              <a:rPr lang="fi-FI" sz="1700" dirty="0">
                <a:latin typeface="Arial" panose="020B0604020202020204" pitchFamily="34" charset="0"/>
                <a:cs typeface="Arial" panose="020B0604020202020204" pitchFamily="34" charset="0"/>
              </a:rPr>
              <a:t>• käytämme?</a:t>
            </a:r>
          </a:p>
          <a:p>
            <a:r>
              <a:rPr lang="fi-FI" sz="1700" i="1" dirty="0">
                <a:latin typeface="Arial" panose="020B0604020202020204" pitchFamily="34" charset="0"/>
                <a:cs typeface="Arial" panose="020B0604020202020204" pitchFamily="34" charset="0"/>
              </a:rPr>
              <a:t>Tavoite: lista tärkeimmiksi tunnistetuista yhteiskunnalliseen päätöksentekoon liittyvistä tiedoista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0643E5-183D-57E1-4C06-B23ADFD53342}"/>
              </a:ext>
            </a:extLst>
          </p:cNvPr>
          <p:cNvSpPr txBox="1"/>
          <p:nvPr/>
        </p:nvSpPr>
        <p:spPr>
          <a:xfrm>
            <a:off x="6698646" y="1804211"/>
            <a:ext cx="5162017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i-FI" sz="1700" dirty="0">
                <a:latin typeface="Arial" panose="020B0604020202020204" pitchFamily="34" charset="0"/>
                <a:cs typeface="Arial" panose="020B0604020202020204" pitchFamily="34" charset="0"/>
              </a:rPr>
              <a:t>Tietotarpeet - mikä tieto on tärkeintä?</a:t>
            </a:r>
          </a:p>
          <a:p>
            <a:pPr marL="0" indent="0">
              <a:buNone/>
            </a:pPr>
            <a:r>
              <a:rPr lang="fi-FI" sz="1700" dirty="0">
                <a:latin typeface="Arial" panose="020B0604020202020204" pitchFamily="34" charset="0"/>
                <a:cs typeface="Arial" panose="020B0604020202020204" pitchFamily="34" charset="0"/>
              </a:rPr>
              <a:t>• Missä tiedon puute aiheuttaa suurimman riskin? </a:t>
            </a:r>
          </a:p>
          <a:p>
            <a:pPr marL="0" indent="0">
              <a:buNone/>
            </a:pPr>
            <a:r>
              <a:rPr lang="fi-FI" sz="1700" dirty="0">
                <a:latin typeface="Arial" panose="020B0604020202020204" pitchFamily="34" charset="0"/>
                <a:cs typeface="Arial" panose="020B0604020202020204" pitchFamily="34" charset="0"/>
              </a:rPr>
              <a:t>• Mikä tieto auttaa tekemään parempia päätöksiä?</a:t>
            </a:r>
          </a:p>
          <a:p>
            <a:pPr marL="0" indent="0">
              <a:buNone/>
            </a:pPr>
            <a:r>
              <a:rPr lang="fi-FI" sz="1700" dirty="0">
                <a:latin typeface="Arial" panose="020B0604020202020204" pitchFamily="34" charset="0"/>
                <a:cs typeface="Arial" panose="020B0604020202020204" pitchFamily="34" charset="0"/>
              </a:rPr>
              <a:t>• Mitä tietoa kaipaat / kaipaisit työssäsi eniten?</a:t>
            </a:r>
          </a:p>
          <a:p>
            <a:pPr marL="0" indent="0">
              <a:buNone/>
            </a:pPr>
            <a:r>
              <a:rPr lang="fi-FI" sz="1700" i="1" dirty="0">
                <a:latin typeface="Arial" panose="020B0604020202020204" pitchFamily="34" charset="0"/>
                <a:cs typeface="Arial" panose="020B0604020202020204" pitchFamily="34" charset="0"/>
              </a:rPr>
              <a:t>Tavoite </a:t>
            </a:r>
            <a:r>
              <a:rPr lang="fi-FI" sz="1700" i="1" dirty="0" err="1">
                <a:latin typeface="Arial" panose="020B0604020202020204" pitchFamily="34" charset="0"/>
                <a:cs typeface="Arial" panose="020B0604020202020204" pitchFamily="34" charset="0"/>
              </a:rPr>
              <a:t>esim</a:t>
            </a:r>
            <a:r>
              <a:rPr lang="fi-FI" sz="1700" i="1" dirty="0">
                <a:latin typeface="Arial" panose="020B0604020202020204" pitchFamily="34" charset="0"/>
                <a:cs typeface="Arial" panose="020B0604020202020204" pitchFamily="34" charset="0"/>
              </a:rPr>
              <a:t>: Top 5 tärkeintä tietotarvetta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77CC37-C005-4FCA-00F9-3580089EE24B}"/>
              </a:ext>
            </a:extLst>
          </p:cNvPr>
          <p:cNvSpPr txBox="1"/>
          <p:nvPr/>
        </p:nvSpPr>
        <p:spPr>
          <a:xfrm>
            <a:off x="547118" y="3958168"/>
            <a:ext cx="6151528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7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Mitkä </a:t>
            </a:r>
            <a:r>
              <a:rPr lang="fi-FI" sz="1700" dirty="0">
                <a:latin typeface="Arial" panose="020B0604020202020204" pitchFamily="34" charset="0"/>
                <a:cs typeface="Arial" panose="020B0604020202020204" pitchFamily="34" charset="0"/>
              </a:rPr>
              <a:t>ovat meille strategisesti merkittäviä (tieto)tarpeita?</a:t>
            </a:r>
          </a:p>
          <a:p>
            <a:r>
              <a:rPr lang="fi-FI" sz="1700" dirty="0">
                <a:latin typeface="Arial" panose="020B0604020202020204" pitchFamily="34" charset="0"/>
                <a:cs typeface="Arial" panose="020B0604020202020204" pitchFamily="34" charset="0"/>
              </a:rPr>
              <a:t>• Onko tietoa liikaa vai liian vähän? </a:t>
            </a:r>
          </a:p>
          <a:p>
            <a:r>
              <a:rPr lang="fi-FI" sz="1700" dirty="0">
                <a:latin typeface="Arial" panose="020B0604020202020204" pitchFamily="34" charset="0"/>
                <a:cs typeface="Arial" panose="020B0604020202020204" pitchFamily="34" charset="0"/>
              </a:rPr>
              <a:t>• Mitä tietoa meillä jo on ja mitä tietoa puuttuu?</a:t>
            </a:r>
          </a:p>
          <a:p>
            <a:r>
              <a:rPr lang="fi-FI" sz="1700" dirty="0">
                <a:latin typeface="Arial" panose="020B0604020202020204" pitchFamily="34" charset="0"/>
                <a:cs typeface="Arial" panose="020B0604020202020204" pitchFamily="34" charset="0"/>
              </a:rPr>
              <a:t>• Puuttuuko jotain olennaista?</a:t>
            </a:r>
          </a:p>
          <a:p>
            <a:r>
              <a:rPr lang="fi-FI" sz="1700" i="1" dirty="0">
                <a:latin typeface="Arial" panose="020B0604020202020204" pitchFamily="34" charset="0"/>
                <a:cs typeface="Arial" panose="020B0604020202020204" pitchFamily="34" charset="0"/>
              </a:rPr>
              <a:t>Tavoite: tunnistetaan “aukot” tiedossa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19AF74-F42D-7171-40A8-F1712C143BDA}"/>
              </a:ext>
            </a:extLst>
          </p:cNvPr>
          <p:cNvSpPr txBox="1"/>
          <p:nvPr/>
        </p:nvSpPr>
        <p:spPr>
          <a:xfrm>
            <a:off x="6698646" y="3966179"/>
            <a:ext cx="5098634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700" dirty="0">
                <a:latin typeface="Arial" panose="020B0604020202020204" pitchFamily="34" charset="0"/>
                <a:cs typeface="Arial" panose="020B0604020202020204" pitchFamily="34" charset="0"/>
              </a:rPr>
              <a:t>Käytännön toimenpiteet - mitä me voimme tehdä asialle yhdessä? </a:t>
            </a:r>
          </a:p>
          <a:p>
            <a:r>
              <a:rPr lang="fi-FI" sz="1700" dirty="0">
                <a:latin typeface="Arial" panose="020B0604020202020204" pitchFamily="34" charset="0"/>
                <a:cs typeface="Arial" panose="020B0604020202020204" pitchFamily="34" charset="0"/>
              </a:rPr>
              <a:t>• Mitä konkreettista asian kehittäminen meiltä vaatii? </a:t>
            </a:r>
            <a:br>
              <a:rPr lang="fi-FI" sz="17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1700" dirty="0">
                <a:latin typeface="Arial" panose="020B0604020202020204" pitchFamily="34" charset="0"/>
                <a:cs typeface="Arial" panose="020B0604020202020204" pitchFamily="34" charset="0"/>
              </a:rPr>
              <a:t>• Kenen kanssa meidän tulisi tehdä yhteistyötä?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31EA2B-E296-2AEE-D525-218B23C69E7B}"/>
              </a:ext>
            </a:extLst>
          </p:cNvPr>
          <p:cNvSpPr txBox="1"/>
          <p:nvPr/>
        </p:nvSpPr>
        <p:spPr>
          <a:xfrm>
            <a:off x="682268" y="5870004"/>
            <a:ext cx="10827462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fi-FI" b="1" dirty="0">
                <a:latin typeface="Arial" panose="020B0604020202020204" pitchFamily="34" charset="0"/>
                <a:cs typeface="Arial" panose="020B0604020202020204" pitchFamily="34" charset="0"/>
              </a:rPr>
              <a:t>Tavoite: Ymmärtää kohdat, joissa organisaatio voi parantaa tähän teemaan liittyvää ja tiedon huoltovarmuuteen kytkeytyvää toimintaansa ja nykyisiä menettelytapojaan.</a:t>
            </a:r>
            <a:endParaRPr lang="fi-FI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40341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DD965A-B09C-2869-778C-34C4B63B4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1643102-8A48-65C3-2304-DA3D6E4FD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120" y="537132"/>
            <a:ext cx="11445588" cy="982794"/>
          </a:xfrm>
        </p:spPr>
        <p:txBody>
          <a:bodyPr>
            <a:noAutofit/>
          </a:bodyPr>
          <a:lstStyle/>
          <a:p>
            <a:r>
              <a:rPr lang="fi-FI" sz="3000" dirty="0">
                <a:latin typeface="Arial" panose="020B0604020202020204" pitchFamily="34" charset="0"/>
                <a:cs typeface="Arial" panose="020B0604020202020204" pitchFamily="34" charset="0"/>
              </a:rPr>
              <a:t>Näitä kysymyksiä voitte käyttää teemoista keskustellessanne, </a:t>
            </a:r>
            <a:br>
              <a:rPr lang="fi-FI" sz="3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3000" u="sng" dirty="0">
                <a:latin typeface="Arial" panose="020B0604020202020204" pitchFamily="34" charset="0"/>
                <a:cs typeface="Arial" panose="020B0604020202020204" pitchFamily="34" charset="0"/>
              </a:rPr>
              <a:t>toinen työpaja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941975-8FC8-A0DC-59F2-38D8385D26A7}"/>
              </a:ext>
            </a:extLst>
          </p:cNvPr>
          <p:cNvSpPr txBox="1"/>
          <p:nvPr/>
        </p:nvSpPr>
        <p:spPr>
          <a:xfrm>
            <a:off x="547119" y="1859895"/>
            <a:ext cx="11158917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dirty="0">
                <a:latin typeface="Arial" panose="020B0604020202020204" pitchFamily="34" charset="0"/>
                <a:cs typeface="Arial" panose="020B0604020202020204" pitchFamily="34" charset="0"/>
              </a:rPr>
              <a:t>Miten ensimmäisessä työpajassa tekemiämme havaintoja, ideoita ja tarpeita, tullaan käytännössä jatkossa edistämään?</a:t>
            </a:r>
          </a:p>
          <a:p>
            <a:pPr marL="0" indent="0">
              <a:buNone/>
            </a:pPr>
            <a:endParaRPr lang="fi-FI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fi-FI" b="1" dirty="0">
                <a:latin typeface="Arial" panose="020B0604020202020204" pitchFamily="34" charset="0"/>
                <a:cs typeface="Arial" panose="020B0604020202020204" pitchFamily="34" charset="0"/>
              </a:rPr>
              <a:t>Tavoitteena on laatia jonkinlainen kehittämissuunnitelma, joka vie asioita eteenpäin.</a:t>
            </a:r>
          </a:p>
          <a:p>
            <a:pPr marL="0" indent="0">
              <a:buNone/>
            </a:pPr>
            <a:endParaRPr lang="fi-FI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fi-FI" dirty="0">
                <a:latin typeface="Arial" panose="020B0604020202020204" pitchFamily="34" charset="0"/>
                <a:cs typeface="Arial" panose="020B0604020202020204" pitchFamily="34" charset="0"/>
              </a:rPr>
              <a:t>Jotta kehittämissuunnitelma saa suuntaa, voidaan toisessa työpajassa keskustella mm.</a:t>
            </a:r>
            <a:br>
              <a:rPr lang="fi-FI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dirty="0">
                <a:latin typeface="Arial" panose="020B0604020202020204" pitchFamily="34" charset="0"/>
                <a:cs typeface="Arial" panose="020B0604020202020204" pitchFamily="34" charset="0"/>
              </a:rPr>
              <a:t>				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dirty="0">
                <a:latin typeface="Arial" panose="020B0604020202020204" pitchFamily="34" charset="0"/>
                <a:cs typeface="Arial" panose="020B0604020202020204" pitchFamily="34" charset="0"/>
              </a:rPr>
              <a:t>Mistä toimenpiteestä pitää aloittaa?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dirty="0">
                <a:latin typeface="Arial" panose="020B0604020202020204" pitchFamily="34" charset="0"/>
                <a:cs typeface="Arial" panose="020B0604020202020204" pitchFamily="34" charset="0"/>
              </a:rPr>
              <a:t>Kuka, mitä, kenen kanssa ja milloin?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dirty="0">
                <a:latin typeface="Arial" panose="020B0604020202020204" pitchFamily="34" charset="0"/>
                <a:cs typeface="Arial" panose="020B0604020202020204" pitchFamily="34" charset="0"/>
              </a:rPr>
              <a:t>Mitä osaamista ja muita resursseja tarvitaan kehittämisen toteuttamiseksi?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dirty="0">
                <a:latin typeface="Arial" panose="020B0604020202020204" pitchFamily="34" charset="0"/>
                <a:cs typeface="Arial" panose="020B0604020202020204" pitchFamily="34" charset="0"/>
              </a:rPr>
              <a:t>Mistä asioista meidän pitäisi tietää enemmän?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dirty="0">
                <a:latin typeface="Arial" panose="020B0604020202020204" pitchFamily="34" charset="0"/>
                <a:cs typeface="Arial" panose="020B0604020202020204" pitchFamily="34" charset="0"/>
              </a:rPr>
              <a:t>Jos tarvitsemme lisätietoja, mistä saamme sitä?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dirty="0">
                <a:latin typeface="Arial" panose="020B0604020202020204" pitchFamily="34" charset="0"/>
                <a:cs typeface="Arial" panose="020B0604020202020204" pitchFamily="34" charset="0"/>
              </a:rPr>
              <a:t>Mitä yhteisiä toimintamalleja voimme muuttaa havaitun asian kehittämiseksi?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dirty="0">
                <a:latin typeface="Arial" panose="020B0604020202020204" pitchFamily="34" charset="0"/>
                <a:cs typeface="Arial" panose="020B0604020202020204" pitchFamily="34" charset="0"/>
              </a:rPr>
              <a:t>Miten edistämistä seurataan ja raportoidaan?</a:t>
            </a:r>
          </a:p>
          <a:p>
            <a:pPr marL="0" indent="0">
              <a:buNone/>
            </a:pPr>
            <a:endParaRPr lang="fi-FI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80865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234C64-4189-BBEB-86ED-DD41050CC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3A7F8F2-2FAB-57A1-F056-725138CF6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0459" y="490662"/>
            <a:ext cx="9953625" cy="1087437"/>
          </a:xfrm>
        </p:spPr>
        <p:txBody>
          <a:bodyPr/>
          <a:lstStyle/>
          <a:p>
            <a:r>
              <a:rPr lang="fi-FI" b="1" dirty="0">
                <a:latin typeface="Arial" panose="020B0604020202020204" pitchFamily="34" charset="0"/>
                <a:cs typeface="Arial" panose="020B0604020202020204" pitchFamily="34" charset="0"/>
              </a:rPr>
              <a:t>Yhteinen vuoropuhelu kannattaa! </a:t>
            </a:r>
          </a:p>
        </p:txBody>
      </p:sp>
      <p:pic>
        <p:nvPicPr>
          <p:cNvPr id="3" name="Picture 2" descr="Kuvituskuva: ihmisiä puhumassa toisilleen. Puhekulpassa lukee &quot;Mitä me voimme tehdä tälle asialle X yhdessä?&quot;">
            <a:extLst>
              <a:ext uri="{FF2B5EF4-FFF2-40B4-BE49-F238E27FC236}">
                <a16:creationId xmlns:a16="http://schemas.microsoft.com/office/drawing/2014/main" id="{8D011E44-1744-DD48-CFAE-84EB766B99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7717" y="1578099"/>
            <a:ext cx="4236565" cy="4574093"/>
          </a:xfrm>
          <a:prstGeom prst="rect">
            <a:avLst/>
          </a:prstGeom>
        </p:spPr>
      </p:pic>
      <p:pic>
        <p:nvPicPr>
          <p:cNvPr id="7" name="Picture 6" descr="TYÖ2030-ohjelman logo">
            <a:extLst>
              <a:ext uri="{FF2B5EF4-FFF2-40B4-BE49-F238E27FC236}">
                <a16:creationId xmlns:a16="http://schemas.microsoft.com/office/drawing/2014/main" id="{11DBC57A-CBF8-33A7-3119-2380D97623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3208" y="5495635"/>
            <a:ext cx="800876" cy="80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0097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69D8F2B038C30346B3CFA06132CADEC4" ma:contentTypeVersion="4" ma:contentTypeDescription="Luo uusi asiakirja." ma:contentTypeScope="" ma:versionID="4354c154b5b5c8f40474746b3ffeebdf">
  <xsd:schema xmlns:xsd="http://www.w3.org/2001/XMLSchema" xmlns:xs="http://www.w3.org/2001/XMLSchema" xmlns:p="http://schemas.microsoft.com/office/2006/metadata/properties" xmlns:ns2="04edd1ec-719c-4ef0-ac30-67d4ac10eddf" targetNamespace="http://schemas.microsoft.com/office/2006/metadata/properties" ma:root="true" ma:fieldsID="075be718a11bbdf65f4d81d7c4f2636a" ns2:_="">
    <xsd:import namespace="04edd1ec-719c-4ef0-ac30-67d4ac10eddf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edd1ec-719c-4ef0-ac30-67d4ac10edd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7D1A4DF-128D-4CC0-AF5F-1366234A1B76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www.w3.org/XML/1998/namespace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ebb82943-49da-4504-a2f3-a33fb2eb95f1"/>
  </ds:schemaRefs>
</ds:datastoreItem>
</file>

<file path=customXml/itemProps2.xml><?xml version="1.0" encoding="utf-8"?>
<ds:datastoreItem xmlns:ds="http://schemas.openxmlformats.org/officeDocument/2006/customXml" ds:itemID="{A0B0C3FC-2CCD-4507-9EEF-9DFC1E8949C9}"/>
</file>

<file path=customXml/itemProps3.xml><?xml version="1.0" encoding="utf-8"?>
<ds:datastoreItem xmlns:ds="http://schemas.openxmlformats.org/officeDocument/2006/customXml" ds:itemID="{71FB4018-252A-4541-BEA7-0009F30F7F9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8715</TotalTime>
  <Words>753</Words>
  <Application>Microsoft Office PowerPoint</Application>
  <PresentationFormat>Laajakuva</PresentationFormat>
  <Paragraphs>74</Paragraphs>
  <Slides>10</Slides>
  <Notes>3</Notes>
  <HiddenSlides>0</HiddenSlides>
  <MMClips>0</MMClips>
  <ScaleCrop>false</ScaleCrop>
  <HeadingPairs>
    <vt:vector size="6" baseType="variant">
      <vt:variant>
        <vt:lpstr>Käytetyt fontit</vt:lpstr>
      </vt:variant>
      <vt:variant>
        <vt:i4>6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10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Source Sans 3 Medium</vt:lpstr>
      <vt:lpstr>Source Sans Pro Semibold</vt:lpstr>
      <vt:lpstr>Office-teema</vt:lpstr>
      <vt:lpstr>Keskustelumalli  tiedon huoltovarmuudesta viranomaisille / työpaikoille </vt:lpstr>
      <vt:lpstr>Keskustelumallin tarkoitus on helpottaa tiedon huoltovarmuudesta keskustelua omalla työpaikallasi.   - Mallia voi käyttää työpajan pohjana tai pelkästään inspiraationa keskustelulle.   - Malli pitää sisällään ehdotuksia keskustelun teemoista sekä kysymyksiä, joilla teemoja voidaan puida ja päästä kohti konkretiaa.   Suosittelemme, että keskustelu on kaksivaiheinen (2 x 1,5 h): </vt:lpstr>
      <vt:lpstr>Teemasta on tärkeää keskustella, koska </vt:lpstr>
      <vt:lpstr>Työpaikoilla käytävän keskustelun tavoite </vt:lpstr>
      <vt:lpstr>Osaksi tiekarttaa laadittu keskustelumalli pitää sisällään: </vt:lpstr>
      <vt:lpstr>Tiedon huoltovarmuuteen liittyvät keskusteluteemat</vt:lpstr>
      <vt:lpstr>Teemoihin liittyvät kysymykset</vt:lpstr>
      <vt:lpstr>Näitä kysymyksiä voitte käyttää teemoista keskustellessanne, ensimmäinen työpaja</vt:lpstr>
      <vt:lpstr>Näitä kysymyksiä voitte käyttää teemoista keskustellessanne,  toinen työpaja</vt:lpstr>
      <vt:lpstr>Yhteinen vuoropuhelu kannattaa!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Inkilä Teija (STM)</cp:lastModifiedBy>
  <cp:revision>314</cp:revision>
  <cp:lastPrinted>2018-10-01T09:29:27Z</cp:lastPrinted>
  <dcterms:created xsi:type="dcterms:W3CDTF">2018-09-25T15:50:35Z</dcterms:created>
  <dcterms:modified xsi:type="dcterms:W3CDTF">2026-10-15T10:10:15Z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eDOCS AutoSave">
    <vt:lpwstr/>
  </property>
  <property fmtid="{D5CDD505-2E9C-101B-9397-08002B2CF9AE}" pid="3" name="ContentTypeId">
    <vt:lpwstr>0x01010069D8F2B038C30346B3CFA06132CADEC4</vt:lpwstr>
  </property>
</Properties>
</file>