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0" r:id="rId5"/>
    <p:sldId id="258" r:id="rId6"/>
    <p:sldId id="262" r:id="rId7"/>
    <p:sldId id="266" r:id="rId8"/>
    <p:sldId id="270" r:id="rId9"/>
    <p:sldId id="275" r:id="rId10"/>
    <p:sldId id="278" r:id="rId11"/>
    <p:sldId id="282" r:id="rId12"/>
    <p:sldId id="286" r:id="rId13"/>
    <p:sldId id="290" r:id="rId14"/>
    <p:sldId id="297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838"/>
    <a:srgbClr val="E57FAE"/>
    <a:srgbClr val="F36523"/>
    <a:srgbClr val="007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8"/>
    <p:restoredTop sz="94687"/>
  </p:normalViewPr>
  <p:slideViewPr>
    <p:cSldViewPr snapToGrid="0" snapToObjects="1" showGuides="1">
      <p:cViewPr varScale="1">
        <p:scale>
          <a:sx n="97" d="100"/>
          <a:sy n="97" d="100"/>
        </p:scale>
        <p:origin x="792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0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fi" sz="2200" b="1" i="0" u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Diagrammets rubrik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Taulukko1!$B$1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Taulukko1!$A$2:$A$5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Taulukko1!$B$2:$B$5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7-3C4B-A21C-1CAF2E848CB4}"/>
            </c:ext>
          </c:extLst>
        </c:ser>
        <c:ser>
          <c:idx val="1"/>
          <c:order val="1"/>
          <c:tx>
            <c:strRef>
              <c:f>Taulukko1!$C$1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Taulukko1!$A$2:$A$5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Taulukko1!$C$2:$C$5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17-3C4B-A21C-1CAF2E848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4"/>
        <c:overlap val="-15"/>
        <c:axId val="1159540832"/>
        <c:axId val="1094434048"/>
      </c:barChart>
      <c:lineChart>
        <c:grouping val="standard"/>
        <c:varyColors val="0"/>
        <c:ser>
          <c:idx val="2"/>
          <c:order val="2"/>
          <c:tx>
            <c:strRef>
              <c:f>Taulukko1!$D$1</c:f>
              <c:strCache>
                <c:ptCount val="1"/>
                <c:pt idx="0">
                  <c:v>Sarja 3</c:v>
                </c:pt>
              </c:strCache>
            </c:strRef>
          </c:tx>
          <c:spPr>
            <a:ln w="76200" cap="sq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Taulukko1!$A$2:$A$5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Taulukko1!$D$2:$D$5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17-3C4B-A21C-1CAF2E848CB4}"/>
            </c:ext>
          </c:extLst>
        </c:ser>
        <c:ser>
          <c:idx val="3"/>
          <c:order val="3"/>
          <c:tx>
            <c:strRef>
              <c:f>Taulukko1!$E$1</c:f>
              <c:strCache>
                <c:ptCount val="1"/>
                <c:pt idx="0">
                  <c:v>Sarja 4</c:v>
                </c:pt>
              </c:strCache>
            </c:strRef>
          </c:tx>
          <c:spPr>
            <a:ln w="76200" cap="sq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Taulukko1!$A$2:$A$5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Taulukko1!$E$2:$E$5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17-3C4B-A21C-1CAF2E848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9540832"/>
        <c:axId val="1094434048"/>
      </c:lineChart>
      <c:catAx>
        <c:axId val="115954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pPr>
            <a:endParaRPr lang="fi-FI"/>
          </a:p>
        </c:txPr>
        <c:crossAx val="1094434048"/>
        <c:crosses val="autoZero"/>
        <c:auto val="1"/>
        <c:lblAlgn val="ctr"/>
        <c:lblOffset val="100"/>
        <c:noMultiLvlLbl val="0"/>
      </c:catAx>
      <c:valAx>
        <c:axId val="109443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pPr>
            <a:endParaRPr lang="fi-FI"/>
          </a:p>
        </c:txPr>
        <c:crossAx val="115954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Har ni beslutat om test av att skapa och skicka ekonomisk information?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b="0" i="0" u="none" baseline="0"/>
                      <a:t>27 %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27-44C3-8CCE-23340D24AF6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i="0" u="none" baseline="0"/>
                      <a:t>72 %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27-44C3-8CCE-23340D24A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400" u="none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Ja, vi har fattat beslut i ärendet</c:v>
                </c:pt>
                <c:pt idx="1">
                  <c:v>Vi har planerat testningen</c:v>
                </c:pt>
                <c:pt idx="2">
                  <c:v>Vi har ännu inte behandlat ärendet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0.27</c:v>
                </c:pt>
                <c:pt idx="2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27-44C3-8CCE-23340D24A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 rtl="0">
              <a:defRPr sz="1600" u="none">
                <a:solidFill>
                  <a:srgbClr val="666666"/>
                </a:solidFill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 rtl="0">
        <a:defRPr sz="14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Vilken instans sköter om kommunens/samkommunens ekonomiförvaltning?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i="0" u="none" baseline="0"/>
                      <a:t>64 %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73-4E61-B335-7B422B8CBEE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i="0" u="none" baseline="0"/>
                      <a:t>33 %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73-4E61-B335-7B422B8CBEE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i="0" u="none" baseline="0"/>
                      <a:t>5 %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73-4E61-B335-7B422B8CBEE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 i="0" u="none" baseline="0"/>
                      <a:t>3 %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73-4E61-B335-7B422B8CB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400" u="none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Kommunen/samkommunen själv</c:v>
                </c:pt>
                <c:pt idx="1">
                  <c:v>Servicecenter/bokföringsbyrå (namn):</c:v>
                </c:pt>
                <c:pt idx="2">
                  <c:v>I samarbete med en annan kommun/samkommun (namn):</c:v>
                </c:pt>
                <c:pt idx="3">
                  <c:v>Någon annan, vilken?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0.64</c:v>
                </c:pt>
                <c:pt idx="1">
                  <c:v>0.33</c:v>
                </c:pt>
                <c:pt idx="2">
                  <c:v>0.05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73-4E61-B335-7B422B8CB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 rtl="0">
              <a:defRPr sz="1600" u="none">
                <a:solidFill>
                  <a:srgbClr val="666666"/>
                </a:solidFill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 rtl="0">
        <a:defRPr sz="14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Kommunens eller samkommunens nuvarande beredskap för automatiserad ekonomirapportering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i="0" u="none" baseline="0"/>
                      <a:t>6 %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9A-4DE2-9F8A-B4E757890E0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i="0" u="none" baseline="0"/>
                      <a:t>64 %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9A-4DE2-9F8A-B4E757890E0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i="0" u="none" baseline="0"/>
                      <a:t>31 %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9A-4DE2-9F8A-B4E757890E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400" u="none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Har beredskap</c:v>
                </c:pt>
                <c:pt idx="1">
                  <c:v>Okänt</c:v>
                </c:pt>
                <c:pt idx="2">
                  <c:v>Beredskap för produktion av testmaterial vid ett senare tillfälle (när):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0.06</c:v>
                </c:pt>
                <c:pt idx="1">
                  <c:v>0.64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9A-4DE2-9F8A-B4E757890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 rtl="0">
              <a:defRPr sz="1600" u="none">
                <a:solidFill>
                  <a:srgbClr val="666666"/>
                </a:solidFill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 rtl="0">
        <a:defRPr sz="14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Vilken instans kommer att leverera den ekonomiska informationen till Informationstjänsten?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i="0" u="none" baseline="0"/>
                      <a:t>51 %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CC-4FBB-99E1-EDF3A1B1C8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i="0" u="none" baseline="0"/>
                      <a:t>22 %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CC-4FBB-99E1-EDF3A1B1C8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i="0" u="none" baseline="0"/>
                      <a:t>4 %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CC-4FBB-99E1-EDF3A1B1C8C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0" i="0" u="none" baseline="0"/>
                      <a:t>3 %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CC-4FBB-99E1-EDF3A1B1C8C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0" i="0" u="none" baseline="0"/>
                      <a:t>26 %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CC-4FBB-99E1-EDF3A1B1C8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400" u="none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Kommunen/samkommunen själv</c:v>
                </c:pt>
                <c:pt idx="1">
                  <c:v>Servicecentret</c:v>
                </c:pt>
                <c:pt idx="2">
                  <c:v>Bokföringsbyrån</c:v>
                </c:pt>
                <c:pt idx="3">
                  <c:v>IT-leverantören</c:v>
                </c:pt>
                <c:pt idx="4">
                  <c:v>Någon annan, vilken?</c:v>
                </c:pt>
                <c:pt idx="5">
                  <c:v>Vi har inte fattat något beslut i det här ärendet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0.51</c:v>
                </c:pt>
                <c:pt idx="1">
                  <c:v>0.22</c:v>
                </c:pt>
                <c:pt idx="2">
                  <c:v>0.04</c:v>
                </c:pt>
                <c:pt idx="3">
                  <c:v>0</c:v>
                </c:pt>
                <c:pt idx="4">
                  <c:v>0.03</c:v>
                </c:pt>
                <c:pt idx="5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CC-4FBB-99E1-EDF3A1B1C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 rtl="0">
              <a:defRPr sz="1600" u="none">
                <a:solidFill>
                  <a:srgbClr val="666666"/>
                </a:solidFill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 rtl="0">
        <a:defRPr sz="14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Vilken instans kommer att godkänna den ekonomiska informationen i Informationstjänsten?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i="0" u="none" baseline="0"/>
                      <a:t>65 %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E8-4F9F-8305-640B1383BC3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i="0" u="none" baseline="0"/>
                      <a:t>10 %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E8-4F9F-8305-640B1383BC3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i="0" u="none" baseline="0"/>
                      <a:t>1 %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E8-4F9F-8305-640B1383BC3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0" i="0" u="none" baseline="0"/>
                      <a:t>1 %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E8-4F9F-8305-640B1383BC3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0" i="0" u="none" baseline="0"/>
                      <a:t>29 %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E8-4F9F-8305-640B1383BC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400" u="none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Kommunen/samkommunen själv</c:v>
                </c:pt>
                <c:pt idx="1">
                  <c:v>Servicecentret</c:v>
                </c:pt>
                <c:pt idx="2">
                  <c:v>Bokföringsbyrån</c:v>
                </c:pt>
                <c:pt idx="3">
                  <c:v>IT-leverantören</c:v>
                </c:pt>
                <c:pt idx="4">
                  <c:v>Någon annan, vilken?</c:v>
                </c:pt>
                <c:pt idx="5">
                  <c:v>Vi har inte fattat något beslut i det här ärendet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0.65</c:v>
                </c:pt>
                <c:pt idx="1">
                  <c:v>0.1</c:v>
                </c:pt>
                <c:pt idx="2">
                  <c:v>0.01</c:v>
                </c:pt>
                <c:pt idx="3">
                  <c:v>0</c:v>
                </c:pt>
                <c:pt idx="4">
                  <c:v>0.01</c:v>
                </c:pt>
                <c:pt idx="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E8-4F9F-8305-640B1383B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 rtl="0">
              <a:defRPr sz="1600" u="none">
                <a:solidFill>
                  <a:srgbClr val="666666"/>
                </a:solidFill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 rtl="0">
        <a:defRPr sz="14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vilket format har ni planerat att skicka in budget- och planuppgifterna då produktionsskedet inleds 2019?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i="0" u="none" baseline="0"/>
                      <a:t>15 %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D9-44C2-BB54-79D0540EE2A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i="0" u="none" baseline="0"/>
                      <a:t>21 %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D9-44C2-BB54-79D0540EE2A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i="0" u="none" baseline="0"/>
                      <a:t>18 %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D9-44C2-BB54-79D0540EE2A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 i="0" u="none" baseline="0"/>
                      <a:t>63 %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D9-44C2-BB54-79D0540EE2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400" u="none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XBRL</c:v>
                </c:pt>
                <c:pt idx="1">
                  <c:v>CSV</c:v>
                </c:pt>
                <c:pt idx="2">
                  <c:v>Tillfällig Excel-lösning</c:v>
                </c:pt>
                <c:pt idx="3">
                  <c:v>Vi vet inte ännu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0.15</c:v>
                </c:pt>
                <c:pt idx="1">
                  <c:v>0.21</c:v>
                </c:pt>
                <c:pt idx="2">
                  <c:v>0.18</c:v>
                </c:pt>
                <c:pt idx="3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D9-44C2-BB54-79D0540EE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 rtl="0">
              <a:defRPr sz="1600" u="none">
                <a:solidFill>
                  <a:srgbClr val="666666"/>
                </a:solidFill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 rtl="0">
        <a:defRPr sz="14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Vilken dataöverföringsmetod har ni planerat att använda då produktionsskedet inleds 2019?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i="0" u="none" baseline="0"/>
                      <a:t>20 %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5F-4E8D-AE5F-94CA6DA79DD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i="0" u="none" baseline="0"/>
                      <a:t>6 %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5F-4E8D-AE5F-94CA6DA79DD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i="0" u="none" baseline="0"/>
                      <a:t>7 %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5F-4E8D-AE5F-94CA6DA79DD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 i="0" u="none" baseline="0"/>
                      <a:t>71 %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5F-4E8D-AE5F-94CA6DA79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400" u="none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 form av bifogade filer via webbplatsen</c:v>
                </c:pt>
                <c:pt idx="1">
                  <c:v>Överföring via gränssnittet Suomi.fi</c:v>
                </c:pt>
                <c:pt idx="2">
                  <c:v>Överföring via gränssnittet REST</c:v>
                </c:pt>
                <c:pt idx="3">
                  <c:v>Vi vet inte ännu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5F-4E8D-AE5F-94CA6DA79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 rtl="0">
              <a:defRPr sz="1600" u="none">
                <a:solidFill>
                  <a:srgbClr val="666666"/>
                </a:solidFill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 rtl="0">
        <a:defRPr sz="1400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vilket format har ni planerat att skicka in den ekonomiska informationen då produktionsskedet inleds 2021?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i="0" u="none" baseline="0"/>
                      <a:t>37 %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26-41A4-8583-3095D898A2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i="0" u="none" baseline="0"/>
                      <a:t>14 %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26-41A4-8583-3095D898A2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i="0" u="none" baseline="0"/>
                      <a:t>1 %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26-41A4-8583-3095D898A2F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 i="0" u="none" baseline="0"/>
                      <a:t>60 %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26-41A4-8583-3095D898A2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400" u="none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XBRL</c:v>
                </c:pt>
                <c:pt idx="1">
                  <c:v>CSV</c:v>
                </c:pt>
                <c:pt idx="2">
                  <c:v>Tillfällig Excel-lösning</c:v>
                </c:pt>
                <c:pt idx="3">
                  <c:v>Vi vet inte ännu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0.37</c:v>
                </c:pt>
                <c:pt idx="1">
                  <c:v>0.14000000000000001</c:v>
                </c:pt>
                <c:pt idx="2">
                  <c:v>0.01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26-41A4-8583-3095D898A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 rtl="0">
              <a:defRPr sz="1600" u="none">
                <a:solidFill>
                  <a:srgbClr val="666666"/>
                </a:solidFill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 rtl="0">
        <a:defRPr sz="1400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Vilken dataöverföringsmetod har ni planerat att använda då produktionsskedet inleds 2021?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i="0" u="none" baseline="0"/>
                      <a:t>17 %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2A-4584-9FD9-0C7A50EC714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i="0" u="none" baseline="0"/>
                      <a:t>17 %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2A-4584-9FD9-0C7A50EC714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i="0" u="none" baseline="0"/>
                      <a:t>9 %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2A-4584-9FD9-0C7A50EC714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 i="0" u="none" baseline="0"/>
                      <a:t>71 %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2A-4584-9FD9-0C7A50EC71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400" u="none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 form av bifogade filer via webbplatsen</c:v>
                </c:pt>
                <c:pt idx="1">
                  <c:v>Överföring via gränssnittet Suomi.fi</c:v>
                </c:pt>
                <c:pt idx="2">
                  <c:v>Överföring via gränssnittet REST</c:v>
                </c:pt>
                <c:pt idx="3">
                  <c:v>Vi vet inte ännu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0.17</c:v>
                </c:pt>
                <c:pt idx="1">
                  <c:v>0.17</c:v>
                </c:pt>
                <c:pt idx="2">
                  <c:v>0.09</c:v>
                </c:pt>
                <c:pt idx="3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2A-4584-9FD9-0C7A50EC7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 rtl="0">
              <a:defRPr sz="1600" u="none">
                <a:solidFill>
                  <a:srgbClr val="666666"/>
                </a:solidFill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 rtl="0">
        <a:defRPr sz="1400"/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353EB-2518-8740-8715-A59CD6A94225}" type="datetimeFigureOut">
              <a:rPr lang="fi-FI" smtClean="0"/>
              <a:t>24.4.2019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CC324-1E35-504D-AB6D-1EFA8BEB77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994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TIETOKIRI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DECF043E-244C-7B40-B990-D78993E5E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Yhdestä kulmasta leikattu suorakulmio 13">
            <a:extLst>
              <a:ext uri="{FF2B5EF4-FFF2-40B4-BE49-F238E27FC236}">
                <a16:creationId xmlns:a16="http://schemas.microsoft.com/office/drawing/2014/main" id="{FA781471-EDD7-4E4F-BF4A-6661E7C7DD9E}"/>
              </a:ext>
            </a:extLst>
          </p:cNvPr>
          <p:cNvSpPr/>
          <p:nvPr userDrawn="1"/>
        </p:nvSpPr>
        <p:spPr>
          <a:xfrm rot="10800000">
            <a:off x="1313886" y="3688680"/>
            <a:ext cx="2160000" cy="2160000"/>
          </a:xfrm>
          <a:prstGeom prst="snip1Rect">
            <a:avLst>
              <a:gd name="adj" fmla="val 885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Yhdestä kulmasta leikattu suorakulmio 10">
            <a:extLst>
              <a:ext uri="{FF2B5EF4-FFF2-40B4-BE49-F238E27FC236}">
                <a16:creationId xmlns:a16="http://schemas.microsoft.com/office/drawing/2014/main" id="{A967D86F-F635-7348-A525-C895E8A3849B}"/>
              </a:ext>
            </a:extLst>
          </p:cNvPr>
          <p:cNvSpPr/>
          <p:nvPr userDrawn="1"/>
        </p:nvSpPr>
        <p:spPr>
          <a:xfrm>
            <a:off x="3525520" y="3688680"/>
            <a:ext cx="7376160" cy="2160000"/>
          </a:xfrm>
          <a:prstGeom prst="snip1Rect">
            <a:avLst>
              <a:gd name="adj" fmla="val 10154"/>
            </a:avLst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1EC593-3862-484A-8CB0-24C0B34A7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0480" y="3688680"/>
            <a:ext cx="7061200" cy="2160000"/>
          </a:xfrm>
        </p:spPr>
        <p:txBody>
          <a:bodyPr lIns="0" anchor="ctr">
            <a:noAutofit/>
          </a:bodyPr>
          <a:lstStyle>
            <a:lvl1pPr algn="l">
              <a:defRPr sz="3400" b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582D8DC-4945-074E-A50C-E763F1DB68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22" y="3688681"/>
            <a:ext cx="2159999" cy="21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#TIETOKIRI otsikko ja sisältö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039"/>
            <a:ext cx="10515600" cy="4205923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63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#TIETOKIRI otsikko ja 2 sisältöä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039"/>
            <a:ext cx="5115560" cy="4205923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B45D189C-C0EF-614F-848D-95E1CC0CDB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3320" y="1971039"/>
            <a:ext cx="5115560" cy="4205923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9881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#TIETOKIRI otsikko ja 2 sisältöä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039"/>
            <a:ext cx="5115560" cy="4205923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B45D189C-C0EF-614F-848D-95E1CC0CDB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3320" y="1971039"/>
            <a:ext cx="5115560" cy="4205923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965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#TIETOKIRI otsikko ja 2 sisältöä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039"/>
            <a:ext cx="5115560" cy="4205923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B45D189C-C0EF-614F-848D-95E1CC0CDB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3320" y="1971039"/>
            <a:ext cx="5115560" cy="4205923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365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TIETOKIRI case-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6000" y="5232400"/>
            <a:ext cx="7920000" cy="954087"/>
          </a:xfrm>
        </p:spPr>
        <p:txBody>
          <a:bodyPr>
            <a:noAutofit/>
          </a:bodyPr>
          <a:lstStyle>
            <a:lvl1pPr algn="ctr">
              <a:defRPr sz="200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ajankohta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ADE35A3A-C91F-AB40-A70C-106B2B54F2F5}"/>
              </a:ext>
            </a:extLst>
          </p:cNvPr>
          <p:cNvCxnSpPr/>
          <p:nvPr userDrawn="1"/>
        </p:nvCxnSpPr>
        <p:spPr>
          <a:xfrm>
            <a:off x="838200" y="5232400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Kuva 13">
            <a:extLst>
              <a:ext uri="{FF2B5EF4-FFF2-40B4-BE49-F238E27FC236}">
                <a16:creationId xmlns:a16="http://schemas.microsoft.com/office/drawing/2014/main" id="{59772C84-D193-244E-9770-97A8F9B00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" y="1216820"/>
            <a:ext cx="1158240" cy="1158240"/>
          </a:xfrm>
          <a:prstGeom prst="rect">
            <a:avLst/>
          </a:prstGeom>
        </p:spPr>
      </p:pic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E1412C10-3823-F34B-9CA9-B5028EBEEFF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241041"/>
            <a:ext cx="10515600" cy="867410"/>
          </a:xfrm>
        </p:spPr>
        <p:txBody>
          <a:bodyPr>
            <a:noAutofit/>
          </a:bodyPr>
          <a:lstStyle>
            <a:lvl1pPr marL="0" indent="0" algn="ctr">
              <a:buNone/>
              <a:defRPr sz="3800" b="1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B5CB9042-B028-C145-8F05-F36A0BE4E09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200" y="2370769"/>
            <a:ext cx="10515600" cy="867410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spc="0"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7767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#TIETOKIRI ca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orakulmio 19">
            <a:extLst>
              <a:ext uri="{FF2B5EF4-FFF2-40B4-BE49-F238E27FC236}">
                <a16:creationId xmlns:a16="http://schemas.microsoft.com/office/drawing/2014/main" id="{A8686566-30C1-A249-B57B-0285BF55E6AD}"/>
              </a:ext>
            </a:extLst>
          </p:cNvPr>
          <p:cNvSpPr/>
          <p:nvPr userDrawn="1"/>
        </p:nvSpPr>
        <p:spPr>
          <a:xfrm>
            <a:off x="828040" y="2133600"/>
            <a:ext cx="5135217" cy="3921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671195"/>
          </a:xfrm>
        </p:spPr>
        <p:txBody>
          <a:bodyPr anchor="b">
            <a:noAutofit/>
          </a:bodyPr>
          <a:lstStyle>
            <a:lvl1pPr algn="ctr">
              <a:defRPr sz="2000" b="1" spc="0"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397" y="3162418"/>
            <a:ext cx="4816502" cy="2788801"/>
          </a:xfrm>
        </p:spPr>
        <p:txBody>
          <a:bodyPr anchor="t"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844D4750-8209-A849-8A72-BF0BAAEC7C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005840"/>
            <a:ext cx="10515600" cy="867410"/>
          </a:xfrm>
        </p:spPr>
        <p:txBody>
          <a:bodyPr>
            <a:noAutofit/>
          </a:bodyPr>
          <a:lstStyle>
            <a:lvl1pPr marL="0" indent="0" algn="ctr">
              <a:buNone/>
              <a:defRPr sz="3800" b="1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D024E099-D015-1D43-9EC2-B73038B6C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97" y="2279650"/>
            <a:ext cx="627380" cy="627380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BD1AA5B7-558B-4945-84EA-5DB7F6816E08}"/>
              </a:ext>
            </a:extLst>
          </p:cNvPr>
          <p:cNvSpPr txBox="1"/>
          <p:nvPr userDrawn="1"/>
        </p:nvSpPr>
        <p:spPr>
          <a:xfrm>
            <a:off x="1774134" y="2392799"/>
            <a:ext cx="4029765" cy="369332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1" kern="12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Mitä ongelmaa ratkaistiin ja miksi​</a:t>
            </a:r>
            <a:endParaRPr lang="fi-FI" sz="1600" kern="1200" spc="0" dirty="0">
              <a:solidFill>
                <a:schemeClr val="tx1"/>
              </a:solidFill>
              <a:effectLst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A52D9ACE-E484-C446-A676-462645C73996}"/>
              </a:ext>
            </a:extLst>
          </p:cNvPr>
          <p:cNvCxnSpPr>
            <a:cxnSpLocks/>
          </p:cNvCxnSpPr>
          <p:nvPr userDrawn="1"/>
        </p:nvCxnSpPr>
        <p:spPr>
          <a:xfrm>
            <a:off x="987397" y="3017520"/>
            <a:ext cx="48165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Suorakulmio 25">
            <a:extLst>
              <a:ext uri="{FF2B5EF4-FFF2-40B4-BE49-F238E27FC236}">
                <a16:creationId xmlns:a16="http://schemas.microsoft.com/office/drawing/2014/main" id="{7C5E0A90-FEA0-F04B-9056-64FCF500B613}"/>
              </a:ext>
            </a:extLst>
          </p:cNvPr>
          <p:cNvSpPr/>
          <p:nvPr userDrawn="1"/>
        </p:nvSpPr>
        <p:spPr>
          <a:xfrm>
            <a:off x="6243320" y="2133600"/>
            <a:ext cx="5135217" cy="3921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74173723-BAC4-854E-8DD6-91F686609FA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2677" y="3162418"/>
            <a:ext cx="4816502" cy="2788801"/>
          </a:xfrm>
        </p:spPr>
        <p:txBody>
          <a:bodyPr anchor="t"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F61A5DA3-72CE-FF40-AA6D-0D2DE531FB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77" y="2279650"/>
            <a:ext cx="627380" cy="627380"/>
          </a:xfrm>
          <a:prstGeom prst="rect">
            <a:avLst/>
          </a:prstGeom>
        </p:spPr>
      </p:pic>
      <p:sp>
        <p:nvSpPr>
          <p:cNvPr id="29" name="Tekstiruutu 28">
            <a:extLst>
              <a:ext uri="{FF2B5EF4-FFF2-40B4-BE49-F238E27FC236}">
                <a16:creationId xmlns:a16="http://schemas.microsoft.com/office/drawing/2014/main" id="{5E470429-EBA3-6249-BE61-EAC262C97014}"/>
              </a:ext>
            </a:extLst>
          </p:cNvPr>
          <p:cNvSpPr txBox="1"/>
          <p:nvPr userDrawn="1"/>
        </p:nvSpPr>
        <p:spPr>
          <a:xfrm>
            <a:off x="7189414" y="2392799"/>
            <a:ext cx="4029765" cy="369332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b="1" kern="12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Mitä tehtiin​</a:t>
            </a:r>
            <a:endParaRPr lang="fi-FI" sz="1800" kern="1200" spc="0" dirty="0">
              <a:solidFill>
                <a:schemeClr val="tx1"/>
              </a:solidFill>
              <a:effectLst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cxnSp>
        <p:nvCxnSpPr>
          <p:cNvPr id="30" name="Suora yhdysviiva 29">
            <a:extLst>
              <a:ext uri="{FF2B5EF4-FFF2-40B4-BE49-F238E27FC236}">
                <a16:creationId xmlns:a16="http://schemas.microsoft.com/office/drawing/2014/main" id="{43850A0B-F1CB-FE45-9138-580F6F15023D}"/>
              </a:ext>
            </a:extLst>
          </p:cNvPr>
          <p:cNvCxnSpPr>
            <a:cxnSpLocks/>
          </p:cNvCxnSpPr>
          <p:nvPr userDrawn="1"/>
        </p:nvCxnSpPr>
        <p:spPr>
          <a:xfrm>
            <a:off x="6402677" y="3017520"/>
            <a:ext cx="48165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04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#TIETOKIRI ca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orakulmio 19">
            <a:extLst>
              <a:ext uri="{FF2B5EF4-FFF2-40B4-BE49-F238E27FC236}">
                <a16:creationId xmlns:a16="http://schemas.microsoft.com/office/drawing/2014/main" id="{A8686566-30C1-A249-B57B-0285BF55E6AD}"/>
              </a:ext>
            </a:extLst>
          </p:cNvPr>
          <p:cNvSpPr/>
          <p:nvPr userDrawn="1"/>
        </p:nvSpPr>
        <p:spPr>
          <a:xfrm>
            <a:off x="828041" y="2133600"/>
            <a:ext cx="3550920" cy="3921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671195"/>
          </a:xfrm>
        </p:spPr>
        <p:txBody>
          <a:bodyPr anchor="b">
            <a:noAutofit/>
          </a:bodyPr>
          <a:lstStyle>
            <a:lvl1pPr algn="ctr">
              <a:defRPr sz="2000" b="1" spc="0"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397" y="3162418"/>
            <a:ext cx="3208683" cy="2788801"/>
          </a:xfrm>
        </p:spPr>
        <p:txBody>
          <a:bodyPr anchor="t"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844D4750-8209-A849-8A72-BF0BAAEC7C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005840"/>
            <a:ext cx="10515600" cy="867410"/>
          </a:xfrm>
        </p:spPr>
        <p:txBody>
          <a:bodyPr>
            <a:noAutofit/>
          </a:bodyPr>
          <a:lstStyle>
            <a:lvl1pPr marL="0" indent="0" algn="ctr">
              <a:buNone/>
              <a:defRPr sz="3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D024E099-D015-1D43-9EC2-B73038B6C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97" y="2279650"/>
            <a:ext cx="627380" cy="627380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BD1AA5B7-558B-4945-84EA-5DB7F6816E08}"/>
              </a:ext>
            </a:extLst>
          </p:cNvPr>
          <p:cNvSpPr txBox="1"/>
          <p:nvPr userDrawn="1"/>
        </p:nvSpPr>
        <p:spPr>
          <a:xfrm>
            <a:off x="1774134" y="2392799"/>
            <a:ext cx="4029765" cy="369332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Tulokset</a:t>
            </a:r>
          </a:p>
        </p:txBody>
      </p: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A52D9ACE-E484-C446-A676-462645C73996}"/>
              </a:ext>
            </a:extLst>
          </p:cNvPr>
          <p:cNvCxnSpPr>
            <a:cxnSpLocks/>
          </p:cNvCxnSpPr>
          <p:nvPr userDrawn="1"/>
        </p:nvCxnSpPr>
        <p:spPr>
          <a:xfrm>
            <a:off x="987397" y="3017520"/>
            <a:ext cx="3208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Suorakulmio 25">
            <a:extLst>
              <a:ext uri="{FF2B5EF4-FFF2-40B4-BE49-F238E27FC236}">
                <a16:creationId xmlns:a16="http://schemas.microsoft.com/office/drawing/2014/main" id="{7C5E0A90-FEA0-F04B-9056-64FCF500B613}"/>
              </a:ext>
            </a:extLst>
          </p:cNvPr>
          <p:cNvSpPr/>
          <p:nvPr userDrawn="1"/>
        </p:nvSpPr>
        <p:spPr>
          <a:xfrm>
            <a:off x="4634286" y="2133600"/>
            <a:ext cx="6719514" cy="3921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74173723-BAC4-854E-8DD6-91F686609FA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93642" y="5313680"/>
            <a:ext cx="6402677" cy="637539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194AAB5D-AFDD-694F-AAF3-650B6D5026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93642" y="2279650"/>
            <a:ext cx="6402677" cy="2929889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12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18737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#TIETOKIRI ca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671195"/>
          </a:xfrm>
        </p:spPr>
        <p:txBody>
          <a:bodyPr anchor="b">
            <a:noAutofit/>
          </a:bodyPr>
          <a:lstStyle>
            <a:lvl1pPr algn="ctr">
              <a:defRPr sz="2000" b="1"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27" y="2133600"/>
            <a:ext cx="3550920" cy="3921760"/>
          </a:xfrm>
        </p:spPr>
        <p:txBody>
          <a:bodyPr anchor="t"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tabLst/>
              <a:defRPr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844D4750-8209-A849-8A72-BF0BAAEC7C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005840"/>
            <a:ext cx="10515600" cy="867410"/>
          </a:xfrm>
        </p:spPr>
        <p:txBody>
          <a:bodyPr>
            <a:noAutofit/>
          </a:bodyPr>
          <a:lstStyle>
            <a:lvl1pPr marL="0" indent="0" algn="ctr">
              <a:buNone/>
              <a:defRPr sz="3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7C5E0A90-FEA0-F04B-9056-64FCF500B613}"/>
              </a:ext>
            </a:extLst>
          </p:cNvPr>
          <p:cNvSpPr/>
          <p:nvPr userDrawn="1"/>
        </p:nvSpPr>
        <p:spPr>
          <a:xfrm>
            <a:off x="4634286" y="2133600"/>
            <a:ext cx="6719514" cy="3921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D024E099-D015-1D43-9EC2-B73038B6C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48" y="2279650"/>
            <a:ext cx="627380" cy="627380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BD1AA5B7-558B-4945-84EA-5DB7F6816E08}"/>
              </a:ext>
            </a:extLst>
          </p:cNvPr>
          <p:cNvSpPr txBox="1"/>
          <p:nvPr userDrawn="1"/>
        </p:nvSpPr>
        <p:spPr>
          <a:xfrm>
            <a:off x="5586785" y="2392799"/>
            <a:ext cx="4029765" cy="369332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Mitä seuraavaksi?</a:t>
            </a:r>
          </a:p>
        </p:txBody>
      </p: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A52D9ACE-E484-C446-A676-462645C73996}"/>
              </a:ext>
            </a:extLst>
          </p:cNvPr>
          <p:cNvCxnSpPr>
            <a:cxnSpLocks/>
          </p:cNvCxnSpPr>
          <p:nvPr userDrawn="1"/>
        </p:nvCxnSpPr>
        <p:spPr>
          <a:xfrm>
            <a:off x="4800048" y="3017520"/>
            <a:ext cx="63962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73D2DF18-6D48-E845-996D-389F69D25FB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96848" y="3162418"/>
            <a:ext cx="6399471" cy="2788801"/>
          </a:xfrm>
        </p:spPr>
        <p:txBody>
          <a:bodyPr anchor="t"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041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#TIETOKIRI lu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671195"/>
          </a:xfrm>
        </p:spPr>
        <p:txBody>
          <a:bodyPr anchor="b">
            <a:noAutofit/>
          </a:bodyPr>
          <a:lstStyle>
            <a:lvl1pPr algn="ctr">
              <a:defRPr sz="2000" b="1"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844D4750-8209-A849-8A72-BF0BAAEC7C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005840"/>
            <a:ext cx="10515600" cy="867410"/>
          </a:xfrm>
        </p:spPr>
        <p:txBody>
          <a:bodyPr>
            <a:noAutofit/>
          </a:bodyPr>
          <a:lstStyle>
            <a:lvl1pPr marL="0" indent="0" algn="ctr">
              <a:buNone/>
              <a:defRPr sz="3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7C5E0A90-FEA0-F04B-9056-64FCF500B613}"/>
              </a:ext>
            </a:extLst>
          </p:cNvPr>
          <p:cNvSpPr/>
          <p:nvPr userDrawn="1"/>
        </p:nvSpPr>
        <p:spPr>
          <a:xfrm>
            <a:off x="4634286" y="2133600"/>
            <a:ext cx="6719514" cy="3921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73D2DF18-6D48-E845-996D-389F69D25FB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96848" y="2407920"/>
            <a:ext cx="6399471" cy="3543299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29" name="Yhdestä kulmasta leikattu suorakulmio 28">
            <a:extLst>
              <a:ext uri="{FF2B5EF4-FFF2-40B4-BE49-F238E27FC236}">
                <a16:creationId xmlns:a16="http://schemas.microsoft.com/office/drawing/2014/main" id="{425032AB-937F-2448-A739-542DC93D63E0}"/>
              </a:ext>
            </a:extLst>
          </p:cNvPr>
          <p:cNvSpPr/>
          <p:nvPr userDrawn="1"/>
        </p:nvSpPr>
        <p:spPr>
          <a:xfrm>
            <a:off x="831547" y="2133600"/>
            <a:ext cx="3645258" cy="3921760"/>
          </a:xfrm>
          <a:prstGeom prst="snip1Rect">
            <a:avLst>
              <a:gd name="adj" fmla="val 885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0" name="Sisällön paikkamerkki 2">
            <a:extLst>
              <a:ext uri="{FF2B5EF4-FFF2-40B4-BE49-F238E27FC236}">
                <a16:creationId xmlns:a16="http://schemas.microsoft.com/office/drawing/2014/main" id="{CDCD83C8-D4A7-F74F-ACE6-DFC78890B7D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38199" y="2174240"/>
            <a:ext cx="3638605" cy="3881120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luku</a:t>
            </a:r>
          </a:p>
        </p:txBody>
      </p:sp>
    </p:spTree>
    <p:extLst>
      <p:ext uri="{BB962C8B-B14F-4D97-AF65-F5344CB8AC3E}">
        <p14:creationId xmlns:p14="http://schemas.microsoft.com/office/powerpoint/2010/main" val="244143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#TIETOKIRI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F8E819-9F89-5347-8C02-54FE4566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BCDE21E-0CDA-2741-B0FC-DC20CDBD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92BFA57E-6426-C643-A8F1-4B6681EE880B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DBC833B-6752-2E48-8454-0F7554AC4ABF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773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TIETOKIRI välikansi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DECF043E-244C-7B40-B990-D78993E5E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Yhdestä kulmasta leikattu suorakulmio 13">
            <a:extLst>
              <a:ext uri="{FF2B5EF4-FFF2-40B4-BE49-F238E27FC236}">
                <a16:creationId xmlns:a16="http://schemas.microsoft.com/office/drawing/2014/main" id="{FA781471-EDD7-4E4F-BF4A-6661E7C7DD9E}"/>
              </a:ext>
            </a:extLst>
          </p:cNvPr>
          <p:cNvSpPr/>
          <p:nvPr userDrawn="1"/>
        </p:nvSpPr>
        <p:spPr>
          <a:xfrm rot="10800000">
            <a:off x="1313886" y="3688680"/>
            <a:ext cx="2160000" cy="2160000"/>
          </a:xfrm>
          <a:prstGeom prst="snip1Rect">
            <a:avLst>
              <a:gd name="adj" fmla="val 88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1EC593-3862-484A-8CB0-24C0B34A7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0480" y="3688680"/>
            <a:ext cx="7061200" cy="2160000"/>
          </a:xfrm>
        </p:spPr>
        <p:txBody>
          <a:bodyPr lIns="0" anchor="ctr">
            <a:noAutofit/>
          </a:bodyPr>
          <a:lstStyle>
            <a:lvl1pPr algn="l">
              <a:defRPr sz="3400" b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0B410A-A7D9-3F42-9952-324C16A199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85" y="4133680"/>
            <a:ext cx="1270000" cy="1270000"/>
          </a:xfrm>
          <a:prstGeom prst="rect">
            <a:avLst/>
          </a:prstGeom>
        </p:spPr>
      </p:pic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13BB05BB-2DEC-6B4F-A0A5-77F6FA0C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356350"/>
            <a:ext cx="5830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BD5180-0F4F-2840-8610-F429AA44063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71E26F1-1942-1D4C-B7B8-38563004BF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788" y="6465361"/>
            <a:ext cx="603246" cy="16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#TIETOKIRI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29DF69-9BD5-F54E-BD27-4DBEE1ED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4EF5A553-E66C-3442-A031-904EE09D40D9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A20FE0D-A762-4D49-9690-B3B616DAB046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97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#TIETOKIRI 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DECF043E-244C-7B40-B990-D78993E5E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80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E1EC593-3862-484A-8CB0-24C0B34A7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14980"/>
            <a:ext cx="12192000" cy="1944700"/>
          </a:xfrm>
        </p:spPr>
        <p:txBody>
          <a:bodyPr lIns="0" anchor="ctr">
            <a:noAutofit/>
          </a:bodyPr>
          <a:lstStyle>
            <a:lvl1pPr algn="ctr"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8FAEF755-0319-F64B-B850-F26E8DB5B192}"/>
              </a:ext>
            </a:extLst>
          </p:cNvPr>
          <p:cNvGrpSpPr/>
          <p:nvPr userDrawn="1"/>
        </p:nvGrpSpPr>
        <p:grpSpPr>
          <a:xfrm>
            <a:off x="1319751" y="5530587"/>
            <a:ext cx="9824039" cy="872509"/>
            <a:chOff x="880044" y="5480685"/>
            <a:chExt cx="10810502" cy="960120"/>
          </a:xfrm>
        </p:grpSpPr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4D5DF11F-AF2C-2C4E-9F34-1EB1B6EB6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044" y="5480685"/>
              <a:ext cx="1363807" cy="960120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0A709A71-AEEB-7143-AAE6-27041E17F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7679" y="5737225"/>
              <a:ext cx="2110209" cy="616585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63777633-6157-F74E-BA18-64D1CBD97A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440" y="5919203"/>
              <a:ext cx="1860381" cy="521602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D1AEA287-EAF9-5E4C-9007-C1A15943D5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7746" y="5785167"/>
              <a:ext cx="2082800" cy="520700"/>
            </a:xfrm>
            <a:prstGeom prst="rect">
              <a:avLst/>
            </a:prstGeom>
          </p:spPr>
        </p:pic>
      </p:grpSp>
      <p:sp>
        <p:nvSpPr>
          <p:cNvPr id="3" name="Suorakulmio 2">
            <a:extLst>
              <a:ext uri="{FF2B5EF4-FFF2-40B4-BE49-F238E27FC236}">
                <a16:creationId xmlns:a16="http://schemas.microsoft.com/office/drawing/2014/main" id="{617EC9B3-A914-CA43-885F-59CC41F0CF11}"/>
              </a:ext>
            </a:extLst>
          </p:cNvPr>
          <p:cNvSpPr/>
          <p:nvPr userDrawn="1"/>
        </p:nvSpPr>
        <p:spPr>
          <a:xfrm>
            <a:off x="10642862" y="6324040"/>
            <a:ext cx="1329179" cy="40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02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#TIETOKIRI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29DF69-9BD5-F54E-BD27-4DBEE1ED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4EF5A553-E66C-3442-A031-904EE09D40D9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A20FE0D-A762-4D49-9690-B3B616DAB046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3BDD92F3-3686-824E-A755-4B12DF6121F9}"/>
              </a:ext>
            </a:extLst>
          </p:cNvPr>
          <p:cNvGrpSpPr/>
          <p:nvPr userDrawn="1"/>
        </p:nvGrpSpPr>
        <p:grpSpPr>
          <a:xfrm>
            <a:off x="1144839" y="1351280"/>
            <a:ext cx="415135" cy="4267200"/>
            <a:chOff x="1123095" y="1127760"/>
            <a:chExt cx="436880" cy="4490720"/>
          </a:xfrm>
        </p:grpSpPr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D4BB8E18-F130-804B-BD40-88BC39A37840}"/>
                </a:ext>
              </a:extLst>
            </p:cNvPr>
            <p:cNvSpPr/>
            <p:nvPr/>
          </p:nvSpPr>
          <p:spPr>
            <a:xfrm>
              <a:off x="1123095" y="1127760"/>
              <a:ext cx="436880" cy="436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BEBB9C40-A0F5-154F-9F12-1CCF6A465612}"/>
                </a:ext>
              </a:extLst>
            </p:cNvPr>
            <p:cNvSpPr/>
            <p:nvPr/>
          </p:nvSpPr>
          <p:spPr>
            <a:xfrm>
              <a:off x="1123095" y="1706880"/>
              <a:ext cx="436880" cy="436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7CC8E9A9-B1FE-D344-BFBC-626D21E7987A}"/>
                </a:ext>
              </a:extLst>
            </p:cNvPr>
            <p:cNvSpPr/>
            <p:nvPr/>
          </p:nvSpPr>
          <p:spPr>
            <a:xfrm>
              <a:off x="1123095" y="2286000"/>
              <a:ext cx="436880" cy="4368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DB89205D-9046-F842-BB64-F92513C23CDE}"/>
                </a:ext>
              </a:extLst>
            </p:cNvPr>
            <p:cNvSpPr/>
            <p:nvPr/>
          </p:nvSpPr>
          <p:spPr>
            <a:xfrm>
              <a:off x="1123095" y="2865120"/>
              <a:ext cx="436880" cy="4368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E0322B06-52D3-5744-88D0-3CE7CE362B3F}"/>
                </a:ext>
              </a:extLst>
            </p:cNvPr>
            <p:cNvSpPr/>
            <p:nvPr/>
          </p:nvSpPr>
          <p:spPr>
            <a:xfrm>
              <a:off x="1123095" y="3444240"/>
              <a:ext cx="436880" cy="436880"/>
            </a:xfrm>
            <a:prstGeom prst="ellipse">
              <a:avLst/>
            </a:prstGeom>
            <a:solidFill>
              <a:srgbClr val="0078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EEDC5422-34F0-9345-8B7A-1E2B196D0C0A}"/>
                </a:ext>
              </a:extLst>
            </p:cNvPr>
            <p:cNvSpPr/>
            <p:nvPr/>
          </p:nvSpPr>
          <p:spPr>
            <a:xfrm>
              <a:off x="1123095" y="4023360"/>
              <a:ext cx="436880" cy="436880"/>
            </a:xfrm>
            <a:prstGeom prst="ellipse">
              <a:avLst/>
            </a:prstGeom>
            <a:solidFill>
              <a:srgbClr val="F365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392200D6-05FB-8949-AB96-72DEC469CD03}"/>
                </a:ext>
              </a:extLst>
            </p:cNvPr>
            <p:cNvSpPr/>
            <p:nvPr/>
          </p:nvSpPr>
          <p:spPr>
            <a:xfrm>
              <a:off x="1123095" y="4602480"/>
              <a:ext cx="436880" cy="436880"/>
            </a:xfrm>
            <a:prstGeom prst="ellipse">
              <a:avLst/>
            </a:prstGeom>
            <a:solidFill>
              <a:srgbClr val="E57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14">
              <a:extLst>
                <a:ext uri="{FF2B5EF4-FFF2-40B4-BE49-F238E27FC236}">
                  <a16:creationId xmlns:a16="http://schemas.microsoft.com/office/drawing/2014/main" id="{36462F2F-AA54-8A43-B48E-AF8A03793DF3}"/>
                </a:ext>
              </a:extLst>
            </p:cNvPr>
            <p:cNvSpPr/>
            <p:nvPr/>
          </p:nvSpPr>
          <p:spPr>
            <a:xfrm>
              <a:off x="1123095" y="5181600"/>
              <a:ext cx="436880" cy="436880"/>
            </a:xfrm>
            <a:prstGeom prst="ellipse">
              <a:avLst/>
            </a:prstGeom>
            <a:solidFill>
              <a:srgbClr val="F3E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aphicFrame>
        <p:nvGraphicFramePr>
          <p:cNvPr id="16" name="Kaavio 15">
            <a:extLst>
              <a:ext uri="{FF2B5EF4-FFF2-40B4-BE49-F238E27FC236}">
                <a16:creationId xmlns:a16="http://schemas.microsoft.com/office/drawing/2014/main" id="{7ACC455E-2B77-2E41-A411-CAAFC9CF042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98701927"/>
              </p:ext>
            </p:extLst>
          </p:nvPr>
        </p:nvGraphicFramePr>
        <p:xfrm>
          <a:off x="2749550" y="1156547"/>
          <a:ext cx="6692899" cy="446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264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TIETOKIRI välikansi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DECF043E-244C-7B40-B990-D78993E5E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Yhdestä kulmasta leikattu suorakulmio 13">
            <a:extLst>
              <a:ext uri="{FF2B5EF4-FFF2-40B4-BE49-F238E27FC236}">
                <a16:creationId xmlns:a16="http://schemas.microsoft.com/office/drawing/2014/main" id="{FA781471-EDD7-4E4F-BF4A-6661E7C7DD9E}"/>
              </a:ext>
            </a:extLst>
          </p:cNvPr>
          <p:cNvSpPr/>
          <p:nvPr userDrawn="1"/>
        </p:nvSpPr>
        <p:spPr>
          <a:xfrm rot="10800000">
            <a:off x="1313886" y="3688680"/>
            <a:ext cx="2160000" cy="2160000"/>
          </a:xfrm>
          <a:prstGeom prst="snip1Rect">
            <a:avLst>
              <a:gd name="adj" fmla="val 88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1EC593-3862-484A-8CB0-24C0B34A7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0480" y="3688680"/>
            <a:ext cx="7061200" cy="2160000"/>
          </a:xfrm>
        </p:spPr>
        <p:txBody>
          <a:bodyPr lIns="0" anchor="ctr">
            <a:noAutofit/>
          </a:bodyPr>
          <a:lstStyle>
            <a:lvl1pPr algn="l">
              <a:defRPr sz="3600" b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0B410A-A7D9-3F42-9952-324C16A199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85" y="4133680"/>
            <a:ext cx="1270000" cy="1270000"/>
          </a:xfrm>
          <a:prstGeom prst="rect">
            <a:avLst/>
          </a:prstGeom>
        </p:spPr>
      </p:pic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13BB05BB-2DEC-6B4F-A0A5-77F6FA0C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356350"/>
            <a:ext cx="5830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BD5180-0F4F-2840-8610-F429AA44063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9B0F5D0-A29E-1E40-B19A-E566F4F940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788" y="6465361"/>
            <a:ext cx="603246" cy="16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4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TIETOKIRI välikansi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DECF043E-244C-7B40-B990-D78993E5E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Yhdestä kulmasta leikattu suorakulmio 13">
            <a:extLst>
              <a:ext uri="{FF2B5EF4-FFF2-40B4-BE49-F238E27FC236}">
                <a16:creationId xmlns:a16="http://schemas.microsoft.com/office/drawing/2014/main" id="{FA781471-EDD7-4E4F-BF4A-6661E7C7DD9E}"/>
              </a:ext>
            </a:extLst>
          </p:cNvPr>
          <p:cNvSpPr/>
          <p:nvPr userDrawn="1"/>
        </p:nvSpPr>
        <p:spPr>
          <a:xfrm rot="10800000">
            <a:off x="1313886" y="3688680"/>
            <a:ext cx="2160000" cy="2160000"/>
          </a:xfrm>
          <a:prstGeom prst="snip1Rect">
            <a:avLst>
              <a:gd name="adj" fmla="val 885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1EC593-3862-484A-8CB0-24C0B34A7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0480" y="3688680"/>
            <a:ext cx="7061200" cy="2160000"/>
          </a:xfrm>
        </p:spPr>
        <p:txBody>
          <a:bodyPr lIns="0" anchor="ctr">
            <a:noAutofit/>
          </a:bodyPr>
          <a:lstStyle>
            <a:lvl1pPr algn="l">
              <a:defRPr sz="3400" b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0B410A-A7D9-3F42-9952-324C16A199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85" y="4133680"/>
            <a:ext cx="1270000" cy="1270000"/>
          </a:xfrm>
          <a:prstGeom prst="rect">
            <a:avLst/>
          </a:prstGeom>
        </p:spPr>
      </p:pic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13BB05BB-2DEC-6B4F-A0A5-77F6FA0C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356350"/>
            <a:ext cx="5830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BD5180-0F4F-2840-8610-F429AA44063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634ECEF-C9DB-1445-9E95-E0ED8AE54F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788" y="6465361"/>
            <a:ext cx="603246" cy="16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3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#TIETOKIRI nosto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97120"/>
            <a:ext cx="10515600" cy="127984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Yhdestä kulmasta leikattu suorakulmio 16">
            <a:extLst>
              <a:ext uri="{FF2B5EF4-FFF2-40B4-BE49-F238E27FC236}">
                <a16:creationId xmlns:a16="http://schemas.microsoft.com/office/drawing/2014/main" id="{F4931B0D-26BF-294B-8F6F-D274C09B0210}"/>
              </a:ext>
            </a:extLst>
          </p:cNvPr>
          <p:cNvSpPr/>
          <p:nvPr userDrawn="1"/>
        </p:nvSpPr>
        <p:spPr>
          <a:xfrm>
            <a:off x="6096000" y="1764712"/>
            <a:ext cx="3048000" cy="3049200"/>
          </a:xfrm>
          <a:prstGeom prst="snip1Rect">
            <a:avLst>
              <a:gd name="adj" fmla="val 88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2E598875-028D-BD49-923B-BF9A1B88F02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441440" y="1773896"/>
            <a:ext cx="2702560" cy="304001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20" name="Yhdestä kulmasta leikattu suorakulmio 19">
            <a:extLst>
              <a:ext uri="{FF2B5EF4-FFF2-40B4-BE49-F238E27FC236}">
                <a16:creationId xmlns:a16="http://schemas.microsoft.com/office/drawing/2014/main" id="{28F753BF-E73E-2944-AB4C-1464C0B24F78}"/>
              </a:ext>
            </a:extLst>
          </p:cNvPr>
          <p:cNvSpPr/>
          <p:nvPr userDrawn="1"/>
        </p:nvSpPr>
        <p:spPr>
          <a:xfrm>
            <a:off x="0" y="1764712"/>
            <a:ext cx="3048000" cy="3049200"/>
          </a:xfrm>
          <a:prstGeom prst="snip1Rect">
            <a:avLst>
              <a:gd name="adj" fmla="val 88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C938AED5-2263-8F40-901C-887EF0C945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45440" y="1773896"/>
            <a:ext cx="2702560" cy="304001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67E49B8E-39EA-0F4D-949C-702438FA1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65912"/>
            <a:ext cx="3048000" cy="3048000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E611EEA3-9A1D-E84D-99F6-81D149CBA7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76591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9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#TIETOKIRI nosto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97120"/>
            <a:ext cx="10515600" cy="127984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Yhdestä kulmasta leikattu suorakulmio 16">
            <a:extLst>
              <a:ext uri="{FF2B5EF4-FFF2-40B4-BE49-F238E27FC236}">
                <a16:creationId xmlns:a16="http://schemas.microsoft.com/office/drawing/2014/main" id="{F4931B0D-26BF-294B-8F6F-D274C09B0210}"/>
              </a:ext>
            </a:extLst>
          </p:cNvPr>
          <p:cNvSpPr/>
          <p:nvPr userDrawn="1"/>
        </p:nvSpPr>
        <p:spPr>
          <a:xfrm>
            <a:off x="6096000" y="1764712"/>
            <a:ext cx="3048000" cy="3049200"/>
          </a:xfrm>
          <a:prstGeom prst="snip1Rect">
            <a:avLst>
              <a:gd name="adj" fmla="val 88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2E598875-028D-BD49-923B-BF9A1B88F02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441440" y="1773896"/>
            <a:ext cx="2702560" cy="304001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20" name="Yhdestä kulmasta leikattu suorakulmio 19">
            <a:extLst>
              <a:ext uri="{FF2B5EF4-FFF2-40B4-BE49-F238E27FC236}">
                <a16:creationId xmlns:a16="http://schemas.microsoft.com/office/drawing/2014/main" id="{28F753BF-E73E-2944-AB4C-1464C0B24F78}"/>
              </a:ext>
            </a:extLst>
          </p:cNvPr>
          <p:cNvSpPr/>
          <p:nvPr userDrawn="1"/>
        </p:nvSpPr>
        <p:spPr>
          <a:xfrm>
            <a:off x="0" y="1764712"/>
            <a:ext cx="3048000" cy="3049200"/>
          </a:xfrm>
          <a:prstGeom prst="snip1Rect">
            <a:avLst>
              <a:gd name="adj" fmla="val 88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C938AED5-2263-8F40-901C-887EF0C945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45440" y="1773896"/>
            <a:ext cx="2702560" cy="304001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67E49B8E-39EA-0F4D-949C-702438FA1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65912"/>
            <a:ext cx="3048000" cy="3048000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E611EEA3-9A1D-E84D-99F6-81D149CBA7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76591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8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TIETOKIRI nost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97120"/>
            <a:ext cx="10515600" cy="127984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Yhdestä kulmasta leikattu suorakulmio 16">
            <a:extLst>
              <a:ext uri="{FF2B5EF4-FFF2-40B4-BE49-F238E27FC236}">
                <a16:creationId xmlns:a16="http://schemas.microsoft.com/office/drawing/2014/main" id="{F4931B0D-26BF-294B-8F6F-D274C09B0210}"/>
              </a:ext>
            </a:extLst>
          </p:cNvPr>
          <p:cNvSpPr/>
          <p:nvPr userDrawn="1"/>
        </p:nvSpPr>
        <p:spPr>
          <a:xfrm>
            <a:off x="6096000" y="1764712"/>
            <a:ext cx="3048000" cy="3049200"/>
          </a:xfrm>
          <a:prstGeom prst="snip1Rect">
            <a:avLst>
              <a:gd name="adj" fmla="val 885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2E598875-028D-BD49-923B-BF9A1B88F02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441440" y="1773896"/>
            <a:ext cx="2702560" cy="304001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20" name="Yhdestä kulmasta leikattu suorakulmio 19">
            <a:extLst>
              <a:ext uri="{FF2B5EF4-FFF2-40B4-BE49-F238E27FC236}">
                <a16:creationId xmlns:a16="http://schemas.microsoft.com/office/drawing/2014/main" id="{28F753BF-E73E-2944-AB4C-1464C0B24F78}"/>
              </a:ext>
            </a:extLst>
          </p:cNvPr>
          <p:cNvSpPr/>
          <p:nvPr userDrawn="1"/>
        </p:nvSpPr>
        <p:spPr>
          <a:xfrm>
            <a:off x="0" y="1764712"/>
            <a:ext cx="3048000" cy="3049200"/>
          </a:xfrm>
          <a:prstGeom prst="snip1Rect">
            <a:avLst>
              <a:gd name="adj" fmla="val 885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C938AED5-2263-8F40-901C-887EF0C945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45440" y="1773896"/>
            <a:ext cx="2702560" cy="304001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67E49B8E-39EA-0F4D-949C-702438FA1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2597"/>
          <a:stretch/>
        </p:blipFill>
        <p:spPr>
          <a:xfrm>
            <a:off x="3048000" y="1765912"/>
            <a:ext cx="3048000" cy="3048000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E611EEA3-9A1D-E84D-99F6-81D149CBA7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76591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#TIETOKIRI otsikko ja sisältö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039"/>
            <a:ext cx="10515600" cy="4205923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53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#TIETOKIRI otsikko ja sisältö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039"/>
            <a:ext cx="10515600" cy="4205923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8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5BD1806-23EE-3F4B-AA8B-80328153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89AAB6-3898-1B40-88D2-4DA2F17E1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27D095-5C2E-C446-BF01-D705274CA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6356350"/>
            <a:ext cx="58309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BD5180-0F4F-2840-8610-F429AA44063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3860525-8F37-7245-A2D8-CC5761D784CD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788" y="6465361"/>
            <a:ext cx="603246" cy="1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7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65" r:id="rId5"/>
    <p:sldLayoutId id="2147483664" r:id="rId6"/>
    <p:sldLayoutId id="2147483659" r:id="rId7"/>
    <p:sldLayoutId id="2147483667" r:id="rId8"/>
    <p:sldLayoutId id="2147483660" r:id="rId9"/>
    <p:sldLayoutId id="2147483666" r:id="rId10"/>
    <p:sldLayoutId id="2147483670" r:id="rId11"/>
    <p:sldLayoutId id="2147483669" r:id="rId12"/>
    <p:sldLayoutId id="2147483668" r:id="rId13"/>
    <p:sldLayoutId id="2147483650" r:id="rId14"/>
    <p:sldLayoutId id="2147483661" r:id="rId15"/>
    <p:sldLayoutId id="2147483662" r:id="rId16"/>
    <p:sldLayoutId id="2147483663" r:id="rId17"/>
    <p:sldLayoutId id="2147483672" r:id="rId18"/>
    <p:sldLayoutId id="2147483654" r:id="rId19"/>
    <p:sldLayoutId id="2147483655" r:id="rId20"/>
    <p:sldLayoutId id="2147483673" r:id="rId21"/>
    <p:sldLayoutId id="2147483671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E86F61-3A99-674D-83A8-2ED07C1F5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sv-fi" b="0" i="0" u="none" baseline="0"/>
              <a:t>Enkät till kommunernas och samkommunernas kontaktpersoner för ekonomirapportering</a:t>
            </a:r>
            <a:br>
              <a:rPr lang="sv-fi"/>
            </a:br>
            <a:br>
              <a:rPr lang="sv-fi"/>
            </a:br>
            <a:r>
              <a:rPr lang="sv-fi" sz="1800" b="0" i="0" u="none" baseline="0"/>
              <a:t>Besvarades av sammanlagt 292 kommuner och 125 samkommuner</a:t>
            </a:r>
          </a:p>
        </p:txBody>
      </p:sp>
    </p:spTree>
    <p:extLst>
      <p:ext uri="{BB962C8B-B14F-4D97-AF65-F5344CB8AC3E}">
        <p14:creationId xmlns:p14="http://schemas.microsoft.com/office/powerpoint/2010/main" val="18426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377687" y="381001"/>
            <a:ext cx="10923104" cy="976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lang="sv-fi" sz="2900" b="0" i="0" u="none" baseline="0">
                <a:solidFill>
                  <a:srgbClr val="333333"/>
                </a:solidFill>
                <a:latin typeface="Latoregular"/>
              </a:rPr>
              <a:t>Har ni beslutat om test av att skapa och skicka ekonomisk information?</a:t>
            </a:r>
          </a:p>
        </p:txBody>
      </p:sp>
      <p:graphicFrame>
        <p:nvGraphicFramePr>
          <p:cNvPr id="5" name="ChartObject">
            <a:extLst>
              <a:ext uri="{FF2B5EF4-FFF2-40B4-BE49-F238E27FC236}">
                <a16:creationId xmlns:a16="http://schemas.microsoft.com/office/drawing/2014/main" id="{7414395C-E651-4C82-88EF-B78F5027C4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180163"/>
              </p:ext>
            </p:extLst>
          </p:nvPr>
        </p:nvGraphicFramePr>
        <p:xfrm>
          <a:off x="380999" y="1727200"/>
          <a:ext cx="10919791" cy="431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924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56D3B1F8-5CC5-4ACD-A94E-41D91EB82A10}"/>
              </a:ext>
            </a:extLst>
          </p:cNvPr>
          <p:cNvSpPr/>
          <p:nvPr/>
        </p:nvSpPr>
        <p:spPr>
          <a:xfrm>
            <a:off x="798644" y="404665"/>
            <a:ext cx="10773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sv-fi" sz="2800" b="0" i="0" u="none" baseline="0" dirty="0"/>
              <a:t>IT-leverantör för bokförings- och kostnadsberäkningssystemet</a:t>
            </a: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2C37229A-383B-4650-97F1-4EDB1B60F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849706"/>
              </p:ext>
            </p:extLst>
          </p:nvPr>
        </p:nvGraphicFramePr>
        <p:xfrm>
          <a:off x="337007" y="1979719"/>
          <a:ext cx="5838045" cy="447362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976639">
                  <a:extLst>
                    <a:ext uri="{9D8B030D-6E8A-4147-A177-3AD203B41FA5}">
                      <a16:colId xmlns:a16="http://schemas.microsoft.com/office/drawing/2014/main" val="2756299221"/>
                    </a:ext>
                  </a:extLst>
                </a:gridCol>
                <a:gridCol w="1861406">
                  <a:extLst>
                    <a:ext uri="{9D8B030D-6E8A-4147-A177-3AD203B41FA5}">
                      <a16:colId xmlns:a16="http://schemas.microsoft.com/office/drawing/2014/main" val="2285068685"/>
                    </a:ext>
                  </a:extLst>
                </a:gridCol>
              </a:tblGrid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1" i="0" u="none" strike="noStrike" baseline="0">
                          <a:effectLst/>
                        </a:rPr>
                        <a:t>IT-leverantör (405 svar)</a:t>
                      </a:r>
                      <a:endParaRPr lang="sv-f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1" i="0" u="none" strike="noStrike" baseline="0">
                          <a:effectLst/>
                        </a:rPr>
                        <a:t>Summa  / Mängd  / Leverantör</a:t>
                      </a:r>
                      <a:endParaRPr lang="sv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49886110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CGI</a:t>
                      </a:r>
                      <a:endParaRPr lang="sv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210</a:t>
                      </a:r>
                      <a:endParaRPr lang="sv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18453931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Visma (f.d. Aditro)</a:t>
                      </a:r>
                      <a:endParaRPr lang="sv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88</a:t>
                      </a:r>
                      <a:endParaRPr lang="sv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209193934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KuntaPro Oy (Kuntax, FPM)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21</a:t>
                      </a:r>
                      <a:endParaRPr lang="sv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992539805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Abilita Oy Ab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20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623782002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CGI ProEconomica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7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271155698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Fujitsu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6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4123452283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SAP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793733672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Samkommunen för social- och hälsovård i Kajanaland. SAP-program.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3</a:t>
                      </a:r>
                      <a:endParaRPr lang="sv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555752896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Abilita / Unit4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2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716641967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Kuntien Tiera Oy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2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697175135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Lapit Oy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2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830923134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2M-IT Oy. Bokföringssystemet Oracles Fina.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689140782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Accountor Enterprise Solutions Oy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16749178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Aditro (bokföring), Clausion (rapportering)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756326069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Aditro och Softwave Ohjelmistot oy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255845764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Aditro och Tieto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163337109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Attido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23299774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CGI Logica Oy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327840446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CGI Suomi Oy (JIK) Tieto (landskapets provbudget)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398551465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CGI, Basware etc.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10224109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CGI, Clausion Oy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400760166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ETT-Soft Ky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634723476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Finago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 dirty="0">
                          <a:effectLst/>
                        </a:rPr>
                        <a:t>1</a:t>
                      </a:r>
                      <a:endParaRPr lang="sv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246300689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72DD61FB-1CE4-4BC9-B4D7-7D0652A08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437315"/>
              </p:ext>
            </p:extLst>
          </p:nvPr>
        </p:nvGraphicFramePr>
        <p:xfrm>
          <a:off x="6426358" y="1979719"/>
          <a:ext cx="5428635" cy="444081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697766">
                  <a:extLst>
                    <a:ext uri="{9D8B030D-6E8A-4147-A177-3AD203B41FA5}">
                      <a16:colId xmlns:a16="http://schemas.microsoft.com/office/drawing/2014/main" val="36647545"/>
                    </a:ext>
                  </a:extLst>
                </a:gridCol>
                <a:gridCol w="1730869">
                  <a:extLst>
                    <a:ext uri="{9D8B030D-6E8A-4147-A177-3AD203B41FA5}">
                      <a16:colId xmlns:a16="http://schemas.microsoft.com/office/drawing/2014/main" val="3024421555"/>
                    </a:ext>
                  </a:extLst>
                </a:gridCol>
              </a:tblGrid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1" i="0" u="none" strike="noStrike" baseline="0">
                          <a:effectLst/>
                        </a:rPr>
                        <a:t>IT-leverantör (405 svar)</a:t>
                      </a:r>
                      <a:endParaRPr lang="sv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1" i="0" u="none" strike="noStrike" baseline="0">
                          <a:effectLst/>
                        </a:rPr>
                        <a:t>Summa  / Mängd  / Leverantör</a:t>
                      </a:r>
                      <a:endParaRPr lang="sv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774699318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Istekki Oy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734360216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Järvinet Oy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42328586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konkurrensutsättningsprocessen pågår fortfarande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52682027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Kunnan Taitoa Oy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598084000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Kunnan Taitoa Oy / CGI Oy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925922476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LapIT Oy och CGI Finland Oy (Pro Economica Premium)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899065528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LapIT/CGI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900059840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Mediamaestro Oy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433773648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Mepco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501041679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Mepco Oy/Kuntapro Oy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211398072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Olika för de olika kommunerna och kommunalförbunden på Åland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964839294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Oracle Financials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8481623"/>
                  </a:ext>
                </a:extLst>
              </a:tr>
              <a:tr h="321435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Oracle Finland Oy (bokföring), FCG ProDacapo Finland Oy (kostnadsberäkning)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412078964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Oracle och FCG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 dirty="0">
                          <a:effectLst/>
                        </a:rPr>
                        <a:t>1</a:t>
                      </a:r>
                      <a:endParaRPr lang="sv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952120306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Provincia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379760708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Provincia Oy, Provincialle Kuntien tiera Oy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637420783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Provincia Oy/Kuntien Tiera Oy/Softwave Oy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621287774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Saimaan talous ja tieto Oy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795063018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Saita Oy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410550226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Talgraf och CGI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450127039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Tammerfors stads koncerntjänster/SAP-system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897807652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Tieto Oyj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215939887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sv-fi" sz="1000" b="0" i="0" u="none" strike="noStrike" baseline="0">
                          <a:effectLst/>
                        </a:rPr>
                        <a:t>Tieto, FCG Prodacapo</a:t>
                      </a:r>
                      <a:endParaRPr lang="sv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fi" sz="1000" b="0" i="0" u="none" strike="noStrike" baseline="0" dirty="0">
                          <a:effectLst/>
                        </a:rPr>
                        <a:t>1</a:t>
                      </a:r>
                      <a:endParaRPr lang="sv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400223477"/>
                  </a:ext>
                </a:extLst>
              </a:tr>
            </a:tbl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EFCF093D-5CE9-4A13-BF1D-FF9ED33DC4C1}"/>
              </a:ext>
            </a:extLst>
          </p:cNvPr>
          <p:cNvSpPr txBox="1"/>
          <p:nvPr/>
        </p:nvSpPr>
        <p:spPr>
          <a:xfrm>
            <a:off x="447303" y="927885"/>
            <a:ext cx="11455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sv-fi" sz="1200" b="0" i="0" u="none" baseline="0" dirty="0"/>
              <a:t>Kommunen har 30–40 IT-leverantörer.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sv-fi" sz="1200" b="0" i="0" u="none" baseline="0" dirty="0"/>
              <a:t>Några stora IT-leverantörer (CGI, </a:t>
            </a:r>
            <a:r>
              <a:rPr lang="sv-fi" sz="1200" b="0" i="0" u="none" baseline="0" dirty="0" err="1"/>
              <a:t>Aditro</a:t>
            </a:r>
            <a:r>
              <a:rPr lang="sv-fi" sz="1200" b="0" i="0" u="none" baseline="0" dirty="0"/>
              <a:t> / </a:t>
            </a:r>
            <a:r>
              <a:rPr lang="sv-fi" sz="1200" b="0" i="0" u="none" baseline="0" dirty="0" err="1"/>
              <a:t>Visma</a:t>
            </a:r>
            <a:r>
              <a:rPr lang="sv-fi" sz="1200" b="0" i="0" u="none" baseline="0" dirty="0"/>
              <a:t>, </a:t>
            </a:r>
            <a:r>
              <a:rPr lang="sv-fi" sz="1200" b="0" i="0" u="none" baseline="0" dirty="0" err="1"/>
              <a:t>Abilita</a:t>
            </a:r>
            <a:r>
              <a:rPr lang="sv-fi" sz="1200" b="0" i="0" u="none" baseline="0" dirty="0"/>
              <a:t> etc.) har betydande marknadsandelar.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sv-fi" sz="1200" b="0" i="0" u="none" baseline="0" dirty="0"/>
              <a:t>Många kommuner använder kombinationer av flera IT-leverantörer.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sv-fi" sz="1200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sv-fi" sz="1200" b="0" i="0" u="none" baseline="0" dirty="0"/>
              <a:t>Alla IT-leverantörer som angetts av kommuner/samkommuner hopräknade per leverantör:</a:t>
            </a:r>
          </a:p>
        </p:txBody>
      </p:sp>
    </p:spTree>
    <p:extLst>
      <p:ext uri="{BB962C8B-B14F-4D97-AF65-F5344CB8AC3E}">
        <p14:creationId xmlns:p14="http://schemas.microsoft.com/office/powerpoint/2010/main" val="37413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546653" y="599864"/>
            <a:ext cx="9629614" cy="538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lang="sv-fi" sz="2900" b="0" i="0" u="none" baseline="0">
                <a:solidFill>
                  <a:srgbClr val="333333"/>
                </a:solidFill>
                <a:latin typeface="Latoregular"/>
              </a:rPr>
              <a:t>Vilken instans sköter om kommunens/samkommunens ekonomiförvaltning?</a:t>
            </a:r>
          </a:p>
        </p:txBody>
      </p:sp>
      <p:graphicFrame>
        <p:nvGraphicFramePr>
          <p:cNvPr id="5" name="ChartObject">
            <a:extLst>
              <a:ext uri="{FF2B5EF4-FFF2-40B4-BE49-F238E27FC236}">
                <a16:creationId xmlns:a16="http://schemas.microsoft.com/office/drawing/2014/main" id="{5D6A6C0C-1626-4512-AE75-A2151FC0F1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9952769"/>
              </p:ext>
            </p:extLst>
          </p:nvPr>
        </p:nvGraphicFramePr>
        <p:xfrm>
          <a:off x="381000" y="1491450"/>
          <a:ext cx="10227816" cy="498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7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437323" y="381001"/>
            <a:ext cx="10336694" cy="976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lang="sv-fi" sz="2900" b="0" i="0" u="none" baseline="0">
                <a:solidFill>
                  <a:srgbClr val="333333"/>
                </a:solidFill>
                <a:latin typeface="Latoregular"/>
              </a:rPr>
              <a:t>Kommunens eller samkommunens nuvarande beredskap för automatiserad ekonomirapportering</a:t>
            </a:r>
            <a:endParaRPr sz="2900" dirty="0">
              <a:solidFill>
                <a:srgbClr val="333333"/>
              </a:solidFill>
              <a:latin typeface="Latoregular"/>
            </a:endParaRPr>
          </a:p>
        </p:txBody>
      </p:sp>
      <p:graphicFrame>
        <p:nvGraphicFramePr>
          <p:cNvPr id="5" name="ChartObject">
            <a:extLst>
              <a:ext uri="{FF2B5EF4-FFF2-40B4-BE49-F238E27FC236}">
                <a16:creationId xmlns:a16="http://schemas.microsoft.com/office/drawing/2014/main" id="{7AE57A1A-FFD3-43F2-BFDD-BD65E53EE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648857"/>
              </p:ext>
            </p:extLst>
          </p:nvPr>
        </p:nvGraphicFramePr>
        <p:xfrm>
          <a:off x="380999" y="1727200"/>
          <a:ext cx="10393017" cy="4433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467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496957" y="599864"/>
            <a:ext cx="10803834" cy="538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lang="sv-fi" sz="2900" b="0" i="0" u="none" baseline="0">
                <a:solidFill>
                  <a:srgbClr val="333333"/>
                </a:solidFill>
                <a:latin typeface="Latoregular"/>
              </a:rPr>
              <a:t>Vilken instans kommer att leverera den ekonomiska informationen till Informationstjänsten?</a:t>
            </a:r>
          </a:p>
        </p:txBody>
      </p:sp>
      <p:graphicFrame>
        <p:nvGraphicFramePr>
          <p:cNvPr id="5" name="ChartObject">
            <a:extLst>
              <a:ext uri="{FF2B5EF4-FFF2-40B4-BE49-F238E27FC236}">
                <a16:creationId xmlns:a16="http://schemas.microsoft.com/office/drawing/2014/main" id="{994C9EC5-112B-4A04-AA9D-1C56A9D7A2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296962"/>
              </p:ext>
            </p:extLst>
          </p:nvPr>
        </p:nvGraphicFramePr>
        <p:xfrm>
          <a:off x="380999" y="1727200"/>
          <a:ext cx="10803833" cy="453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759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437323" y="599864"/>
            <a:ext cx="10475842" cy="538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lang="sv-fi" sz="2900" b="0" i="0" u="none" baseline="0">
                <a:solidFill>
                  <a:srgbClr val="333333"/>
                </a:solidFill>
                <a:latin typeface="Latoregular"/>
              </a:rPr>
              <a:t>Vilken instans kommer att godkänna den ekonomiska informationen i Informationstjänsten?</a:t>
            </a:r>
          </a:p>
        </p:txBody>
      </p:sp>
      <p:graphicFrame>
        <p:nvGraphicFramePr>
          <p:cNvPr id="5" name="ChartObject">
            <a:extLst>
              <a:ext uri="{FF2B5EF4-FFF2-40B4-BE49-F238E27FC236}">
                <a16:creationId xmlns:a16="http://schemas.microsoft.com/office/drawing/2014/main" id="{F2693A0C-BD3D-4436-93AA-001C8C5F0E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897670"/>
              </p:ext>
            </p:extLst>
          </p:nvPr>
        </p:nvGraphicFramePr>
        <p:xfrm>
          <a:off x="380999" y="1727200"/>
          <a:ext cx="10475841" cy="453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60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407504" y="597927"/>
            <a:ext cx="10863469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lang="sv-fi" sz="2900" b="0" i="0" u="none" baseline="0">
                <a:solidFill>
                  <a:srgbClr val="333333"/>
                </a:solidFill>
                <a:latin typeface="Latoregular"/>
              </a:rPr>
              <a:t>I vilket format har ni planerat att skicka in budget- och planuppgifterna då produktionsskedet inleds 2019?</a:t>
            </a:r>
          </a:p>
        </p:txBody>
      </p:sp>
      <p:graphicFrame>
        <p:nvGraphicFramePr>
          <p:cNvPr id="5" name="ChartObject">
            <a:extLst>
              <a:ext uri="{FF2B5EF4-FFF2-40B4-BE49-F238E27FC236}">
                <a16:creationId xmlns:a16="http://schemas.microsoft.com/office/drawing/2014/main" id="{457E8B77-6DEE-4D6C-B884-B0345EB65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599290"/>
              </p:ext>
            </p:extLst>
          </p:nvPr>
        </p:nvGraphicFramePr>
        <p:xfrm>
          <a:off x="381000" y="2171700"/>
          <a:ext cx="10863468" cy="4088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53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367748" y="381001"/>
            <a:ext cx="10803835" cy="976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lang="sv-fi" sz="2900" b="0" i="0" u="none" baseline="0">
                <a:solidFill>
                  <a:srgbClr val="333333"/>
                </a:solidFill>
                <a:latin typeface="Latoregular"/>
              </a:rPr>
              <a:t>Vilken dataöverföringsmetod har ni planerat att använda då produktionsskedet inleds 2019?</a:t>
            </a:r>
          </a:p>
        </p:txBody>
      </p:sp>
      <p:graphicFrame>
        <p:nvGraphicFramePr>
          <p:cNvPr id="5" name="ChartObject">
            <a:extLst>
              <a:ext uri="{FF2B5EF4-FFF2-40B4-BE49-F238E27FC236}">
                <a16:creationId xmlns:a16="http://schemas.microsoft.com/office/drawing/2014/main" id="{0BFABD03-A553-4C37-9BF9-F993BFA3E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0958424"/>
              </p:ext>
            </p:extLst>
          </p:nvPr>
        </p:nvGraphicFramePr>
        <p:xfrm>
          <a:off x="380999" y="1727200"/>
          <a:ext cx="10790583" cy="4291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466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586409" y="381001"/>
            <a:ext cx="9589857" cy="976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lang="sv-fi" sz="2900" b="0" i="0" u="none" baseline="0">
                <a:solidFill>
                  <a:srgbClr val="333333"/>
                </a:solidFill>
                <a:latin typeface="Latoregular"/>
              </a:rPr>
              <a:t>I vilket format har ni planerat att skicka in den ekonomiska informationen då produktionsskedet inleds 2021?</a:t>
            </a:r>
          </a:p>
        </p:txBody>
      </p:sp>
      <p:graphicFrame>
        <p:nvGraphicFramePr>
          <p:cNvPr id="5" name="ChartObject">
            <a:extLst>
              <a:ext uri="{FF2B5EF4-FFF2-40B4-BE49-F238E27FC236}">
                <a16:creationId xmlns:a16="http://schemas.microsoft.com/office/drawing/2014/main" id="{76BF07F7-BCD8-4AB1-B4C3-A6D3771164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7938168"/>
              </p:ext>
            </p:extLst>
          </p:nvPr>
        </p:nvGraphicFramePr>
        <p:xfrm>
          <a:off x="380999" y="1727200"/>
          <a:ext cx="10254449" cy="474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71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447261" y="381001"/>
            <a:ext cx="10585174" cy="976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lang="sv-fi" sz="2900" b="0" i="0" u="none" baseline="0">
                <a:solidFill>
                  <a:srgbClr val="333333"/>
                </a:solidFill>
                <a:latin typeface="Latoregular"/>
              </a:rPr>
              <a:t>Vilken dataöverföringsmetod har ni planerat att använda då produktionsskedet inleds 2021?</a:t>
            </a:r>
          </a:p>
        </p:txBody>
      </p:sp>
      <p:graphicFrame>
        <p:nvGraphicFramePr>
          <p:cNvPr id="5" name="ChartObject">
            <a:extLst>
              <a:ext uri="{FF2B5EF4-FFF2-40B4-BE49-F238E27FC236}">
                <a16:creationId xmlns:a16="http://schemas.microsoft.com/office/drawing/2014/main" id="{BDD4C7D2-931D-4232-9BDD-08FC58ACD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407327"/>
              </p:ext>
            </p:extLst>
          </p:nvPr>
        </p:nvGraphicFramePr>
        <p:xfrm>
          <a:off x="381000" y="1727200"/>
          <a:ext cx="10651436" cy="431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079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#TIETOKIRI">
      <a:dk1>
        <a:srgbClr val="000000"/>
      </a:dk1>
      <a:lt1>
        <a:srgbClr val="FFFFFF"/>
      </a:lt1>
      <a:dk2>
        <a:srgbClr val="ECEBEA"/>
      </a:dk2>
      <a:lt2>
        <a:srgbClr val="FFFFFF"/>
      </a:lt2>
      <a:accent1>
        <a:srgbClr val="E30513"/>
      </a:accent1>
      <a:accent2>
        <a:srgbClr val="FFD200"/>
      </a:accent2>
      <a:accent3>
        <a:srgbClr val="4DCE2E"/>
      </a:accent3>
      <a:accent4>
        <a:srgbClr val="FAA21C"/>
      </a:accent4>
      <a:accent5>
        <a:srgbClr val="04B8ED"/>
      </a:accent5>
      <a:accent6>
        <a:srgbClr val="00A573"/>
      </a:accent6>
      <a:hlink>
        <a:srgbClr val="4DCE2E"/>
      </a:hlink>
      <a:folHlink>
        <a:srgbClr val="4DCE2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kRecordClassTaxHTField0 xmlns="b65e7680-dfa9-41a2-976d-c83f6b5d91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Talous</TermName>
          <TermId xmlns="http://schemas.microsoft.com/office/infopath/2007/PartnerControls">4cd54284-e7b0-40db-898b-f58ab8a18f10</TermId>
        </TermInfo>
      </Terms>
    </vkRecordClassTaxHTField0>
    <vkSecurityLevel xmlns="b65e7680-dfa9-41a2-976d-c83f6b5d91c5">Julkinen</vkSecurityLevel>
    <vkEventDate xmlns="b65e7680-dfa9-41a2-976d-c83f6b5d91c5" xsi:nil="true"/>
    <vkBusinessAreaTaxHTField0 xmlns="b65e7680-dfa9-41a2-976d-c83f6b5d91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T3</TermName>
          <TermId xmlns="http://schemas.microsoft.com/office/infopath/2007/PartnerControls">a9780881-6a39-46f3-8c14-216831b6f763</TermId>
        </TermInfo>
      </Terms>
    </vkBusinessAreaTaxHTField0>
    <vkDocumentTypeTaxHTField0 xmlns="b65e7680-dfa9-41a2-976d-c83f6b5d91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Yhteenveto</TermName>
          <TermId xmlns="http://schemas.microsoft.com/office/infopath/2007/PartnerControls">4e85c060-388f-4b89-adb9-55a7b8fb4fc9</TermId>
        </TermInfo>
      </Terms>
    </vkDocumentTypeTaxHTField0>
    <vkDocumentDate xmlns="b65e7680-dfa9-41a2-976d-c83f6b5d91c5">2019-01-10T22:00:00+00:00</vkDocumentDate>
    <vkKeywordsTaxHTField0 xmlns="b65e7680-dfa9-41a2-976d-c83f6b5d91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Kunta- ja maakuntatalouden tietopalvelu</TermName>
          <TermId xmlns="http://schemas.microsoft.com/office/infopath/2007/PartnerControls">0bd9bb4a-b5e7-4a97-8703-d518eb9c41c9</TermId>
        </TermInfo>
      </Terms>
    </vkKeywordsTaxHTField0>
    <TaxCatchAll xmlns="b65e7680-dfa9-41a2-976d-c83f6b5d91c5">
      <Value>13</Value>
      <Value>221</Value>
      <Value>2</Value>
      <Value>63</Value>
    </TaxCatchAll>
    <adsx xmlns="881eb403-97e5-49bd-a7d3-f7a47de65b50">
      <UserInfo>
        <DisplayName/>
        <AccountId xsi:nil="true"/>
        <AccountType/>
      </UserInfo>
    </adsx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E0C7549201FEA489E8AAADBB1D2C186" ma:contentTypeVersion="13" ma:contentTypeDescription="Luo uusi asiakirja." ma:contentTypeScope="" ma:versionID="3d32696802b7b62f6b2c7c0c93f9ebe7">
  <xsd:schema xmlns:xsd="http://www.w3.org/2001/XMLSchema" xmlns:xs="http://www.w3.org/2001/XMLSchema" xmlns:p="http://schemas.microsoft.com/office/2006/metadata/properties" xmlns:ns3="b65e7680-dfa9-41a2-976d-c83f6b5d91c5" xmlns:ns4="881eb403-97e5-49bd-a7d3-f7a47de65b50" targetNamespace="http://schemas.microsoft.com/office/2006/metadata/properties" ma:root="true" ma:fieldsID="8b5eb244504ef4a31cd9dcbe3faea3c6" ns3:_="" ns4:_="">
    <xsd:import namespace="b65e7680-dfa9-41a2-976d-c83f6b5d91c5"/>
    <xsd:import namespace="881eb403-97e5-49bd-a7d3-f7a47de65b50"/>
    <xsd:element name="properties">
      <xsd:complexType>
        <xsd:sequence>
          <xsd:element name="documentManagement">
            <xsd:complexType>
              <xsd:all>
                <xsd:element ref="ns3:vkDocumentTypeTaxHTField0" minOccurs="0"/>
                <xsd:element ref="ns3:TaxCatchAll" minOccurs="0"/>
                <xsd:element ref="ns3:vkKeywordsTaxHTField0" minOccurs="0"/>
                <xsd:element ref="ns3:vkBusinessAreaTaxHTField0" minOccurs="0"/>
                <xsd:element ref="ns3:vkRecordClassTaxHTField0" minOccurs="0"/>
                <xsd:element ref="ns3:vkSecurityLevel" minOccurs="0"/>
                <xsd:element ref="ns3:vkEventDate" minOccurs="0"/>
                <xsd:element ref="ns3:vkDocumentDate" minOccurs="0"/>
                <xsd:element ref="ns4:adsx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e7680-dfa9-41a2-976d-c83f6b5d91c5" elementFormDefault="qualified">
    <xsd:import namespace="http://schemas.microsoft.com/office/2006/documentManagement/types"/>
    <xsd:import namespace="http://schemas.microsoft.com/office/infopath/2007/PartnerControls"/>
    <xsd:element name="vkDocumentTypeTaxHTField0" ma:index="9" ma:taxonomy="true" ma:internalName="vkDocumentTypeTaxHTField0" ma:taxonomyFieldName="vkDocumentType" ma:displayName="Asiakirjatyyppi" ma:default="" ma:fieldId="{134b91af-58ad-4f8b-a87d-558cd92c4d32}" ma:sspId="bcd6b343-e8e3-4698-86a8-96c0b8ecbf83" ma:termSetId="b030a496-2473-4aa8-841f-d9751afa91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5afd3009-523f-415b-92e7-091e5eab8c62}" ma:internalName="TaxCatchAll" ma:showField="CatchAllData" ma:web="b65e7680-dfa9-41a2-976d-c83f6b5d91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kKeywordsTaxHTField0" ma:index="12" nillable="true" ma:taxonomy="true" ma:internalName="vkKeywordsTaxHTField0" ma:taxonomyFieldName="vkKeywords" ma:displayName="Asiasanat" ma:default="" ma:fieldId="{34892e51-caa5-46c6-bac5-ec691ededbf9}" ma:taxonomyMulti="true" ma:sspId="bcd6b343-e8e3-4698-86a8-96c0b8ecbf83" ma:termSetId="ea211a84-309f-4ddb-ab79-f6e0375560a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vkBusinessAreaTaxHTField0" ma:index="14" ma:taxonomy="true" ma:internalName="vkBusinessAreaTaxHTField0" ma:taxonomyFieldName="vkBusinessArea" ma:displayName="Toimiala" ma:default="" ma:fieldId="{3ff5952b-da93-4d75-b298-f4a43ff6317f}" ma:sspId="bcd6b343-e8e3-4698-86a8-96c0b8ecbf83" ma:termSetId="c2d159ef-b84d-4f38-8a8d-36f007c5ea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kRecordClassTaxHTField0" ma:index="16" ma:taxonomy="true" ma:internalName="vkRecordClassTaxHTField0" ma:taxonomyFieldName="vkRecordClass" ma:displayName="Tehtäväluokka" ma:default="" ma:fieldId="{4021f5b2-e05b-48b2-8ed8-50bf9b788f20}" ma:sspId="bcd6b343-e8e3-4698-86a8-96c0b8ecbf83" ma:termSetId="fcc83ad1-51d1-4029-9803-b60f947bb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kSecurityLevel" ma:index="17" nillable="true" ma:displayName="Turvaluokka" ma:default="Julkinen" ma:format="Dropdown" ma:internalName="vkSecurityLevel">
      <xsd:simpleType>
        <xsd:restriction base="dms:Choice">
          <xsd:enumeration value="Julkinen"/>
          <xsd:enumeration value="Virkamieskäyttö"/>
          <xsd:enumeration value="Luottamuksellinen"/>
        </xsd:restriction>
      </xsd:simpleType>
    </xsd:element>
    <xsd:element name="vkEventDate" ma:index="18" nillable="true" ma:displayName="Tapahtuman päivämäärä" ma:format="DateOnly" ma:internalName="vkEventDate">
      <xsd:simpleType>
        <xsd:restriction base="dms:DateTime"/>
      </xsd:simpleType>
    </xsd:element>
    <xsd:element name="vkDocumentDate" ma:index="19" nillable="true" ma:displayName="Asiakirjan päivämäärä" ma:default="[today]" ma:format="DateOnly" ma:internalName="vkDocument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eb403-97e5-49bd-a7d3-f7a47de65b50" elementFormDefault="qualified">
    <xsd:import namespace="http://schemas.microsoft.com/office/2006/documentManagement/types"/>
    <xsd:import namespace="http://schemas.microsoft.com/office/infopath/2007/PartnerControls"/>
    <xsd:element name="adsx" ma:index="20" nillable="true" ma:displayName="Henkilö tai ryhmä" ma:list="UserInfo" ma:internalName="adsx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3185B1-E143-4490-86BD-7989D1CDEB4F}">
  <ds:schemaRefs>
    <ds:schemaRef ds:uri="b65e7680-dfa9-41a2-976d-c83f6b5d91c5"/>
    <ds:schemaRef ds:uri="http://schemas.microsoft.com/office/2006/metadata/properties"/>
    <ds:schemaRef ds:uri="http://purl.org/dc/terms/"/>
    <ds:schemaRef ds:uri="881eb403-97e5-49bd-a7d3-f7a47de65b5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E5F08E-3571-4B0D-9FA4-A9D678203A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E7229E-EE80-4667-96E9-10861F0D39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5e7680-dfa9-41a2-976d-c83f6b5d91c5"/>
    <ds:schemaRef ds:uri="881eb403-97e5-49bd-a7d3-f7a47de65b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6980</TotalTime>
  <Words>499</Words>
  <Application>Microsoft Office PowerPoint</Application>
  <PresentationFormat>Laajakuva</PresentationFormat>
  <Paragraphs>147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Latoregular</vt:lpstr>
      <vt:lpstr>Roboto Slab</vt:lpstr>
      <vt:lpstr>Office-teema</vt:lpstr>
      <vt:lpstr>Enkät till kommunernas och samkommunernas kontaktpersoner för ekonomirapportering  Besvarades av sammanlagt 292 kommuner och 125 samkommuner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Kysely kunnan ja kuntayhtymän talousraportoinnin yhteyshenkilöille  Vastannut yhteensä 292 kuntaa, 125 kuntayhtymää</dc:title>
  <dc:creator>Mika Kautto</dc:creator>
  <cp:lastModifiedBy>Juulia Poljanitsko</cp:lastModifiedBy>
  <cp:revision>65</cp:revision>
  <cp:lastPrinted>2018-01-27T18:34:59Z</cp:lastPrinted>
  <dcterms:created xsi:type="dcterms:W3CDTF">2018-01-22T13:23:11Z</dcterms:created>
  <dcterms:modified xsi:type="dcterms:W3CDTF">2019-04-24T10:43:30Z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0x010100DE0C7549201FEA489E8AAADBB1D2C186</vt:lpwstr>
  </property>
  <property fmtid="{D5CDD505-2E9C-101B-9397-08002B2CF9AE}" pid="3" name="IsMyDocuments">
    <vt:i4>1</vt:i4>
  </property>
  <property fmtid="{D5CDD505-2E9C-101B-9397-08002B2CF9AE}" pid="4" name="vkDocumentType">
    <vt:lpwstr>13;#Yhteenveto|4e85c060-388f-4b89-adb9-55a7b8fb4fc9</vt:lpwstr>
  </property>
  <property fmtid="{D5CDD505-2E9C-101B-9397-08002B2CF9AE}" pid="5" name="vkBusinessArea">
    <vt:lpwstr>2;#T3|a9780881-6a39-46f3-8c14-216831b6f763</vt:lpwstr>
  </property>
  <property fmtid="{D5CDD505-2E9C-101B-9397-08002B2CF9AE}" pid="6" name="vkRecordClass">
    <vt:lpwstr>63;#Talous|4cd54284-e7b0-40db-898b-f58ab8a18f10</vt:lpwstr>
  </property>
  <property fmtid="{D5CDD505-2E9C-101B-9397-08002B2CF9AE}" pid="7" name="vkKeywords">
    <vt:lpwstr>221;#Kunta- ja maakuntatalouden tietopalvelu|0bd9bb4a-b5e7-4a97-8703-d518eb9c41c9</vt:lpwstr>
  </property>
</Properties>
</file>