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8" r:id="rId2"/>
    <p:sldId id="511" r:id="rId3"/>
    <p:sldId id="514" r:id="rId4"/>
    <p:sldId id="378" r:id="rId5"/>
    <p:sldId id="513" r:id="rId6"/>
    <p:sldId id="516" r:id="rId7"/>
    <p:sldId id="518" r:id="rId8"/>
    <p:sldId id="515" r:id="rId9"/>
    <p:sldId id="517" r:id="rId10"/>
    <p:sldId id="350" r:id="rId11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D8"/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64720" autoAdjust="0"/>
  </p:normalViewPr>
  <p:slideViewPr>
    <p:cSldViewPr showGuides="1">
      <p:cViewPr varScale="1">
        <p:scale>
          <a:sx n="56" d="100"/>
          <a:sy n="56" d="100"/>
        </p:scale>
        <p:origin x="48" y="1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07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ECA9-04F2-4137-8C4B-5A06670A98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5546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76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97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96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43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165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782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255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33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783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46818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1" y="151200"/>
            <a:ext cx="8232775" cy="6453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5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9,6 x 9,6 cm | </a:t>
            </a:r>
            <a:r>
              <a:rPr lang="fr-FR" dirty="0" smtClean="0"/>
              <a:t>565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                    koko </a:t>
            </a:r>
            <a:r>
              <a:rPr lang="fr-FR" dirty="0" smtClean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  <p:sldLayoutId id="2147483671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tunimi.sukunimi@vm.fi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Automatisoitu raportointi ja investoinnit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436337"/>
            <a:ext cx="7200800" cy="351437"/>
          </a:xfrm>
        </p:spPr>
        <p:txBody>
          <a:bodyPr/>
          <a:lstStyle/>
          <a:p>
            <a:r>
              <a:rPr lang="fi-FI" sz="1100" dirty="0" err="1" smtClean="0"/>
              <a:t>Webinaari</a:t>
            </a:r>
            <a:r>
              <a:rPr lang="fi-FI" sz="1100" dirty="0" smtClean="0"/>
              <a:t> 29.10.2020</a:t>
            </a:r>
          </a:p>
          <a:p>
            <a:r>
              <a:rPr lang="fi-FI" sz="1100" dirty="0" smtClean="0"/>
              <a:t>Hanna Talka</a:t>
            </a:r>
          </a:p>
          <a:p>
            <a:r>
              <a:rPr lang="fi-FI" sz="1100" dirty="0" err="1" smtClean="0"/>
              <a:t>Valtiovarainminiseriö</a:t>
            </a:r>
            <a:endParaRPr lang="fi-FI" sz="1100" dirty="0" smtClean="0"/>
          </a:p>
        </p:txBody>
      </p:sp>
    </p:spTree>
    <p:extLst>
      <p:ext uri="{BB962C8B-B14F-4D97-AF65-F5344CB8AC3E}">
        <p14:creationId xmlns:p14="http://schemas.microsoft.com/office/powerpoint/2010/main" val="380739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Hanna Talka</a:t>
            </a:r>
          </a:p>
          <a:p>
            <a:endParaRPr lang="fi-FI" dirty="0" smtClean="0"/>
          </a:p>
          <a:p>
            <a:r>
              <a:rPr lang="fi-FI" dirty="0" smtClean="0"/>
              <a:t>Sähköposti </a:t>
            </a:r>
            <a:r>
              <a:rPr lang="fi-FI" dirty="0" smtClean="0">
                <a:hlinkClick r:id="rId2"/>
              </a:rPr>
              <a:t>hanna-mari.talka</a:t>
            </a:r>
            <a:r>
              <a:rPr lang="fi-FI" dirty="0" smtClean="0"/>
              <a:t>@vm.fi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</a:t>
            </a:r>
          </a:p>
          <a:p>
            <a:r>
              <a:rPr lang="fi-FI" dirty="0"/>
              <a:t>Kunta- ja aluehallinto-osasto</a:t>
            </a:r>
          </a:p>
          <a:p>
            <a:r>
              <a:rPr lang="fi-FI" dirty="0"/>
              <a:t>PL 28 (Mariankatu 9, Helsinki)</a:t>
            </a:r>
          </a:p>
          <a:p>
            <a:r>
              <a:rPr lang="fi-FI" dirty="0"/>
              <a:t>00023 VALTIONEUVOSTO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982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Investoinnit tilinpäätöksissä 2019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2126" y="915566"/>
            <a:ext cx="7380376" cy="3584392"/>
          </a:xfrm>
        </p:spPr>
        <p:txBody>
          <a:bodyPr/>
          <a:lstStyle/>
          <a:p>
            <a:r>
              <a:rPr lang="fi-FI" sz="1400" dirty="0" smtClean="0"/>
              <a:t>Kuntien nettoinvestointimenot </a:t>
            </a:r>
            <a:r>
              <a:rPr lang="fi-FI" sz="1400" dirty="0"/>
              <a:t>olivat </a:t>
            </a:r>
            <a:r>
              <a:rPr lang="fi-FI" sz="1400" dirty="0" smtClean="0"/>
              <a:t>vuonna 2019 yhteensä 2,73 </a:t>
            </a:r>
            <a:r>
              <a:rPr lang="fi-FI" sz="1400" dirty="0"/>
              <a:t>mrd. </a:t>
            </a:r>
            <a:r>
              <a:rPr lang="fi-FI" sz="1400" dirty="0" smtClean="0"/>
              <a:t>euroa (v. 2018  2,78 </a:t>
            </a:r>
            <a:r>
              <a:rPr lang="fi-FI" sz="1400" dirty="0"/>
              <a:t>mrd. </a:t>
            </a:r>
            <a:r>
              <a:rPr lang="fi-FI" sz="1400" dirty="0" smtClean="0"/>
              <a:t>euroa). </a:t>
            </a:r>
          </a:p>
          <a:p>
            <a:pPr lvl="1"/>
            <a:r>
              <a:rPr lang="fi-FI" sz="1100" dirty="0" smtClean="0"/>
              <a:t>Korkeina </a:t>
            </a:r>
            <a:r>
              <a:rPr lang="fi-FI" sz="1100" dirty="0"/>
              <a:t>pysyttelevien </a:t>
            </a:r>
            <a:r>
              <a:rPr lang="fi-FI" sz="1100" dirty="0" smtClean="0"/>
              <a:t>investointimenojen </a:t>
            </a:r>
            <a:r>
              <a:rPr lang="fi-FI" sz="1100" dirty="0"/>
              <a:t>taustalla vaikuttavat eritoten korjausrakentaminen ja suuret </a:t>
            </a:r>
            <a:r>
              <a:rPr lang="fi-FI" sz="1100" dirty="0" smtClean="0"/>
              <a:t>liikennehankkeet.</a:t>
            </a:r>
          </a:p>
          <a:p>
            <a:pPr marL="355600" lvl="1" indent="-355600"/>
            <a:r>
              <a:rPr lang="fi-FI" sz="1400" dirty="0"/>
              <a:t>Kuntayhtymien nettoinvestoinnit </a:t>
            </a:r>
            <a:r>
              <a:rPr lang="fi-FI" sz="1400" dirty="0" smtClean="0"/>
              <a:t>kasvoivat </a:t>
            </a:r>
            <a:r>
              <a:rPr lang="fi-FI" sz="1400" dirty="0"/>
              <a:t>vuodesta 2018 </a:t>
            </a:r>
            <a:r>
              <a:rPr lang="fi-FI" sz="1400" dirty="0" smtClean="0"/>
              <a:t>noin 260 </a:t>
            </a:r>
            <a:r>
              <a:rPr lang="fi-FI" sz="1400" dirty="0"/>
              <a:t>milj. euroa ollen noin 1,3 mrd. </a:t>
            </a:r>
            <a:r>
              <a:rPr lang="fi-FI" sz="1400" dirty="0" smtClean="0"/>
              <a:t>euroa. </a:t>
            </a:r>
            <a:r>
              <a:rPr lang="fi-FI" sz="1400" dirty="0"/>
              <a:t>Lainakanta kasvoi vuodesta 2018 lähes 800 milj. eurolla ollen lähes 4,7 mrd. euroa. </a:t>
            </a:r>
          </a:p>
          <a:p>
            <a:pPr lvl="1"/>
            <a:r>
              <a:rPr lang="fi-FI" sz="1100" dirty="0"/>
              <a:t>Kuntayhtymien investointien ja lainakannan kasvu selittyy suurelta osin sairaanhoitopiirin toiminnalla ja pitkään kiivaana jatkuneella sairaalarakentamisella.</a:t>
            </a:r>
          </a:p>
          <a:p>
            <a:pPr marL="355600" lvl="1" indent="-355600"/>
            <a:r>
              <a:rPr lang="fi-FI" sz="1400" dirty="0"/>
              <a:t>Ainoastaan yli 100 000 asukkaan </a:t>
            </a:r>
            <a:r>
              <a:rPr lang="fi-FI" sz="1400" dirty="0" smtClean="0"/>
              <a:t>kuntaryhmässä </a:t>
            </a:r>
            <a:r>
              <a:rPr lang="fi-FI" sz="1400" dirty="0"/>
              <a:t>vuosikate riitti kattamaan poistot. Missään kuntakokoryhmässä vuosikate ei riittänyt kattamaan nettoinvestointeja. Vuosikate riitti vain 73 konsernilla poistojen ja </a:t>
            </a:r>
            <a:r>
              <a:rPr lang="fi-FI" sz="1400" dirty="0" smtClean="0"/>
              <a:t>60  </a:t>
            </a:r>
            <a:r>
              <a:rPr lang="fi-FI" sz="1400" dirty="0"/>
              <a:t>konsernilla nettoinvestointien </a:t>
            </a:r>
            <a:r>
              <a:rPr lang="fi-FI" sz="1400" dirty="0" smtClean="0"/>
              <a:t>kattamiseen</a:t>
            </a:r>
          </a:p>
          <a:p>
            <a:pPr lvl="1"/>
            <a:r>
              <a:rPr lang="fi-FI" sz="1100" dirty="0" smtClean="0"/>
              <a:t>Kuntakonsernien </a:t>
            </a:r>
            <a:r>
              <a:rPr lang="fi-FI" sz="1100" dirty="0"/>
              <a:t>velkaantumiskehityksessä näkyy myös merkittävien investointien ja toimintojen siirtyminen peruskunnista konserniyhtiöissä, kuntayhtymissä ja muissa yhteisöissä toteuttavaksi. </a:t>
            </a:r>
            <a:endParaRPr lang="fi-FI" sz="1100" dirty="0" smtClean="0"/>
          </a:p>
          <a:p>
            <a:pPr lvl="1"/>
            <a:endParaRPr lang="fi-FI" sz="1100" dirty="0"/>
          </a:p>
          <a:p>
            <a:pPr marL="355600" lvl="1" indent="0">
              <a:buNone/>
            </a:pPr>
            <a:r>
              <a:rPr lang="fi-FI" sz="1100" i="1" dirty="0" smtClean="0"/>
              <a:t>Lähde/ VM kuntien ennakolliset tilinpäätöstiedot  https</a:t>
            </a:r>
            <a:r>
              <a:rPr lang="fi-FI" sz="1100" i="1" dirty="0"/>
              <a:t>://vm.fi/kuntien-tilinpaatoskortti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Investointitietojen ryhmittely ja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AURA-käsikirjaan on koottu aiempien JHS –suositusten mukaiset kuvaukset investointien tietosisällöistä. Tietosisältöihin ei ole tullut muutoksia eikä investointi käsitteenä ole muuttunut</a:t>
            </a:r>
          </a:p>
          <a:p>
            <a:r>
              <a:rPr lang="fi-FI" dirty="0" smtClean="0"/>
              <a:t>Investointimaailmaan liittyvät kiinteästi myös poistot,  investointivaraukset, arvonalennukset, valmistus omaan käyttöön jne. </a:t>
            </a:r>
          </a:p>
          <a:p>
            <a:r>
              <a:rPr lang="fi-FI" dirty="0" smtClean="0"/>
              <a:t>Tarkempia ohjeita tiedon jäsentelyyn löytyy myös Kuntajaoston kirjanpitolautakunnan yleisohjeista sekä lausunnoista. 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1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tsikk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i-FI" altLang="fi-FI" dirty="0" smtClean="0"/>
              <a:t>Investointeihin liittyvien tietojen raportointi</a:t>
            </a:r>
            <a:endParaRPr lang="en-US" alt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503992" y="1039586"/>
            <a:ext cx="7380376" cy="36924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fi-FI" sz="2300" dirty="0" smtClean="0"/>
              <a:t>Investointeja raportoidaan seuraavien raportointien osana: </a:t>
            </a:r>
          </a:p>
          <a:p>
            <a:pPr marL="0" indent="0">
              <a:buNone/>
              <a:defRPr/>
            </a:pPr>
            <a:endParaRPr lang="fi-FI" sz="2300" dirty="0" smtClean="0"/>
          </a:p>
          <a:p>
            <a:pPr lvl="1">
              <a:defRPr/>
            </a:pPr>
            <a:r>
              <a:rPr lang="fi-FI" sz="1800" dirty="0" smtClean="0"/>
              <a:t>KTAS, KTPE Kuntien ja kuntayhtymien talousarvio- ja suunnitelma ja tilinpäätösennuste</a:t>
            </a:r>
          </a:p>
          <a:p>
            <a:pPr lvl="2">
              <a:defRPr/>
            </a:pPr>
            <a:r>
              <a:rPr lang="fi-FI" sz="1500" dirty="0" smtClean="0"/>
              <a:t>Hyödykeryhmittäin sekä toimialakohtaista tietoa rakennuksista</a:t>
            </a:r>
          </a:p>
          <a:p>
            <a:pPr lvl="1">
              <a:defRPr/>
            </a:pPr>
            <a:r>
              <a:rPr lang="fi-FI" sz="1800" dirty="0" smtClean="0"/>
              <a:t>KKNR, KKTPA, KLTPA Kuntien ja kuntayhtymien neljännesvuosiraportointi ja tilinpäätösarvio, tilinpäätösarvio myös liikelaitoksilta ja vesihuollon taseyksiköiltä</a:t>
            </a:r>
          </a:p>
          <a:p>
            <a:pPr lvl="2">
              <a:defRPr/>
            </a:pPr>
            <a:r>
              <a:rPr lang="fi-FI" sz="1500" dirty="0" smtClean="0"/>
              <a:t>Investointierittelyt sektoreittain rahoituslaskelmatiedot tuottavalla tasolla</a:t>
            </a:r>
          </a:p>
          <a:p>
            <a:pPr lvl="1">
              <a:defRPr/>
            </a:pPr>
            <a:r>
              <a:rPr lang="fi-FI" sz="1800" dirty="0" smtClean="0"/>
              <a:t>KKOTR</a:t>
            </a:r>
            <a:r>
              <a:rPr lang="fi-FI" sz="1800" dirty="0"/>
              <a:t>, </a:t>
            </a:r>
            <a:r>
              <a:rPr lang="fi-FI" sz="1800" dirty="0" smtClean="0"/>
              <a:t>KKTR, KLTR Kuntien </a:t>
            </a:r>
            <a:r>
              <a:rPr lang="fi-FI" sz="1800" dirty="0"/>
              <a:t>ja kuntayhtymien sekä niiden konsernien rahoituslaskelmat</a:t>
            </a:r>
          </a:p>
          <a:p>
            <a:pPr lvl="2">
              <a:defRPr/>
            </a:pPr>
            <a:r>
              <a:rPr lang="fi-FI" sz="1500" dirty="0" smtClean="0"/>
              <a:t>Investointien rahavirta</a:t>
            </a:r>
          </a:p>
          <a:p>
            <a:pPr lvl="1">
              <a:defRPr/>
            </a:pPr>
            <a:r>
              <a:rPr lang="fi-FI" sz="1800" dirty="0" smtClean="0"/>
              <a:t>KKTPP</a:t>
            </a:r>
          </a:p>
          <a:p>
            <a:pPr lvl="2">
              <a:defRPr/>
            </a:pPr>
            <a:r>
              <a:rPr lang="fi-FI" sz="1500" dirty="0" smtClean="0"/>
              <a:t>Investointierittelyt palveluluokittain</a:t>
            </a:r>
          </a:p>
          <a:p>
            <a:pPr lvl="1">
              <a:defRPr/>
            </a:pPr>
            <a:r>
              <a:rPr lang="fi-FI" sz="1800" dirty="0"/>
              <a:t>KKYTT ja </a:t>
            </a:r>
            <a:r>
              <a:rPr lang="fi-FI" sz="1800" dirty="0" smtClean="0"/>
              <a:t>TOTT Tilinpäätöstietoja täydentävät tiedot sekä valtionosuuslaskentaan tarvittavat erillistiedot</a:t>
            </a:r>
          </a:p>
          <a:p>
            <a:pPr lvl="2">
              <a:defRPr/>
            </a:pPr>
            <a:r>
              <a:rPr lang="fi-FI" sz="1500" dirty="0" smtClean="0"/>
              <a:t>Pienet hankkeet ja korjausrakentaminen</a:t>
            </a:r>
            <a:endParaRPr lang="fi-FI" sz="1500" dirty="0"/>
          </a:p>
          <a:p>
            <a:pPr marL="804862" lvl="2" indent="0">
              <a:buNone/>
              <a:defRPr/>
            </a:pPr>
            <a:endParaRPr lang="fi-FI" dirty="0"/>
          </a:p>
          <a:p>
            <a:pPr marL="804862" lvl="2" indent="0">
              <a:buNone/>
              <a:defRPr/>
            </a:pPr>
            <a:endParaRPr lang="fi-FI" dirty="0" smtClean="0"/>
          </a:p>
          <a:p>
            <a:pPr marL="804862" lvl="2" indent="0">
              <a:buNone/>
              <a:defRPr/>
            </a:pPr>
            <a:endParaRPr lang="fi-FI" dirty="0"/>
          </a:p>
          <a:p>
            <a:pPr lvl="2">
              <a:defRPr/>
            </a:pPr>
            <a:endParaRPr lang="fi-FI" dirty="0"/>
          </a:p>
          <a:p>
            <a:pPr marL="804862" lvl="2" indent="0">
              <a:buNone/>
              <a:defRPr/>
            </a:pPr>
            <a:endParaRPr lang="fi-FI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1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Arvio- ja ennustetieto investoinneista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KTAS raportissa raportoidaan investointisuunnitelmia kolmen vuoden perspektiivissä</a:t>
            </a:r>
          </a:p>
          <a:p>
            <a:r>
              <a:rPr lang="fi-FI" dirty="0" smtClean="0"/>
              <a:t>KKTPE tilinpäätösennusteessa, joka tehdään elokuussa, ennustetaan miten vuosi tulee toteutumaan</a:t>
            </a:r>
          </a:p>
          <a:p>
            <a:r>
              <a:rPr lang="fi-FI" dirty="0"/>
              <a:t>Investoinnit eritellään niiden luonteen mukaisesti tase-erittäin. Rakennusten tase-erä tulee jaotella vielä opetus- ja </a:t>
            </a:r>
            <a:r>
              <a:rPr lang="fi-FI" dirty="0" smtClean="0"/>
              <a:t>kulttuuritoimen, </a:t>
            </a:r>
            <a:r>
              <a:rPr lang="fi-FI" dirty="0" err="1" smtClean="0"/>
              <a:t>sosiaali</a:t>
            </a:r>
            <a:r>
              <a:rPr lang="fi-FI" dirty="0" smtClean="0"/>
              <a:t>- </a:t>
            </a:r>
            <a:r>
              <a:rPr lang="fi-FI" dirty="0"/>
              <a:t>ja terveystoimen </a:t>
            </a:r>
            <a:r>
              <a:rPr lang="fi-FI" dirty="0" smtClean="0"/>
              <a:t>sekä </a:t>
            </a:r>
            <a:r>
              <a:rPr lang="fi-FI" dirty="0"/>
              <a:t>muihin rakennuksiin. </a:t>
            </a:r>
            <a:endParaRPr lang="fi-FI" dirty="0" smtClean="0"/>
          </a:p>
          <a:p>
            <a:r>
              <a:rPr lang="fi-FI" dirty="0" smtClean="0"/>
              <a:t>Keskeneräisiksi </a:t>
            </a:r>
            <a:r>
              <a:rPr lang="fi-FI" dirty="0"/>
              <a:t>tilikauden lopussa </a:t>
            </a:r>
            <a:r>
              <a:rPr lang="fi-FI" dirty="0" smtClean="0"/>
              <a:t>jäävien investointien eurot esitetään molemmissa raporteissa siinä </a:t>
            </a:r>
            <a:r>
              <a:rPr lang="fi-FI" dirty="0"/>
              <a:t>ryhmässä, jossa ne tullaan esittämään </a:t>
            </a:r>
            <a:r>
              <a:rPr lang="fi-FI" dirty="0" smtClean="0"/>
              <a:t>valmiina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9226"/>
              </p:ext>
            </p:extLst>
          </p:nvPr>
        </p:nvGraphicFramePr>
        <p:xfrm>
          <a:off x="4716016" y="964807"/>
          <a:ext cx="2880320" cy="3857564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3950191357"/>
                    </a:ext>
                  </a:extLst>
                </a:gridCol>
              </a:tblGrid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Investointimenot yhteensä (brutto)</a:t>
                      </a:r>
                    </a:p>
                  </a:txBody>
                  <a:tcPr marL="61803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101818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Aineettomat hyödykkeet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39780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Maa- ja vesialueet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709699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Rakennukset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323294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Rakennukset: opetus- ja kulttuuritoimi</a:t>
                      </a:r>
                    </a:p>
                  </a:txBody>
                  <a:tcPr marL="185409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4275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Rakennukset: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sosiaali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ja terveystoimi</a:t>
                      </a:r>
                    </a:p>
                  </a:txBody>
                  <a:tcPr marL="185409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421782"/>
                  </a:ext>
                </a:extLst>
              </a:tr>
              <a:tr h="385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Rakennukset: muut</a:t>
                      </a:r>
                    </a:p>
                  </a:txBody>
                  <a:tcPr marL="185409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823450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Kiinteät rakenteet ja laitteet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919984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Koneet ja kalusto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2424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 aineelliset hyödykkeet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92812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Osakkeet ja osuudet</a:t>
                      </a:r>
                    </a:p>
                  </a:txBody>
                  <a:tcPr marL="123606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913188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Rahoitusosuudet investointimenoihin</a:t>
                      </a:r>
                    </a:p>
                  </a:txBody>
                  <a:tcPr marL="61803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056910"/>
                  </a:ext>
                </a:extLst>
              </a:tr>
              <a:tr h="385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Investointihyödykkeiden luovutustulot (brutto)</a:t>
                      </a:r>
                    </a:p>
                  </a:txBody>
                  <a:tcPr marL="61803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53078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Toiminnan ja investointien rahavirta</a:t>
                      </a:r>
                    </a:p>
                  </a:txBody>
                  <a:tcPr marL="61803" marR="4120" marT="4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7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Neljännesvuosiraportointi ja tilinpäätösarviot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988659"/>
            <a:ext cx="3635960" cy="3635319"/>
          </a:xfrm>
          <a:ln w="31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KKNR neljännesvuosiraportointi</a:t>
            </a:r>
          </a:p>
          <a:p>
            <a:r>
              <a:rPr lang="fi-FI" b="1" dirty="0"/>
              <a:t>Taseen tilien </a:t>
            </a:r>
            <a:r>
              <a:rPr lang="fi-FI" b="1" dirty="0" smtClean="0"/>
              <a:t>saldot </a:t>
            </a:r>
          </a:p>
          <a:p>
            <a:pPr lvl="1"/>
            <a:r>
              <a:rPr lang="fi-FI" dirty="0" smtClean="0"/>
              <a:t>HUOM</a:t>
            </a:r>
            <a:r>
              <a:rPr lang="fi-FI" dirty="0"/>
              <a:t>! Tilien saldot esitetään noudattaen yleisiä tilinpäätösperiaatteita, jolloin ne sisältävät </a:t>
            </a:r>
            <a:r>
              <a:rPr lang="fi-FI" u="sng" dirty="0"/>
              <a:t>olennaiset jaksotukset</a:t>
            </a:r>
            <a:r>
              <a:rPr lang="fi-FI" dirty="0"/>
              <a:t> mukaan lukien suunnitelman mukaiset poistot. </a:t>
            </a:r>
          </a:p>
          <a:p>
            <a:r>
              <a:rPr lang="fi-FI" b="1" dirty="0" smtClean="0"/>
              <a:t>Investointierittelyt</a:t>
            </a:r>
            <a:r>
              <a:rPr lang="fi-FI" dirty="0" smtClean="0"/>
              <a:t> hyödyketyypeittäin ja sektoreittain neljännesvuosiraportin osana </a:t>
            </a:r>
          </a:p>
          <a:p>
            <a:pPr lvl="1"/>
            <a:r>
              <a:rPr lang="fi-FI" dirty="0" smtClean="0"/>
              <a:t>Tulot, menot, luovutusvoitot ja       -tappiot + sektorikohtainen tieto</a:t>
            </a:r>
          </a:p>
          <a:p>
            <a:pPr lvl="1"/>
            <a:r>
              <a:rPr lang="fi-FI" dirty="0" err="1" smtClean="0"/>
              <a:t>Huom</a:t>
            </a:r>
            <a:r>
              <a:rPr lang="fi-FI" dirty="0"/>
              <a:t>! Ennakkomaksut ja keskeneräiset hankinnat kohdistetaan suoraan hyödyketyypeille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4355976" y="998730"/>
            <a:ext cx="3816024" cy="3625247"/>
          </a:xfrm>
          <a:ln w="31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KKTPA  </a:t>
            </a:r>
            <a:r>
              <a:rPr lang="fi-FI" dirty="0" smtClean="0"/>
              <a:t>tilinpäätösarvio</a:t>
            </a:r>
          </a:p>
          <a:p>
            <a:r>
              <a:rPr lang="fi-FI" b="1" dirty="0" smtClean="0"/>
              <a:t>Taseen tilien saldot ja investointierittelyt </a:t>
            </a:r>
            <a:r>
              <a:rPr lang="fi-FI" dirty="0" smtClean="0"/>
              <a:t>vastaavalla tasolla kuin neljännesvuosiraportissa</a:t>
            </a:r>
            <a:endParaRPr lang="fi-FI" dirty="0"/>
          </a:p>
          <a:p>
            <a:pPr marL="0" indent="-7938">
              <a:buNone/>
            </a:pPr>
            <a:endParaRPr lang="fi-FI" dirty="0" smtClean="0"/>
          </a:p>
          <a:p>
            <a:pPr marL="0" indent="-7938">
              <a:buNone/>
            </a:pPr>
            <a:r>
              <a:rPr lang="fi-FI" dirty="0" smtClean="0"/>
              <a:t>KLTPA </a:t>
            </a:r>
            <a:r>
              <a:rPr lang="fi-FI" dirty="0"/>
              <a:t>raportissa eli liikelaitoksien ja vesihuollon taseyksiköiden tilinpäätösarviossa </a:t>
            </a:r>
            <a:endParaRPr lang="fi-FI" dirty="0" smtClean="0"/>
          </a:p>
          <a:p>
            <a:pPr lvl="1"/>
            <a:r>
              <a:rPr lang="fi-FI" dirty="0" smtClean="0"/>
              <a:t>Investointeja ei </a:t>
            </a:r>
            <a:r>
              <a:rPr lang="fi-FI" dirty="0"/>
              <a:t>tarvitse </a:t>
            </a:r>
            <a:r>
              <a:rPr lang="fi-FI" dirty="0" smtClean="0"/>
              <a:t>raportoida </a:t>
            </a:r>
            <a:r>
              <a:rPr lang="fi-FI" dirty="0"/>
              <a:t>tilitasoisesti eikä niistä tehdä </a:t>
            </a:r>
            <a:r>
              <a:rPr lang="fi-FI" dirty="0" smtClean="0"/>
              <a:t>investointierittelyä. Eritelty tieto </a:t>
            </a:r>
            <a:r>
              <a:rPr lang="fi-FI" dirty="0" err="1" smtClean="0"/>
              <a:t>sisältyyt</a:t>
            </a:r>
            <a:r>
              <a:rPr lang="fi-FI" dirty="0" smtClean="0"/>
              <a:t> </a:t>
            </a:r>
            <a:r>
              <a:rPr lang="fi-FI" dirty="0"/>
              <a:t>kunnan/kuntayhtymän neljännesvuosiraporttiin yhdistettynä tietona.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7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Tilinpäätöslaskelmat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755576" y="120359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	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611560" y="998731"/>
            <a:ext cx="7128792" cy="3157195"/>
          </a:xfrm>
        </p:spPr>
        <p:txBody>
          <a:bodyPr/>
          <a:lstStyle/>
          <a:p>
            <a:r>
              <a:rPr lang="fi-FI" sz="1800" dirty="0" smtClean="0"/>
              <a:t>Tilinpäätöslaskelmissa tuloslaskelman ja taseen osalta muodostetaan neljännestä neljännesvuosiraportista kunnista ja kuntayhtymistä</a:t>
            </a:r>
          </a:p>
          <a:p>
            <a:r>
              <a:rPr lang="fi-FI" sz="1800" dirty="0" smtClean="0"/>
              <a:t>Koska neljännesvuosiraportin tiedoista ei saa suoraan muodostettua laskennallisesti tiedon vastaanottopäässä oikeaa rahoituslaskelmaa raportoidaan kuntien ja kuntayhtymien rahoituslaskelma omana raporttinaan KKTR. </a:t>
            </a:r>
          </a:p>
          <a:p>
            <a:r>
              <a:rPr lang="fi-FI" sz="1800" dirty="0" smtClean="0"/>
              <a:t>Konsernin </a:t>
            </a:r>
            <a:r>
              <a:rPr lang="fi-FI" sz="1800" dirty="0"/>
              <a:t>ja liikelaitosten ja vesihuollon taseyksiköiden tase </a:t>
            </a:r>
            <a:r>
              <a:rPr lang="fi-FI" sz="1800" dirty="0" smtClean="0"/>
              <a:t>(kerätään tilinpäätöskaavalla, ei </a:t>
            </a:r>
            <a:r>
              <a:rPr lang="fi-FI" sz="1800" dirty="0"/>
              <a:t>tilitasolla) ja rahoituslaskelma </a:t>
            </a:r>
            <a:r>
              <a:rPr lang="fi-FI" sz="1800" dirty="0" smtClean="0"/>
              <a:t>löytyvät </a:t>
            </a:r>
            <a:r>
              <a:rPr lang="fi-FI" sz="1800" dirty="0"/>
              <a:t>raporttien </a:t>
            </a:r>
            <a:r>
              <a:rPr lang="fi-FI" sz="1800" dirty="0" smtClean="0"/>
              <a:t>KKOTR </a:t>
            </a:r>
            <a:r>
              <a:rPr lang="fi-FI" sz="1800" dirty="0"/>
              <a:t>ja </a:t>
            </a:r>
            <a:r>
              <a:rPr lang="fi-FI" sz="1800" dirty="0" smtClean="0"/>
              <a:t>KLTR </a:t>
            </a:r>
            <a:r>
              <a:rPr lang="fi-FI" sz="1800" dirty="0" smtClean="0"/>
              <a:t>välilehdiltä</a:t>
            </a:r>
          </a:p>
          <a:p>
            <a:pPr lvl="1"/>
            <a:r>
              <a:rPr lang="fi-FI" sz="1400" dirty="0" smtClean="0"/>
              <a:t>Kuntien, kuntayhtymien, liikelaitosten ja konsernin tilinpäätöskaavat on annettu valtioneuvoston asetuksella</a:t>
            </a:r>
            <a:endParaRPr lang="fi-FI" sz="1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7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Pienet hankkeet ja korjausrakentaminen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203598"/>
            <a:ext cx="3635960" cy="3420380"/>
          </a:xfr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i-FI" dirty="0" smtClean="0"/>
              <a:t>Pienet hankkeet</a:t>
            </a:r>
          </a:p>
          <a:p>
            <a:r>
              <a:rPr lang="fi-FI" dirty="0" smtClean="0"/>
              <a:t>Investointeihin </a:t>
            </a:r>
            <a:r>
              <a:rPr lang="fi-FI" dirty="0"/>
              <a:t>sisältyviä pieniä hankkeita raportoidaan sekä KKYTT että TOTT –raportissa. Nämä tiedot liittyvät valtionosuuslaskentaa. Pienien hankkeiden määritelmä löytyy Aura-käsikirjasta. </a:t>
            </a:r>
            <a:endParaRPr lang="fi-FI" dirty="0" smtClean="0"/>
          </a:p>
          <a:p>
            <a:r>
              <a:rPr lang="fi-FI" dirty="0" smtClean="0"/>
              <a:t>Raportoidaan </a:t>
            </a:r>
            <a:r>
              <a:rPr lang="fi-FI" dirty="0"/>
              <a:t>vuosittain tilinpäätöksen yhteydessä</a:t>
            </a:r>
          </a:p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4499992" y="1203598"/>
            <a:ext cx="3600400" cy="3420380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Korjausrakentaminen </a:t>
            </a:r>
          </a:p>
          <a:p>
            <a:r>
              <a:rPr lang="fi-FI" dirty="0" err="1" smtClean="0"/>
              <a:t>KKYTT:n</a:t>
            </a:r>
            <a:r>
              <a:rPr lang="fi-FI" dirty="0" smtClean="0"/>
              <a:t> </a:t>
            </a:r>
            <a:r>
              <a:rPr lang="fi-FI" dirty="0"/>
              <a:t>korjausrakentamisen raportoinnissa </a:t>
            </a:r>
            <a:r>
              <a:rPr lang="fi-FI" dirty="0" smtClean="0"/>
              <a:t>(välilehti k-t23</a:t>
            </a:r>
            <a:r>
              <a:rPr lang="fi-FI" dirty="0"/>
              <a:t>) annetaan tietoja rakennusluokittain rakennusten määrästä, kerrosalasta ja kuhunkin rakennusluokkaan kuuluvia korjaamisen, kunnostamisen ja uusimisen vuosimenoja</a:t>
            </a:r>
          </a:p>
          <a:p>
            <a:r>
              <a:rPr lang="fi-FI" dirty="0"/>
              <a:t>Raportoidaan vuosittain tilinpäätöksen yhteydessä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3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Palveluluokkakohtainen investointien raportointi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647" y="1003102"/>
            <a:ext cx="7380376" cy="3584392"/>
          </a:xfrm>
        </p:spPr>
        <p:txBody>
          <a:bodyPr/>
          <a:lstStyle/>
          <a:p>
            <a:r>
              <a:rPr lang="fi-FI" dirty="0" smtClean="0"/>
              <a:t>Palveluluokkakohtainen raportointi KTPP</a:t>
            </a:r>
          </a:p>
          <a:p>
            <a:pPr lvl="1"/>
            <a:r>
              <a:rPr lang="fi-FI" dirty="0" smtClean="0"/>
              <a:t>Raportoidaan kerran vuodessa tilinpäätöstiedoista</a:t>
            </a:r>
          </a:p>
          <a:p>
            <a:pPr lvl="1"/>
            <a:r>
              <a:rPr lang="fi-FI" dirty="0" smtClean="0"/>
              <a:t>Palveluluokkakohtaiset investointierittelyt</a:t>
            </a:r>
          </a:p>
          <a:p>
            <a:pPr lvl="2"/>
            <a:r>
              <a:rPr lang="fi-FI" dirty="0" smtClean="0"/>
              <a:t>Vastaavalla tasolla kuin neljännesvuosiraportoinnissa</a:t>
            </a:r>
          </a:p>
          <a:p>
            <a:pPr lvl="2"/>
            <a:r>
              <a:rPr lang="fi-FI" dirty="0" smtClean="0"/>
              <a:t>Eroa Tilastokeskuksen sektoritiedon ja luovutustulojen raportoinnissa: sektoreita ei raportoida miltään osin palveluluokilla ja luovutustuloja ei tarvitse eritellä voittoja ja tappioita vaan kerrotaan niiden lopputulema: voi olla siten + tai – merkkinen tieto</a:t>
            </a:r>
          </a:p>
          <a:p>
            <a:pPr lvl="1"/>
            <a:r>
              <a:rPr lang="fi-FI" dirty="0" smtClean="0"/>
              <a:t>Investoinnit raportoidaan aina tarkalla palveluluokalla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Erittelemätön –luokalle ei saa kirjata investointeja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Investoinneista muodostuvat poistot raportoidaan sillä palveluluokalla johon investointi kohdistuu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i-FI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fi-FI" dirty="0"/>
          </a:p>
          <a:p>
            <a:pPr marL="355600" lvl="1" indent="0">
              <a:buNone/>
            </a:pPr>
            <a:endParaRPr lang="fi-FI" dirty="0" smtClean="0"/>
          </a:p>
          <a:p>
            <a:pPr marL="804862" lvl="2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1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_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VM_malliesitys_laajakuva_fin_2015-10-07</Template>
  <TotalTime>12616</TotalTime>
  <Words>720</Words>
  <Application>Microsoft Office PowerPoint</Application>
  <PresentationFormat>Näytössä katseltava esitys (16:9)</PresentationFormat>
  <Paragraphs>112</Paragraphs>
  <Slides>10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Verdana</vt:lpstr>
      <vt:lpstr>Wingdings</vt:lpstr>
      <vt:lpstr>VM_malliesitys_laajakuva_fin_2015-10-07</vt:lpstr>
      <vt:lpstr>Automatisoitu raportointi ja investoinnit </vt:lpstr>
      <vt:lpstr>Investoinnit tilinpäätöksissä 2019</vt:lpstr>
      <vt:lpstr>Investointitietojen ryhmittely ja sisältö</vt:lpstr>
      <vt:lpstr>Investointeihin liittyvien tietojen raportointi</vt:lpstr>
      <vt:lpstr>Arvio- ja ennustetieto investoinneista</vt:lpstr>
      <vt:lpstr>Neljännesvuosiraportointi ja tilinpäätösarviot</vt:lpstr>
      <vt:lpstr>Tilinpäätöslaskelmat</vt:lpstr>
      <vt:lpstr>Pienet hankkeet ja korjausrakentaminen</vt:lpstr>
      <vt:lpstr>Palveluluokkakohtainen investointien raportointi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Kuntien talous- ja toimintatietojen, tilastoinnin ja tietohuollon kehittäminen (Kuntatieto –ohjelma)</dc:title>
  <dc:creator>vmheikkj</dc:creator>
  <cp:lastModifiedBy>Talka Hanna (VM)</cp:lastModifiedBy>
  <cp:revision>465</cp:revision>
  <cp:lastPrinted>2018-03-22T09:52:54Z</cp:lastPrinted>
  <dcterms:created xsi:type="dcterms:W3CDTF">2015-12-10T05:58:24Z</dcterms:created>
  <dcterms:modified xsi:type="dcterms:W3CDTF">2020-11-20T10:23:54Z</dcterms:modified>
</cp:coreProperties>
</file>