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preserve="1" userDrawn="1">
  <p:cSld name="title_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4"/>
          <p:cNvGrpSpPr>
            <a:grpSpLocks noChangeAspect="1"/>
          </p:cNvGrpSpPr>
          <p:nvPr userDrawn="1"/>
        </p:nvGrpSpPr>
        <p:grpSpPr bwMode="auto">
          <a:xfrm>
            <a:off x="-900608" y="141288"/>
            <a:ext cx="2487613" cy="6619875"/>
            <a:chOff x="-320" y="89"/>
            <a:chExt cx="1567" cy="4170"/>
          </a:xfrm>
        </p:grpSpPr>
        <p:sp>
          <p:nvSpPr>
            <p:cNvPr id="24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049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691680" y="1988840"/>
            <a:ext cx="6840760" cy="1584176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pic>
        <p:nvPicPr>
          <p:cNvPr id="11265" name="Kuva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4511" y="6093296"/>
            <a:ext cx="3033713" cy="673100"/>
          </a:xfrm>
          <a:prstGeom prst="rect">
            <a:avLst/>
          </a:prstGeom>
          <a:noFill/>
        </p:spPr>
      </p:pic>
      <p:sp>
        <p:nvSpPr>
          <p:cNvPr id="8" name="Suorakulmio 7"/>
          <p:cNvSpPr/>
          <p:nvPr userDrawn="1"/>
        </p:nvSpPr>
        <p:spPr>
          <a:xfrm>
            <a:off x="8388424" y="6381328"/>
            <a:ext cx="7555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otsikko 2"/>
          <p:cNvSpPr>
            <a:spLocks noGrp="1"/>
          </p:cNvSpPr>
          <p:nvPr>
            <p:ph type="subTitle" idx="1"/>
          </p:nvPr>
        </p:nvSpPr>
        <p:spPr>
          <a:xfrm>
            <a:off x="1691680" y="3861048"/>
            <a:ext cx="684076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2574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827584" y="692696"/>
            <a:ext cx="8064896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09786" y="1700808"/>
            <a:ext cx="7782694" cy="4320480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2200" baseline="0"/>
            </a:lvl2pPr>
            <a:lvl3pPr>
              <a:buClr>
                <a:srgbClr val="58585A"/>
              </a:buClr>
              <a:defRPr sz="2200"/>
            </a:lvl3pPr>
            <a:lvl4pPr>
              <a:buClr>
                <a:srgbClr val="58585A"/>
              </a:buClr>
              <a:defRPr sz="2200" baseline="0"/>
            </a:lvl4pPr>
            <a:lvl5pPr>
              <a:buClr>
                <a:srgbClr val="58585A"/>
              </a:buClr>
              <a:defRPr sz="2200"/>
            </a:lvl5pPr>
            <a:lvl6pPr>
              <a:buClr>
                <a:srgbClr val="58585A"/>
              </a:buClr>
              <a:defRPr sz="2200"/>
            </a:lvl6pPr>
            <a:lvl7pPr>
              <a:buClr>
                <a:srgbClr val="58585A"/>
              </a:buClr>
              <a:defRPr sz="2200"/>
            </a:lvl7pPr>
            <a:lvl8pPr>
              <a:buClr>
                <a:srgbClr val="58585A"/>
              </a:buClr>
              <a:defRPr/>
            </a:lvl8pPr>
            <a:lvl9pPr>
              <a:buClr>
                <a:srgbClr val="58585A"/>
              </a:buClr>
              <a:defRPr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  <a:p>
            <a:pPr lvl="5"/>
            <a:r>
              <a:rPr lang="fi-FI" noProof="0" dirty="0"/>
              <a:t>as</a:t>
            </a:r>
          </a:p>
          <a:p>
            <a:pPr lvl="6"/>
            <a:r>
              <a:rPr lang="fi-FI" noProof="0" dirty="0"/>
              <a:t>as</a:t>
            </a:r>
          </a:p>
          <a:p>
            <a:pPr lvl="7"/>
            <a:r>
              <a:rPr lang="fi-FI" noProof="0" dirty="0"/>
              <a:t>as</a:t>
            </a:r>
          </a:p>
          <a:p>
            <a:pPr lvl="8"/>
            <a:r>
              <a:rPr lang="fi-FI" noProof="0" dirty="0"/>
              <a:t>as</a:t>
            </a:r>
          </a:p>
          <a:p>
            <a:pPr lvl="8"/>
            <a:endParaRPr lang="fi-FI" noProof="0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  <p:grpSp>
        <p:nvGrpSpPr>
          <p:cNvPr id="15" name="Group 24"/>
          <p:cNvGrpSpPr>
            <a:grpSpLocks noChangeAspect="1"/>
          </p:cNvGrpSpPr>
          <p:nvPr userDrawn="1"/>
        </p:nvGrpSpPr>
        <p:grpSpPr bwMode="auto">
          <a:xfrm>
            <a:off x="-181154" y="101956"/>
            <a:ext cx="708865" cy="1886386"/>
            <a:chOff x="-320" y="89"/>
            <a:chExt cx="1567" cy="4170"/>
          </a:xfrm>
        </p:grpSpPr>
        <p:sp>
          <p:nvSpPr>
            <p:cNvPr id="16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7" name="Picture 2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Päivämäärän paikkamerkki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754784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111052" y="1628800"/>
            <a:ext cx="3820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 napsauttamalla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111052" y="2332031"/>
            <a:ext cx="3820988" cy="3833447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defRPr sz="2000"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800"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3pPr>
            <a:lvl4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4pPr>
            <a:lvl5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5076056" y="1630115"/>
            <a:ext cx="3816425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 napsauttamalla</a:t>
            </a:r>
          </a:p>
        </p:txBody>
      </p:sp>
      <p:sp>
        <p:nvSpPr>
          <p:cNvPr id="9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5076056" y="2334965"/>
            <a:ext cx="3816424" cy="3830339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8585A"/>
              </a:buClr>
              <a:buSzPct val="150000"/>
              <a:buFont typeface="Wingdings" pitchFamily="2" charset="2"/>
              <a:buChar char="§"/>
              <a:tabLst/>
              <a:defRPr sz="2000"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800"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3pPr>
            <a:lvl4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4pPr>
            <a:lvl5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Otsikko 6"/>
          <p:cNvSpPr>
            <a:spLocks noGrp="1"/>
          </p:cNvSpPr>
          <p:nvPr>
            <p:ph type="title" hasCustomPrompt="1"/>
          </p:nvPr>
        </p:nvSpPr>
        <p:spPr>
          <a:xfrm>
            <a:off x="827584" y="692696"/>
            <a:ext cx="8064896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  <p:grpSp>
        <p:nvGrpSpPr>
          <p:cNvPr id="16" name="Group 24"/>
          <p:cNvGrpSpPr>
            <a:grpSpLocks noChangeAspect="1"/>
          </p:cNvGrpSpPr>
          <p:nvPr userDrawn="1"/>
        </p:nvGrpSpPr>
        <p:grpSpPr bwMode="auto">
          <a:xfrm>
            <a:off x="-181154" y="101956"/>
            <a:ext cx="708865" cy="1886386"/>
            <a:chOff x="-320" y="89"/>
            <a:chExt cx="1567" cy="4170"/>
          </a:xfrm>
        </p:grpSpPr>
        <p:sp>
          <p:nvSpPr>
            <p:cNvPr id="17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8" name="Picture 2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444979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/>
          </p:cNvGraphicFramePr>
          <p:nvPr userDrawn="1"/>
        </p:nvGraphicFramePr>
        <p:xfrm>
          <a:off x="1080056" y="1555813"/>
          <a:ext cx="7848873" cy="453748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15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5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88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4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64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3903"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6700" lvl="0" indent="-266700" defTabSz="1042988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Font typeface="Wingdings" pitchFamily="2" charset="2"/>
                        <a:buNone/>
                        <a:defRPr/>
                      </a:pPr>
                      <a:endParaRPr lang="fi-FI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kstin paikkamerkki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20165" y="1956941"/>
            <a:ext cx="2520280" cy="4032448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600"/>
            </a:lvl2pPr>
            <a:lvl3pPr>
              <a:buClr>
                <a:srgbClr val="58585A"/>
              </a:buClr>
              <a:defRPr sz="1600"/>
            </a:lvl3pPr>
            <a:lvl4pPr>
              <a:buClr>
                <a:srgbClr val="58585A"/>
              </a:buClr>
              <a:defRPr sz="1600" baseline="0"/>
            </a:lvl4pPr>
            <a:lvl5pPr>
              <a:buClr>
                <a:srgbClr val="58585A"/>
              </a:buClr>
              <a:defRPr sz="1600"/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lvl="0"/>
            <a:r>
              <a:rPr lang="fi-FI" noProof="0" dirty="0"/>
              <a:t>Lisää tekstiä napsauttamalla 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</p:txBody>
      </p:sp>
      <p:sp>
        <p:nvSpPr>
          <p:cNvPr id="12" name="Tekstin paikkamerkki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18560" y="1956941"/>
            <a:ext cx="2514600" cy="4032448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600"/>
            </a:lvl2pPr>
            <a:lvl3pPr>
              <a:buClr>
                <a:srgbClr val="58585A"/>
              </a:buClr>
              <a:defRPr sz="1600"/>
            </a:lvl3pPr>
            <a:lvl4pPr>
              <a:buClr>
                <a:srgbClr val="58585A"/>
              </a:buClr>
              <a:defRPr sz="1600" baseline="0"/>
            </a:lvl4pPr>
            <a:lvl5pPr>
              <a:buClr>
                <a:srgbClr val="58585A"/>
              </a:buClr>
              <a:defRPr sz="1600"/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buNone/>
              <a:defRPr sz="1600"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</p:txBody>
      </p:sp>
      <p:sp>
        <p:nvSpPr>
          <p:cNvPr id="13" name="Tekstin paikkamerkki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39840" y="1956941"/>
            <a:ext cx="2552640" cy="4032448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600"/>
            </a:lvl2pPr>
            <a:lvl3pPr>
              <a:buClr>
                <a:srgbClr val="58585A"/>
              </a:buClr>
              <a:defRPr sz="1600"/>
            </a:lvl3pPr>
            <a:lvl4pPr>
              <a:buClr>
                <a:srgbClr val="58585A"/>
              </a:buClr>
              <a:defRPr sz="1600"/>
            </a:lvl4pPr>
            <a:lvl5pPr>
              <a:buClr>
                <a:srgbClr val="58585A"/>
              </a:buClr>
              <a:defRPr sz="1600"/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  <p:sp>
        <p:nvSpPr>
          <p:cNvPr id="18" name="Tekstin paikkamerkki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12520" y="1556793"/>
            <a:ext cx="2559824" cy="360039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None/>
              <a:defRPr sz="20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noProof="0" dirty="0"/>
              <a:t>Lisää otsikko</a:t>
            </a:r>
          </a:p>
        </p:txBody>
      </p:sp>
      <p:sp>
        <p:nvSpPr>
          <p:cNvPr id="19" name="Tekstin paikkamerkki 16"/>
          <p:cNvSpPr>
            <a:spLocks noGrp="1"/>
          </p:cNvSpPr>
          <p:nvPr>
            <p:ph type="body" sz="quarter" idx="16" hasCustomPrompt="1"/>
          </p:nvPr>
        </p:nvSpPr>
        <p:spPr>
          <a:xfrm>
            <a:off x="3710940" y="1556792"/>
            <a:ext cx="2575560" cy="38355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None/>
              <a:defRPr sz="20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noProof="0" dirty="0"/>
              <a:t>Lisää otsikko</a:t>
            </a:r>
          </a:p>
        </p:txBody>
      </p:sp>
      <p:sp>
        <p:nvSpPr>
          <p:cNvPr id="20" name="Tekstin paikkamerkki 16"/>
          <p:cNvSpPr>
            <a:spLocks noGrp="1"/>
          </p:cNvSpPr>
          <p:nvPr>
            <p:ph type="body" sz="quarter" idx="17" hasCustomPrompt="1"/>
          </p:nvPr>
        </p:nvSpPr>
        <p:spPr>
          <a:xfrm>
            <a:off x="6316980" y="1556792"/>
            <a:ext cx="2575500" cy="38355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None/>
              <a:defRPr sz="20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noProof="0" dirty="0"/>
              <a:t>Lisää otsikko</a:t>
            </a:r>
          </a:p>
        </p:txBody>
      </p:sp>
      <p:sp>
        <p:nvSpPr>
          <p:cNvPr id="14" name="Otsikko 6"/>
          <p:cNvSpPr>
            <a:spLocks noGrp="1"/>
          </p:cNvSpPr>
          <p:nvPr>
            <p:ph type="title" hasCustomPrompt="1"/>
          </p:nvPr>
        </p:nvSpPr>
        <p:spPr>
          <a:xfrm>
            <a:off x="827584" y="692696"/>
            <a:ext cx="8064896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grpSp>
        <p:nvGrpSpPr>
          <p:cNvPr id="22" name="Group 24"/>
          <p:cNvGrpSpPr>
            <a:grpSpLocks noChangeAspect="1"/>
          </p:cNvGrpSpPr>
          <p:nvPr userDrawn="1"/>
        </p:nvGrpSpPr>
        <p:grpSpPr bwMode="auto">
          <a:xfrm>
            <a:off x="-181154" y="101956"/>
            <a:ext cx="708865" cy="1886386"/>
            <a:chOff x="-320" y="89"/>
            <a:chExt cx="1567" cy="4170"/>
          </a:xfrm>
        </p:grpSpPr>
        <p:sp>
          <p:nvSpPr>
            <p:cNvPr id="23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4" name="Picture 2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Päivämäärän paikkamerkki 14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739660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lit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412776"/>
            <a:ext cx="5904656" cy="4608512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2000"/>
            </a:lvl2pPr>
            <a:lvl3pPr>
              <a:buClr>
                <a:srgbClr val="58585A"/>
              </a:buClr>
              <a:defRPr sz="2000" baseline="0"/>
            </a:lvl3pPr>
            <a:lvl4pPr>
              <a:buClr>
                <a:srgbClr val="58585A"/>
              </a:buClr>
              <a:defRPr/>
            </a:lvl4pPr>
            <a:lvl5pPr>
              <a:buClr>
                <a:srgbClr val="58585A"/>
              </a:buClr>
              <a:defRPr baseline="0"/>
            </a:lvl5pPr>
            <a:lvl6pPr>
              <a:buClr>
                <a:srgbClr val="58585A"/>
              </a:buClr>
              <a:defRPr/>
            </a:lvl6pPr>
            <a:lvl7pPr>
              <a:buClr>
                <a:srgbClr val="58585A"/>
              </a:buClr>
              <a:defRPr/>
            </a:lvl7pPr>
            <a:lvl8pPr>
              <a:buClr>
                <a:srgbClr val="58585A"/>
              </a:buClr>
              <a:defRPr/>
            </a:lvl8pPr>
            <a:lvl9pPr>
              <a:buClr>
                <a:srgbClr val="58585A"/>
              </a:buClr>
              <a:defRPr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  <a:p>
            <a:pPr lvl="4"/>
            <a:r>
              <a:rPr lang="fi-FI" noProof="0" dirty="0"/>
              <a:t>Taso 4</a:t>
            </a:r>
          </a:p>
          <a:p>
            <a:pPr lvl="5"/>
            <a:r>
              <a:rPr lang="fi-FI" noProof="0" dirty="0"/>
              <a:t>Taso 5</a:t>
            </a:r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8721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9" name="Otsikko 6"/>
          <p:cNvSpPr>
            <a:spLocks noGrp="1"/>
          </p:cNvSpPr>
          <p:nvPr>
            <p:ph type="title" hasCustomPrompt="1"/>
          </p:nvPr>
        </p:nvSpPr>
        <p:spPr>
          <a:xfrm>
            <a:off x="827584" y="697826"/>
            <a:ext cx="6192688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  <p:grpSp>
        <p:nvGrpSpPr>
          <p:cNvPr id="14" name="Group 24"/>
          <p:cNvGrpSpPr>
            <a:grpSpLocks noChangeAspect="1"/>
          </p:cNvGrpSpPr>
          <p:nvPr userDrawn="1"/>
        </p:nvGrpSpPr>
        <p:grpSpPr bwMode="auto">
          <a:xfrm>
            <a:off x="-181154" y="101956"/>
            <a:ext cx="708865" cy="1886386"/>
            <a:chOff x="-320" y="89"/>
            <a:chExt cx="1567" cy="4170"/>
          </a:xfrm>
        </p:grpSpPr>
        <p:sp>
          <p:nvSpPr>
            <p:cNvPr id="16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7" name="Picture 2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Päivämäärän paikkamerkki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247912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_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043608" y="260648"/>
            <a:ext cx="8100392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43608" y="5661248"/>
            <a:ext cx="8064896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dirty="0"/>
              <a:t>Lisää teksti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  <p:grpSp>
        <p:nvGrpSpPr>
          <p:cNvPr id="12" name="Group 24"/>
          <p:cNvGrpSpPr>
            <a:grpSpLocks noChangeAspect="1"/>
          </p:cNvGrpSpPr>
          <p:nvPr userDrawn="1"/>
        </p:nvGrpSpPr>
        <p:grpSpPr bwMode="auto">
          <a:xfrm>
            <a:off x="-181154" y="101956"/>
            <a:ext cx="708865" cy="1886386"/>
            <a:chOff x="-320" y="89"/>
            <a:chExt cx="1567" cy="4170"/>
          </a:xfrm>
        </p:grpSpPr>
        <p:sp>
          <p:nvSpPr>
            <p:cNvPr id="13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kstikehys 8"/>
          <p:cNvSpPr txBox="1"/>
          <p:nvPr userDrawn="1"/>
        </p:nvSpPr>
        <p:spPr>
          <a:xfrm>
            <a:off x="8172400" y="638132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5025B8F-2409-4049-B97B-A3416C2EFDCE}" type="slidenum">
              <a:rPr lang="fi-FI" sz="1200" noProof="0" smtClean="0">
                <a:latin typeface="+mn-lt"/>
              </a:rPr>
              <a:pPr algn="r"/>
              <a:t>‹#›</a:t>
            </a:fld>
            <a:endParaRPr lang="fi-FI" sz="1200" noProof="0" dirty="0" err="1">
              <a:latin typeface="+mn-lt"/>
            </a:endParaRP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753449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9320"/>
            <a:ext cx="3096344" cy="377112"/>
          </a:xfrm>
          <a:prstGeom prst="rect">
            <a:avLst/>
          </a:prstGeom>
        </p:spPr>
      </p:pic>
      <p:grpSp>
        <p:nvGrpSpPr>
          <p:cNvPr id="9" name="Group 24"/>
          <p:cNvGrpSpPr>
            <a:grpSpLocks noChangeAspect="1"/>
          </p:cNvGrpSpPr>
          <p:nvPr userDrawn="1"/>
        </p:nvGrpSpPr>
        <p:grpSpPr bwMode="auto">
          <a:xfrm>
            <a:off x="-181154" y="101956"/>
            <a:ext cx="708865" cy="1886386"/>
            <a:chOff x="-320" y="89"/>
            <a:chExt cx="1567" cy="4170"/>
          </a:xfrm>
        </p:grpSpPr>
        <p:sp>
          <p:nvSpPr>
            <p:cNvPr id="10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1" name="Picture 2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438392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kehys 13"/>
          <p:cNvSpPr txBox="1"/>
          <p:nvPr userDrawn="1"/>
        </p:nvSpPr>
        <p:spPr>
          <a:xfrm>
            <a:off x="8172400" y="638132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5025B8F-2409-4049-B97B-A3416C2EFDCE}" type="slidenum">
              <a:rPr lang="fi-FI" sz="1200" noProof="0" smtClean="0">
                <a:solidFill>
                  <a:srgbClr val="58585A"/>
                </a:solidFill>
                <a:latin typeface="+mn-lt"/>
              </a:rPr>
              <a:pPr algn="r"/>
              <a:t>‹#›</a:t>
            </a:fld>
            <a:endParaRPr lang="fi-FI" sz="1200" noProof="0" dirty="0" err="1">
              <a:solidFill>
                <a:srgbClr val="58585A"/>
              </a:solidFill>
              <a:latin typeface="+mn-lt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35896" y="6381329"/>
            <a:ext cx="381642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8585A"/>
                </a:solidFill>
              </a:defRPr>
            </a:lvl1pPr>
          </a:lstStyle>
          <a:p>
            <a:r>
              <a:rPr lang="fi-FI"/>
              <a:t>Mast Maaret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524328" y="6381328"/>
            <a:ext cx="981472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8585A"/>
                </a:solidFill>
                <a:latin typeface="+mn-lt"/>
              </a:defRPr>
            </a:lvl1pPr>
          </a:lstStyle>
          <a:p>
            <a:r>
              <a:rPr lang="fi-FI"/>
              <a:t>25.11.2020</a:t>
            </a:r>
            <a:endParaRPr lang="fi-FI" dirty="0"/>
          </a:p>
        </p:txBody>
      </p:sp>
      <p:pic>
        <p:nvPicPr>
          <p:cNvPr id="7" name="eulogoplaceholder" hidden="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83" y="397670"/>
            <a:ext cx="969386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eulogoplaceholder" hidden="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83" y="397670"/>
            <a:ext cx="969386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eulogososiaaliplaceholder" hidden="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97670"/>
            <a:ext cx="969386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eulogomaaseutuplaceholder" hidden="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383691"/>
            <a:ext cx="969386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eulogokareliaplaceholder" hidden="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0" y="288000"/>
            <a:ext cx="969386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2228-4EFE-4353-BD5B-E2276BEE58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9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Havaintoja etätyön ajasta työsuojelun näkökulmasta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Maaret Mast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07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0ECDB2-D67F-46EC-85A0-FAA90EB2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703" y="115410"/>
            <a:ext cx="8217777" cy="447829"/>
          </a:xfrm>
        </p:spPr>
        <p:txBody>
          <a:bodyPr>
            <a:normAutofit fontScale="90000"/>
          </a:bodyPr>
          <a:lstStyle/>
          <a:p>
            <a:r>
              <a:rPr lang="fi-FI" dirty="0"/>
              <a:t>Positiivisia havaintoja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AB74DE-BF8F-4A82-8114-C767C4FCC6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4703" y="692459"/>
            <a:ext cx="8217777" cy="5877018"/>
          </a:xfrm>
        </p:spPr>
        <p:txBody>
          <a:bodyPr>
            <a:normAutofit fontScale="92500" lnSpcReduction="10000"/>
          </a:bodyPr>
          <a:lstStyle/>
          <a:p>
            <a:r>
              <a:rPr lang="fi-FI" sz="2600" dirty="0"/>
              <a:t>Työ- ja puhelinrauha</a:t>
            </a:r>
          </a:p>
          <a:p>
            <a:r>
              <a:rPr lang="fi-FI" sz="2600" dirty="0"/>
              <a:t>Keskittyminen parempaa, ei keskeytyksiä</a:t>
            </a:r>
          </a:p>
          <a:p>
            <a:r>
              <a:rPr lang="fi-FI" sz="2600" dirty="0"/>
              <a:t>Tehokkuus lisääntynyt</a:t>
            </a:r>
          </a:p>
          <a:p>
            <a:r>
              <a:rPr lang="fi-FI" sz="2600" dirty="0"/>
              <a:t>Työmatkojen ajansäästö, voi nukkua pidempään</a:t>
            </a:r>
          </a:p>
          <a:p>
            <a:r>
              <a:rPr lang="fi-FI" sz="2600" dirty="0"/>
              <a:t>Yksityis- ja työelämän yhteensovittaminen</a:t>
            </a:r>
          </a:p>
          <a:p>
            <a:r>
              <a:rPr lang="fi-FI" sz="2600" dirty="0"/>
              <a:t>Ympäristö kiittää</a:t>
            </a:r>
          </a:p>
          <a:p>
            <a:r>
              <a:rPr lang="fi-FI" sz="2600" dirty="0"/>
              <a:t>Hyvä ilma, paremmat maisemat</a:t>
            </a:r>
          </a:p>
          <a:p>
            <a:r>
              <a:rPr lang="fi-FI" sz="2600" dirty="0"/>
              <a:t>Mahdollisuus liikuntaan/ vapaa-aikaan lisääntynyt</a:t>
            </a:r>
          </a:p>
          <a:p>
            <a:r>
              <a:rPr lang="fi-FI" sz="2600" dirty="0"/>
              <a:t>Lisännyt luottamusta</a:t>
            </a:r>
          </a:p>
          <a:p>
            <a:r>
              <a:rPr lang="fi-FI" sz="2600" dirty="0"/>
              <a:t>Itsensä johtaminen</a:t>
            </a:r>
          </a:p>
          <a:p>
            <a:r>
              <a:rPr lang="fi-FI" sz="2600" dirty="0"/>
              <a:t>Innostuneisuus</a:t>
            </a:r>
          </a:p>
          <a:p>
            <a:r>
              <a:rPr lang="fi-FI" sz="2600" dirty="0"/>
              <a:t>Halukkuus etätyöhön lisääntynyt</a:t>
            </a:r>
          </a:p>
          <a:p>
            <a:r>
              <a:rPr lang="fi-FI" sz="2600" dirty="0"/>
              <a:t>Sairaslomat vähentyneet</a:t>
            </a:r>
          </a:p>
          <a:p>
            <a:pPr marL="0" indent="0">
              <a:buNone/>
            </a:pPr>
            <a:r>
              <a:rPr lang="fi-FI" sz="2600" dirty="0">
                <a:sym typeface="Wingdings" panose="05000000000000000000" pitchFamily="2" charset="2"/>
              </a:rPr>
              <a:t> </a:t>
            </a:r>
            <a:r>
              <a:rPr lang="fi-FI" sz="2600" dirty="0"/>
              <a:t>Yleisesti lisännyt työhyvinvointia, jaksamista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2A93DC-B3E5-440D-8DBC-F20DA47000B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3BF2E4-805E-4C63-A4A4-517B6F778A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56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F652F1-D93F-44CC-BDD7-4C9F0FA5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1" y="1"/>
            <a:ext cx="8208899" cy="616998"/>
          </a:xfrm>
        </p:spPr>
        <p:txBody>
          <a:bodyPr>
            <a:normAutofit/>
          </a:bodyPr>
          <a:lstStyle/>
          <a:p>
            <a:r>
              <a:rPr lang="fi-FI" dirty="0"/>
              <a:t>Huolia mm.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9AC578-1486-428E-8AC6-8F3254C44E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639" y="616999"/>
            <a:ext cx="8430841" cy="5764329"/>
          </a:xfrm>
        </p:spPr>
        <p:txBody>
          <a:bodyPr>
            <a:normAutofit fontScale="85000" lnSpcReduction="20000"/>
          </a:bodyPr>
          <a:lstStyle/>
          <a:p>
            <a:r>
              <a:rPr lang="fi-FI" sz="2800" dirty="0"/>
              <a:t>Etätyöergonomia (yhteydet, välineet)</a:t>
            </a:r>
          </a:p>
          <a:p>
            <a:r>
              <a:rPr lang="fi-FI" sz="2800" dirty="0"/>
              <a:t>Työyhteisön kaipuu ja siitä vieraantuminen</a:t>
            </a:r>
          </a:p>
          <a:p>
            <a:r>
              <a:rPr lang="fi-FI" sz="2800" dirty="0"/>
              <a:t>Keskustelujen ja vuorovaikutuksen puute (työkaverit, esimiehet, verkostot)</a:t>
            </a:r>
          </a:p>
          <a:p>
            <a:r>
              <a:rPr lang="fi-FI" sz="2800" dirty="0"/>
              <a:t>Vähäinen liikunta, työmatkatkin jääneet pois</a:t>
            </a:r>
          </a:p>
          <a:p>
            <a:r>
              <a:rPr lang="fi-FI" sz="2800" dirty="0"/>
              <a:t>Tauotus unohtuu</a:t>
            </a:r>
          </a:p>
          <a:p>
            <a:r>
              <a:rPr lang="fi-FI" sz="2800" dirty="0" err="1"/>
              <a:t>Teamsia</a:t>
            </a:r>
            <a:r>
              <a:rPr lang="fi-FI" sz="2800" dirty="0"/>
              <a:t> </a:t>
            </a:r>
            <a:r>
              <a:rPr lang="fi-FI" sz="2800" dirty="0" err="1"/>
              <a:t>teamsin</a:t>
            </a:r>
            <a:r>
              <a:rPr lang="fi-FI" sz="2800" dirty="0"/>
              <a:t> perään</a:t>
            </a:r>
          </a:p>
          <a:p>
            <a:r>
              <a:rPr lang="fi-FI" sz="2800" dirty="0"/>
              <a:t>Kotitilanne</a:t>
            </a:r>
          </a:p>
          <a:p>
            <a:r>
              <a:rPr lang="fi-FI" sz="2800" dirty="0"/>
              <a:t>Etäjohtaminen</a:t>
            </a:r>
          </a:p>
          <a:p>
            <a:r>
              <a:rPr lang="fi-FI" sz="2800" dirty="0"/>
              <a:t>Perehdytys</a:t>
            </a:r>
          </a:p>
          <a:p>
            <a:r>
              <a:rPr lang="fi-FI" sz="2800" dirty="0"/>
              <a:t>Etätyöapatia</a:t>
            </a:r>
          </a:p>
          <a:p>
            <a:r>
              <a:rPr lang="fi-FI" sz="2800" dirty="0"/>
              <a:t>Työmoodi jää päälle, työ ja vapaa-aika sekoittuvat</a:t>
            </a:r>
          </a:p>
          <a:p>
            <a:r>
              <a:rPr lang="fi-FI" sz="2800" dirty="0"/>
              <a:t>Epävarmuus kestosta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 jaksaminen?</a:t>
            </a:r>
            <a:endParaRPr lang="fi-FI" sz="2800" dirty="0"/>
          </a:p>
          <a:p>
            <a:endParaRPr lang="fi-FI" sz="2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5E34EF-267D-47EA-B92E-28FBB2DEB4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E0476F-2EE4-4273-B1AA-4A2A790B477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591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0E9971-9859-4C7B-9738-E4C7C650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183555"/>
            <a:ext cx="8129000" cy="571047"/>
          </a:xfrm>
        </p:spPr>
        <p:txBody>
          <a:bodyPr/>
          <a:lstStyle/>
          <a:p>
            <a:r>
              <a:rPr lang="fi-FI" dirty="0"/>
              <a:t>Mitä ollaan tehty, </a:t>
            </a:r>
            <a:r>
              <a:rPr lang="fi-FI" dirty="0" err="1"/>
              <a:t>esim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3EE560D-DC81-47A3-935E-A337ED333E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3480" y="1020933"/>
            <a:ext cx="8129000" cy="5273336"/>
          </a:xfrm>
        </p:spPr>
        <p:txBody>
          <a:bodyPr/>
          <a:lstStyle/>
          <a:p>
            <a:r>
              <a:rPr lang="fi-FI" dirty="0" err="1"/>
              <a:t>Virtukahveja</a:t>
            </a:r>
            <a:endParaRPr lang="fi-FI" dirty="0"/>
          </a:p>
          <a:p>
            <a:r>
              <a:rPr lang="fi-FI" dirty="0"/>
              <a:t>Palaverien alussa/lopussa vapaata keskustelua</a:t>
            </a:r>
          </a:p>
          <a:p>
            <a:r>
              <a:rPr lang="fi-FI" dirty="0"/>
              <a:t>Esimiesten yhteydenottoja</a:t>
            </a:r>
          </a:p>
          <a:p>
            <a:r>
              <a:rPr lang="fi-FI" dirty="0"/>
              <a:t>Ergonomia- ja palautumisvideoita</a:t>
            </a:r>
          </a:p>
          <a:p>
            <a:r>
              <a:rPr lang="fi-FI" dirty="0"/>
              <a:t>Työhyvinvoinnin tukea</a:t>
            </a:r>
          </a:p>
          <a:p>
            <a:r>
              <a:rPr lang="fi-FI" dirty="0"/>
              <a:t>Työterveyden kanssa palveluita</a:t>
            </a:r>
          </a:p>
          <a:p>
            <a:r>
              <a:rPr lang="fi-FI" dirty="0"/>
              <a:t>Aktiivinen tuki, </a:t>
            </a:r>
            <a:r>
              <a:rPr lang="fi-FI" dirty="0" err="1"/>
              <a:t>puheeksiotto</a:t>
            </a:r>
            <a:r>
              <a:rPr lang="fi-FI" dirty="0"/>
              <a:t> matalalla kynnyksellä – työkavereiden rooli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Tärkeää huolehtia</a:t>
            </a:r>
            <a:r>
              <a:rPr lang="fi-FI" dirty="0"/>
              <a:t> omasta hyvinvoinnista mm. selkeät tauot, työn rytmitys/suunnittelu, kotikonstein työergonomia, liikunta, palautuminen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84C0AF-BB72-4B2E-9906-A2847C703C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F73228-B89B-4023-AE94-A211B931D46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181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A3B542-7ED2-4806-BD52-8F9B489D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83555"/>
            <a:ext cx="8064896" cy="653157"/>
          </a:xfrm>
        </p:spPr>
        <p:txBody>
          <a:bodyPr/>
          <a:lstStyle/>
          <a:p>
            <a:r>
              <a:rPr lang="fi-FI" dirty="0"/>
              <a:t>Siispä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7A6BD0-C6E5-45C3-9A03-65E25C8E84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070" y="994299"/>
            <a:ext cx="8244410" cy="5026989"/>
          </a:xfrm>
        </p:spPr>
        <p:txBody>
          <a:bodyPr/>
          <a:lstStyle/>
          <a:p>
            <a:r>
              <a:rPr lang="fi-FI" dirty="0"/>
              <a:t>Samat asiat positiivisina ja huolina</a:t>
            </a:r>
          </a:p>
          <a:p>
            <a:r>
              <a:rPr lang="fi-FI" dirty="0"/>
              <a:t>Miten vahvistaa hyvinvoivien tilannetta?</a:t>
            </a:r>
          </a:p>
          <a:p>
            <a:r>
              <a:rPr lang="fi-FI" dirty="0"/>
              <a:t>Miten tunnistaa ne, jotka tarvitsevat tukea?</a:t>
            </a:r>
          </a:p>
          <a:p>
            <a:r>
              <a:rPr lang="fi-FI" dirty="0"/>
              <a:t>Miten </a:t>
            </a:r>
            <a:r>
              <a:rPr lang="fi-FI" dirty="0" err="1"/>
              <a:t>kontaktoida</a:t>
            </a:r>
            <a:r>
              <a:rPr lang="fi-FI" dirty="0"/>
              <a:t>?</a:t>
            </a:r>
          </a:p>
          <a:p>
            <a:r>
              <a:rPr lang="fi-FI" dirty="0"/>
              <a:t>Millaisia vapaamuotoisia tai ohimennen keskusteluja, kyselyjä (vrt. kalenterivaraus)? Työkaluja?</a:t>
            </a:r>
          </a:p>
          <a:p>
            <a:r>
              <a:rPr lang="fi-FI" dirty="0"/>
              <a:t>Esihenkilöiden, työkaverien  ja oma vastuu?</a:t>
            </a:r>
          </a:p>
          <a:p>
            <a:r>
              <a:rPr lang="fi-FI" dirty="0"/>
              <a:t>Millaisia palveluja? Ideoita?</a:t>
            </a:r>
          </a:p>
          <a:p>
            <a:pPr marL="0" indent="0">
              <a:buNone/>
            </a:pPr>
            <a:endParaRPr lang="fi-FI" dirty="0"/>
          </a:p>
          <a:p>
            <a:pPr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Työskentelytavat jatkossa? Kokemusten huomiointi? Kehittämistarpeet?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636E6E-9BE3-4429-8454-398F97EF57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25.11.2020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F0AB2F-038C-49CE-8704-879BC54147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Mast Maaret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88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Suomen kauneimmat maisemat – oletko jo kokenut nämä upeat paikat? - Kerran  elämässä">
            <a:extLst>
              <a:ext uri="{FF2B5EF4-FFF2-40B4-BE49-F238E27FC236}">
                <a16:creationId xmlns:a16="http://schemas.microsoft.com/office/drawing/2014/main" id="{701B67D5-1C28-4D4F-A5D8-FA0E735DF4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"/>
          <a:stretch/>
        </p:blipFill>
        <p:spPr bwMode="auto">
          <a:xfrm>
            <a:off x="1043608" y="260648"/>
            <a:ext cx="8100392" cy="532859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DB4D5EAA-F208-4920-85C5-BFF62DBB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608" y="5661248"/>
            <a:ext cx="8064896" cy="509934"/>
          </a:xfrm>
        </p:spPr>
        <p:txBody>
          <a:bodyPr/>
          <a:lstStyle/>
          <a:p>
            <a:r>
              <a:rPr lang="en-US" dirty="0" err="1"/>
              <a:t>Kiitokset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B2FEB7B-CD07-42FB-AAEF-9F2547DC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4328" y="6381328"/>
            <a:ext cx="981472" cy="2931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25.11.2020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0AE147-F67A-4913-9E8A-700E9196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5896" y="6381329"/>
            <a:ext cx="3816424" cy="2880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Mast Maaret</a:t>
            </a:r>
          </a:p>
        </p:txBody>
      </p:sp>
    </p:spTree>
    <p:extLst>
      <p:ext uri="{BB962C8B-B14F-4D97-AF65-F5344CB8AC3E}">
        <p14:creationId xmlns:p14="http://schemas.microsoft.com/office/powerpoint/2010/main" val="3685125359"/>
      </p:ext>
    </p:extLst>
  </p:cSld>
  <p:clrMapOvr>
    <a:masterClrMapping/>
  </p:clrMapOvr>
</p:sld>
</file>

<file path=ppt/theme/theme1.xml><?xml version="1.0" encoding="utf-8"?>
<a:theme xmlns:a="http://schemas.openxmlformats.org/drawingml/2006/main" name="KEHA">
  <a:themeElements>
    <a:clrScheme name="ELY_saatutettavuus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003883"/>
      </a:hlink>
      <a:folHlink>
        <a:srgbClr val="5858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58585A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58585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noProof="0" dirty="0" err="1" smtClean="0">
            <a:latin typeface="+mn-lt"/>
          </a:defRPr>
        </a:defPPr>
      </a:lstStyle>
    </a:txDef>
  </a:objectDefaults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EHA.potx" id="{6C014187-D88E-4F4B-B062-CFB49AEDC74C}" vid="{B9A94DD4-C51B-4A6A-8E9C-15BDBBD1989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päiväys>25.11.2020</päiväys>
  <kehalaatija>Mast Maaret</kehalaatija>
  <laatijaorganisaatio>KEHA-keskus|2bb061a1-1e15-4ab0-b7dd-5e3bb04dfaea</laatijaorganisaatio>
  <dokumenttityyppi>Esitys</dokumenttityyppi>
  <kieli>Suomi</kieli>
  <dokumentin_x0020_tila/>
</xml_kameleon>
</file>

<file path=customXml/itemProps1.xml><?xml version="1.0" encoding="utf-8"?>
<ds:datastoreItem xmlns:ds="http://schemas.openxmlformats.org/officeDocument/2006/customXml" ds:itemID="{34D55FCA-1AF6-4133-BCD3-87DC4522DCC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235</Words>
  <Application>Microsoft Office PowerPoint</Application>
  <PresentationFormat>Näytössä katseltava diaesitys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KEHA</vt:lpstr>
      <vt:lpstr>Havaintoja etätyön ajasta työsuojelun näkökulmasta</vt:lpstr>
      <vt:lpstr>Positiivisia havaintoja</vt:lpstr>
      <vt:lpstr>Huolia mm.</vt:lpstr>
      <vt:lpstr>Mitä ollaan tehty, esim</vt:lpstr>
      <vt:lpstr>Siispä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Havaintoja etätyön ajasta työsuojelun näkökulmasta</dc:title>
  <dc:creator>Mast Maaret (ELY)</dc:creator>
  <cp:lastModifiedBy>Mast Maaret (ELY)</cp:lastModifiedBy>
  <cp:revision>3</cp:revision>
  <dcterms:created xsi:type="dcterms:W3CDTF">2020-11-26T15:22:25Z</dcterms:created>
  <dcterms:modified xsi:type="dcterms:W3CDTF">2020-11-27T07:25:11Z</dcterms:modified>
</cp:coreProperties>
</file>