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3" r:id="rId5"/>
    <p:sldMasterId id="2147483664" r:id="rId6"/>
    <p:sldMasterId id="2147483697" r:id="rId7"/>
  </p:sldMasterIdLst>
  <p:notesMasterIdLst>
    <p:notesMasterId r:id="rId16"/>
  </p:notesMasterIdLst>
  <p:handoutMasterIdLst>
    <p:handoutMasterId r:id="rId17"/>
  </p:handoutMasterIdLst>
  <p:sldIdLst>
    <p:sldId id="256" r:id="rId8"/>
    <p:sldId id="258" r:id="rId9"/>
    <p:sldId id="265" r:id="rId10"/>
    <p:sldId id="267" r:id="rId11"/>
    <p:sldId id="263" r:id="rId12"/>
    <p:sldId id="257" r:id="rId13"/>
    <p:sldId id="266" r:id="rId14"/>
    <p:sldId id="259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543"/>
    <a:srgbClr val="293542"/>
    <a:srgbClr val="005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9" d="100"/>
          <a:sy n="139" d="100"/>
        </p:scale>
        <p:origin x="4638" y="1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2772993D-52B2-443B-9A1D-D2992E2C47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483FC79-2F54-4B29-B6AB-C8A540B1F0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8A5BE-655A-4DE8-B329-53F9B3EDEF8A}" type="datetimeFigureOut">
              <a:rPr lang="fi-FI" smtClean="0"/>
              <a:t>26.11.2020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A81C7DC-1D0B-4F9A-A847-F0A94B56D8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A40050-C003-4945-8A50-C3C2CCA310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BE5EB-3886-4565-89B8-2E9E793B4E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865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507C7-B2BE-4CDB-A991-2E4527935CA9}" type="datetimeFigureOut">
              <a:rPr lang="fi-FI" smtClean="0"/>
              <a:t>26.11.2020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5987A-37BA-456F-BDBE-06F8334083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430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C99E8A1C-E018-4248-9BFC-9C7B6042D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1520" y="0"/>
            <a:ext cx="765048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1328" y="701040"/>
            <a:ext cx="6394704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50F97028-EEEA-4C6B-9BA9-DF072ABA11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1327" y="2195132"/>
            <a:ext cx="6394704" cy="3730625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9DD399C8-6316-4864-9BAA-94F5D2F92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109" y="701040"/>
            <a:ext cx="1285679" cy="1917745"/>
          </a:xfrm>
          <a:prstGeom prst="rect">
            <a:avLst/>
          </a:prstGeom>
        </p:spPr>
      </p:pic>
      <p:sp>
        <p:nvSpPr>
          <p:cNvPr id="10" name="Tekstin paikkamerkki 12">
            <a:extLst>
              <a:ext uri="{FF2B5EF4-FFF2-40B4-BE49-F238E27FC236}">
                <a16:creationId xmlns:a16="http://schemas.microsoft.com/office/drawing/2014/main" id="{26216C48-C8F7-4114-AA22-4480D7E96BD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5909" y="1650220"/>
            <a:ext cx="2641728" cy="2133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4EFD235-3DC8-40F6-A0E7-2438E5421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449" y="5211950"/>
            <a:ext cx="2653232" cy="712827"/>
          </a:xfrm>
          <a:prstGeom prst="rect">
            <a:avLst/>
          </a:prstGeom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85A97DC6-B8AE-48D6-848E-F5160C95302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r>
              <a:rPr lang="fi-FI"/>
              <a:t>27.11.2020</a:t>
            </a:r>
            <a:endParaRPr lang="fi-FI" dirty="0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8C3CC57A-A20C-466C-819F-6FD3FBC9BEB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472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6968AA73-5BAB-4A7E-95A4-491693124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7540" y="0"/>
            <a:ext cx="10290075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24F2756-8B02-493C-B87E-53653FB59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7092" y="2135079"/>
            <a:ext cx="5843016" cy="1822133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912FE13-42EA-407F-8044-992A2256E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8428" y="4685681"/>
            <a:ext cx="3480290" cy="935027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F27AD37-2655-4C00-83C5-3EFFD6DC9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8721" y="5982431"/>
            <a:ext cx="1967008" cy="387287"/>
          </a:xfrm>
          <a:prstGeom prst="rect">
            <a:avLst/>
          </a:prstGeom>
        </p:spPr>
      </p:pic>
      <p:sp>
        <p:nvSpPr>
          <p:cNvPr id="13" name="Tekstin paikkamerkki 4">
            <a:extLst>
              <a:ext uri="{FF2B5EF4-FFF2-40B4-BE49-F238E27FC236}">
                <a16:creationId xmlns:a16="http://schemas.microsoft.com/office/drawing/2014/main" id="{B8D8B76A-4EC9-4DE7-8CDF-31388AF9F2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2577" y="6492875"/>
            <a:ext cx="4200525" cy="365126"/>
          </a:xfrm>
        </p:spPr>
        <p:txBody>
          <a:bodyPr anchor="ctr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fi-FI" dirty="0"/>
              <a:t>Vastuualue, tekijä, </a:t>
            </a:r>
            <a:r>
              <a:rPr lang="fi-FI" dirty="0" err="1"/>
              <a:t>twitter</a:t>
            </a:r>
            <a:r>
              <a:rPr lang="fi-FI" dirty="0"/>
              <a:t>-tunnus</a:t>
            </a:r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0F3D545C-FC33-4F83-9F22-71530BEB9AC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r>
              <a:rPr lang="fi-FI"/>
              <a:t>27.11.2020</a:t>
            </a:r>
            <a:endParaRPr lang="fi-FI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56B5E2D3-DF3F-41F4-A41D-9970E1F501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235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349" y="303080"/>
            <a:ext cx="11415302" cy="671195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1D3BD73-326E-46A7-AF13-93CB918A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932" y="6120421"/>
            <a:ext cx="2099583" cy="564081"/>
          </a:xfrm>
          <a:prstGeom prst="rect">
            <a:avLst/>
          </a:prstGeom>
        </p:spPr>
      </p:pic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C0353D9F-C558-4B04-AEAE-BFD03D7B133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209860" y="6383655"/>
            <a:ext cx="878000" cy="365125"/>
          </a:xfrm>
        </p:spPr>
        <p:txBody>
          <a:bodyPr/>
          <a:lstStyle>
            <a:lvl1pPr algn="r">
              <a:defRPr/>
            </a:lvl1pPr>
          </a:lstStyle>
          <a:p>
            <a:pPr algn="r"/>
            <a:r>
              <a:rPr lang="fi-FI"/>
              <a:t>27.11.2020</a:t>
            </a:r>
            <a:endParaRPr lang="fi-FI" dirty="0"/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5867C905-5D3D-47A5-9EBC-AA3A57B6211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602085" y="6014984"/>
            <a:ext cx="485775" cy="365125"/>
          </a:xfrm>
        </p:spPr>
        <p:txBody>
          <a:bodyPr anchor="b"/>
          <a:lstStyle>
            <a:lvl1pPr algn="r">
              <a:defRPr/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4DA0E-B72E-4326-8EA9-8DBB9DCEF1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348" y="1220167"/>
            <a:ext cx="5707651" cy="48744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55E70A0-7309-43E7-ABB9-2CBEA9A4886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0" y="1219049"/>
            <a:ext cx="5707653" cy="48744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6757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349" y="303080"/>
            <a:ext cx="11415302" cy="671195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1D3BD73-326E-46A7-AF13-93CB918A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932" y="6120421"/>
            <a:ext cx="2099583" cy="564081"/>
          </a:xfrm>
          <a:prstGeom prst="rect">
            <a:avLst/>
          </a:prstGeom>
        </p:spPr>
      </p:pic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1588811B-1FC1-404A-964A-D61ED56BC2C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209860" y="6383655"/>
            <a:ext cx="878000" cy="365125"/>
          </a:xfrm>
        </p:spPr>
        <p:txBody>
          <a:bodyPr/>
          <a:lstStyle>
            <a:lvl1pPr algn="r">
              <a:defRPr/>
            </a:lvl1pPr>
          </a:lstStyle>
          <a:p>
            <a:pPr algn="r"/>
            <a:r>
              <a:rPr lang="fi-FI"/>
              <a:t>27.11.2020</a:t>
            </a:r>
            <a:endParaRPr lang="fi-FI" dirty="0"/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3EF5CC2C-E2B2-4139-80EC-B95F443F6E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602085" y="6014984"/>
            <a:ext cx="485775" cy="365125"/>
          </a:xfrm>
        </p:spPr>
        <p:txBody>
          <a:bodyPr anchor="b"/>
          <a:lstStyle>
            <a:lvl1pPr algn="r">
              <a:defRPr/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7AE885-7966-4276-9F78-ECE3B32218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937" y="1219560"/>
            <a:ext cx="11414125" cy="46732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3586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77F21A0C-D9A2-4726-A98A-D7BFE714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151" y="0"/>
            <a:ext cx="4822849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349" y="303080"/>
            <a:ext cx="7459784" cy="671195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1D3BD73-326E-46A7-AF13-93CB918A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932" y="6120421"/>
            <a:ext cx="2099583" cy="564081"/>
          </a:xfrm>
          <a:prstGeom prst="rect">
            <a:avLst/>
          </a:prstGeom>
        </p:spPr>
      </p:pic>
      <p:sp>
        <p:nvSpPr>
          <p:cNvPr id="13" name="Date Placeholder 5">
            <a:extLst>
              <a:ext uri="{FF2B5EF4-FFF2-40B4-BE49-F238E27FC236}">
                <a16:creationId xmlns:a16="http://schemas.microsoft.com/office/drawing/2014/main" id="{A9624234-69F3-4555-84CC-D50E148BE3C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209860" y="6383655"/>
            <a:ext cx="878000" cy="365125"/>
          </a:xfrm>
        </p:spPr>
        <p:txBody>
          <a:bodyPr/>
          <a:lstStyle>
            <a:lvl1pPr algn="r">
              <a:defRPr/>
            </a:lvl1pPr>
          </a:lstStyle>
          <a:p>
            <a:pPr algn="r"/>
            <a:r>
              <a:rPr lang="fi-FI"/>
              <a:t>27.11.2020</a:t>
            </a:r>
            <a:endParaRPr lang="fi-FI" dirty="0"/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B62CDC34-6C0E-4592-A411-4BCF36A40AB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602085" y="6014984"/>
            <a:ext cx="485775" cy="365125"/>
          </a:xfrm>
        </p:spPr>
        <p:txBody>
          <a:bodyPr anchor="b"/>
          <a:lstStyle>
            <a:lvl1pPr algn="r">
              <a:defRPr/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39C386D-08EF-4A60-89E3-E0FD567DE2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937" y="1219560"/>
            <a:ext cx="7459196" cy="46732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1548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349" y="303080"/>
            <a:ext cx="7459784" cy="671195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1D3BD73-326E-46A7-AF13-93CB918A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932" y="6120000"/>
            <a:ext cx="2099583" cy="564081"/>
          </a:xfrm>
          <a:prstGeom prst="rect">
            <a:avLst/>
          </a:prstGeom>
        </p:spPr>
      </p:pic>
      <p:sp>
        <p:nvSpPr>
          <p:cNvPr id="9" name="Tekstin paikkamerkki 12">
            <a:extLst>
              <a:ext uri="{FF2B5EF4-FFF2-40B4-BE49-F238E27FC236}">
                <a16:creationId xmlns:a16="http://schemas.microsoft.com/office/drawing/2014/main" id="{A7C359C2-D338-4B29-9478-B55F1D086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69586" y="1952216"/>
            <a:ext cx="2931306" cy="2945154"/>
          </a:xfrm>
          <a:prstGeom prst="round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Lisää teksti napauttamalla</a:t>
            </a:r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330ACFE1-813B-4748-8C26-57EBE80FB43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209860" y="6383655"/>
            <a:ext cx="878000" cy="365125"/>
          </a:xfrm>
        </p:spPr>
        <p:txBody>
          <a:bodyPr/>
          <a:lstStyle>
            <a:lvl1pPr algn="r">
              <a:defRPr/>
            </a:lvl1pPr>
          </a:lstStyle>
          <a:p>
            <a:pPr algn="r"/>
            <a:r>
              <a:rPr lang="fi-FI"/>
              <a:t>27.11.2020</a:t>
            </a:r>
            <a:endParaRPr lang="fi-FI" dirty="0"/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F2D35892-FA94-4DCA-A3BE-1E543F4816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602085" y="6014984"/>
            <a:ext cx="485775" cy="365125"/>
          </a:xfrm>
        </p:spPr>
        <p:txBody>
          <a:bodyPr anchor="b"/>
          <a:lstStyle>
            <a:lvl1pPr algn="r">
              <a:defRPr/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C0E8A90-4606-4375-B90D-E52ECBDA3E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937" y="1219560"/>
            <a:ext cx="7459196" cy="46732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9951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CB4F3CD4-1EBB-4610-AC42-0A7336CF4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24F2756-8B02-493C-B87E-53653FB59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7092" y="2660998"/>
            <a:ext cx="5843016" cy="1822133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43129E0C-99A1-46E5-A426-B39A4F51A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8718" y="5969850"/>
            <a:ext cx="1844509" cy="3631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F4B6CF-B18C-4693-9EC4-3A8F2C287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010" y="4652847"/>
            <a:ext cx="3554397" cy="954937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48075D2B-B940-4139-B189-A8D683A4A7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2577" y="6492875"/>
            <a:ext cx="4200525" cy="365126"/>
          </a:xfrm>
        </p:spPr>
        <p:txBody>
          <a:bodyPr anchor="ctr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fi-FI" dirty="0"/>
              <a:t>Vastuualue, tekijä, </a:t>
            </a:r>
            <a:r>
              <a:rPr lang="fi-FI" dirty="0" err="1"/>
              <a:t>twitter</a:t>
            </a:r>
            <a:r>
              <a:rPr lang="fi-FI" dirty="0"/>
              <a:t>-tunnus</a:t>
            </a:r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2D22E4B4-521F-41C1-A76B-873F213A858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r>
              <a:rPr lang="fi-FI"/>
              <a:t>27.11.2020</a:t>
            </a:r>
            <a:endParaRPr lang="fi-FI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E47FCAA8-52DD-497A-AA5C-A48BFD8845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4003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533E438E-088B-414A-889B-1884BF1AA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91327" cy="685800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185AE012-21D7-4152-992C-E33490AE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04776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1328" y="701040"/>
            <a:ext cx="6394704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50F97028-EEEA-4C6B-9BA9-DF072ABA11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1327" y="2195133"/>
            <a:ext cx="6394704" cy="319284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4"/>
              </a:buBlip>
              <a:defRPr sz="1600">
                <a:solidFill>
                  <a:schemeClr val="tx1"/>
                </a:solidFill>
              </a:defRPr>
            </a:lvl1pPr>
          </a:lstStyle>
          <a:p>
            <a:pPr lvl="0"/>
            <a:endParaRPr lang="fi-FI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A19D08-E390-411F-BF0A-2B9068FB0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9140" y="5662081"/>
            <a:ext cx="2615565" cy="702707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E928959-EC00-4A7D-A872-69D3438967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r>
              <a:rPr lang="fi-FI"/>
              <a:t>27.11.2020</a:t>
            </a:r>
            <a:endParaRPr lang="fi-FI" dirty="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ECABB10E-5007-4EEB-8C5E-84B4E3D0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0159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28" y="712597"/>
            <a:ext cx="5785104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50F97028-EEEA-4C6B-9BA9-DF072ABA11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327" y="2206690"/>
            <a:ext cx="5785104" cy="303033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>
                <a:solidFill>
                  <a:schemeClr val="tx1"/>
                </a:solidFill>
              </a:defRPr>
            </a:lvl1pPr>
          </a:lstStyle>
          <a:p>
            <a:pPr lvl="0"/>
            <a:endParaRPr lang="fi-FI" dirty="0"/>
          </a:p>
        </p:txBody>
      </p:sp>
      <p:sp>
        <p:nvSpPr>
          <p:cNvPr id="14" name="Sisällön paikkamerkki 13">
            <a:extLst>
              <a:ext uri="{FF2B5EF4-FFF2-40B4-BE49-F238E27FC236}">
                <a16:creationId xmlns:a16="http://schemas.microsoft.com/office/drawing/2014/main" id="{B947DC9A-D4F4-4C13-8E4B-48C43E7B692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943725" y="755269"/>
            <a:ext cx="5016627" cy="5224717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fi-FI" dirty="0"/>
              <a:t>Paikka infografiikalle/kuvalle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0B18B6-B674-4B3B-BF7E-2A973D591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616" y="5476716"/>
            <a:ext cx="2615565" cy="702707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686D74D-1902-49E7-836E-04A9C8A11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r>
              <a:rPr lang="fi-FI"/>
              <a:t>27.11.2020</a:t>
            </a:r>
            <a:endParaRPr lang="fi-FI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E3214C1-9FAA-4A5F-853F-320536CE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2706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28" y="712597"/>
            <a:ext cx="7089648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50F97028-EEEA-4C6B-9BA9-DF072ABA11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327" y="2206690"/>
            <a:ext cx="5257802" cy="303033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>
                <a:solidFill>
                  <a:schemeClr val="tx1"/>
                </a:solidFill>
              </a:defRPr>
            </a:lvl1pPr>
          </a:lstStyle>
          <a:p>
            <a:pPr lvl="0"/>
            <a:endParaRPr lang="fi-FI" dirty="0"/>
          </a:p>
        </p:txBody>
      </p:sp>
      <p:sp>
        <p:nvSpPr>
          <p:cNvPr id="9" name="Tekstin paikkamerkki 10">
            <a:extLst>
              <a:ext uri="{FF2B5EF4-FFF2-40B4-BE49-F238E27FC236}">
                <a16:creationId xmlns:a16="http://schemas.microsoft.com/office/drawing/2014/main" id="{551C7171-8391-4FC1-9DBB-15D1052D57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4873" y="2206689"/>
            <a:ext cx="5257802" cy="3261423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>
                <a:solidFill>
                  <a:schemeClr val="tx1"/>
                </a:solidFill>
              </a:defRPr>
            </a:lvl1pPr>
          </a:lstStyle>
          <a:p>
            <a:pPr lvl="0"/>
            <a:endParaRPr lang="fi-FI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B8BBA0-D41D-43FF-BDD0-587FBF797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616" y="5476716"/>
            <a:ext cx="2615565" cy="702707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9BE50EC-48F2-4338-94A8-5538094F33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r>
              <a:rPr lang="fi-FI"/>
              <a:t>27.11.2020</a:t>
            </a:r>
            <a:endParaRPr lang="fi-FI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1FD8D56-9BCD-4761-82C1-DBBF0C91C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5064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28" y="712597"/>
            <a:ext cx="7089648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50F97028-EEEA-4C6B-9BA9-DF072ABA11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327" y="2206690"/>
            <a:ext cx="10753348" cy="303033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>
                <a:solidFill>
                  <a:schemeClr val="tx1"/>
                </a:solidFill>
              </a:defRPr>
            </a:lvl1pPr>
          </a:lstStyle>
          <a:p>
            <a:pPr lvl="0"/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40A950-D632-41DC-94DF-7D8900C26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616" y="5476716"/>
            <a:ext cx="2615565" cy="702707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D110D31-216C-430A-B14A-C90202B89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r>
              <a:rPr lang="fi-FI"/>
              <a:t>27.11.2020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DB8E99E-23BF-4626-B332-5B8330A2E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726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C99E8A1C-E018-4248-9BFC-9C7B6042D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1038" y="0"/>
            <a:ext cx="7800962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1328" y="701040"/>
            <a:ext cx="6394704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C865A46-0811-476F-95B1-66F290B12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109" y="701040"/>
            <a:ext cx="1285679" cy="1917745"/>
          </a:xfrm>
          <a:prstGeom prst="rect">
            <a:avLst/>
          </a:prstGeom>
        </p:spPr>
      </p:pic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332C7A61-BF09-4716-AF9C-8FCE88032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1327" y="2195132"/>
            <a:ext cx="6394704" cy="3730625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4"/>
              </a:buBlip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kstin paikkamerkki 12">
            <a:extLst>
              <a:ext uri="{FF2B5EF4-FFF2-40B4-BE49-F238E27FC236}">
                <a16:creationId xmlns:a16="http://schemas.microsoft.com/office/drawing/2014/main" id="{2332E9A1-2DBE-4997-86CB-CB95231579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5909" y="1650220"/>
            <a:ext cx="2641728" cy="2133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8C21228-E7F4-479E-AE71-AE931C3E7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449" y="5212800"/>
            <a:ext cx="2653232" cy="712827"/>
          </a:xfrm>
          <a:prstGeom prst="rect">
            <a:avLst/>
          </a:prstGeom>
        </p:spPr>
      </p:pic>
      <p:sp>
        <p:nvSpPr>
          <p:cNvPr id="13" name="Date Placeholder 5">
            <a:extLst>
              <a:ext uri="{FF2B5EF4-FFF2-40B4-BE49-F238E27FC236}">
                <a16:creationId xmlns:a16="http://schemas.microsoft.com/office/drawing/2014/main" id="{C602EC79-46F8-4085-887A-0B6584F6935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r>
              <a:rPr lang="fi-FI"/>
              <a:t>27.11.2020</a:t>
            </a:r>
            <a:endParaRPr lang="fi-FI" dirty="0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27AFECC6-49EF-4831-9337-3BFDEB10081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3591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28" y="712597"/>
            <a:ext cx="7089648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AF2824-6574-477F-A27E-CFA0E1D99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616" y="5476716"/>
            <a:ext cx="2615565" cy="702707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CE7CFE1-CA8C-4F32-8341-85A71DC09F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r>
              <a:rPr lang="fi-FI"/>
              <a:t>27.11.2020</a:t>
            </a:r>
            <a:endParaRPr lang="fi-FI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3E94350-6859-4E8B-B8D4-98B40B2CD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9524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7EE8F5A4-F853-4085-B8A4-1E4D727DD9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2704" y="3224149"/>
            <a:ext cx="8546592" cy="1325563"/>
          </a:xfrm>
        </p:spPr>
        <p:txBody>
          <a:bodyPr anchor="t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8AE0964B-1869-408C-94AE-8A75EF9748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176" y="6492875"/>
            <a:ext cx="8780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27.11.2020</a:t>
            </a:r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A9E4DC-F096-420A-B9D6-9B966715D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85775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3053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AF90977-3BCE-4DDA-A97A-C0079AE5D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2704" y="3224149"/>
            <a:ext cx="8546592" cy="1325563"/>
          </a:xfrm>
        </p:spPr>
        <p:txBody>
          <a:bodyPr anchor="t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B9CDF71-4511-4E06-AEF7-F94215EB14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176" y="6492875"/>
            <a:ext cx="8780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27.11.2020</a:t>
            </a:r>
            <a:endParaRPr lang="fi-FI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B37C6794-3996-4659-911B-BC86F984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85775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167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AF90977-3BCE-4DDA-A97A-C0079AE5D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2704" y="3224149"/>
            <a:ext cx="8546592" cy="1325563"/>
          </a:xfrm>
        </p:spPr>
        <p:txBody>
          <a:bodyPr anchor="t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B9CDF71-4511-4E06-AEF7-F94215EB14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176" y="6492875"/>
            <a:ext cx="8780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27.11.2020</a:t>
            </a:r>
            <a:endParaRPr lang="fi-FI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B37C6794-3996-4659-911B-BC86F984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85775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9522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E47B01-D796-457B-9081-9C665452C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5186" y="3146357"/>
            <a:ext cx="4341629" cy="1183900"/>
          </a:xfrm>
          <a:prstGeom prst="rect">
            <a:avLst/>
          </a:prstGeom>
        </p:spPr>
      </p:pic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3F560CB-ACEF-4492-879E-48FC09CEB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176" y="6492875"/>
            <a:ext cx="8780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27.11.2020</a:t>
            </a:r>
            <a:endParaRPr lang="fi-FI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94451223-026E-4D2E-89A2-8A0C1B177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85775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6016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C99E8A1C-E018-4248-9BFC-9C7B6042D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1038" y="0"/>
            <a:ext cx="7800962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1328" y="701040"/>
            <a:ext cx="6394704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CEB8503-5096-435E-97A0-AD39D76C9C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1327" y="2195132"/>
            <a:ext cx="6394704" cy="3730625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FD621FC8-F7BC-4B7B-A0F2-7BC413E7DBC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5909" y="1649163"/>
            <a:ext cx="2641728" cy="2133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D4306B0-0621-4281-8D93-C1B874BF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109" y="701040"/>
            <a:ext cx="1285679" cy="19177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30461A-B467-4B15-A9DC-1BA9CEC49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449" y="5211950"/>
            <a:ext cx="2653232" cy="712827"/>
          </a:xfrm>
          <a:prstGeom prst="rect">
            <a:avLst/>
          </a:prstGeom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3AD7436C-F209-41D2-8A42-FD71A0F8119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r>
              <a:rPr lang="fi-FI"/>
              <a:t>27.11.2020</a:t>
            </a:r>
            <a:endParaRPr lang="fi-FI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71B37624-3571-4A31-8DA4-91E1CA1C23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550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C99E8A1C-E018-4248-9BFC-9C7B6042D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1038" y="0"/>
            <a:ext cx="7800962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1107B2-F3B6-46BD-B8F0-E325B9374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86000" y="0"/>
            <a:ext cx="750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1328" y="701040"/>
            <a:ext cx="6394704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CEB8503-5096-435E-97A0-AD39D76C9C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1327" y="2195132"/>
            <a:ext cx="6394704" cy="3730625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3"/>
              </a:buBlip>
              <a:defRPr sz="1800">
                <a:solidFill>
                  <a:schemeClr val="tx1"/>
                </a:solidFill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2pPr>
            <a:lvl3pPr marL="1085850" indent="-171450"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FD621FC8-F7BC-4B7B-A0F2-7BC413E7DBC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5909" y="1641980"/>
            <a:ext cx="2641728" cy="2133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D4306B0-0621-4281-8D93-C1B874BF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109" y="701040"/>
            <a:ext cx="1285679" cy="19033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B82051-9DE8-4E14-A7D3-82A086FB9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449" y="5212800"/>
            <a:ext cx="2653232" cy="712827"/>
          </a:xfrm>
          <a:prstGeom prst="rect">
            <a:avLst/>
          </a:prstGeom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2AA508E9-B9BC-4A79-A698-6CAF52FA069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r>
              <a:rPr lang="fi-FI"/>
              <a:t>27.11.2020</a:t>
            </a:r>
            <a:endParaRPr lang="fi-FI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FB11CF71-55E7-4156-99BC-013EC44EE8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294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98316FA5-349E-412C-B294-BAA9A5BCF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59430044-AE5C-408C-8C1E-FE154F698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10300" y="5570537"/>
            <a:ext cx="3409950" cy="1104900"/>
          </a:xfrm>
          <a:prstGeom prst="rect">
            <a:avLst/>
          </a:prstGeom>
          <a:solidFill>
            <a:srgbClr val="293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1040"/>
            <a:ext cx="5590032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5FE2D09A-0EF6-4246-8C88-37F94FCB22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7" y="2195133"/>
            <a:ext cx="5590033" cy="319284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B5BD304-0755-454B-89FE-5F81473F34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5" t="395" r="40139" b="784"/>
          <a:stretch/>
        </p:blipFill>
        <p:spPr>
          <a:xfrm>
            <a:off x="-170916" y="1"/>
            <a:ext cx="5903481" cy="6857999"/>
          </a:xfrm>
          <a:prstGeom prst="rect">
            <a:avLst/>
          </a:prstGeom>
        </p:spPr>
      </p:pic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FD621FC8-F7BC-4B7B-A0F2-7BC413E7DB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325" y="3964293"/>
            <a:ext cx="1884363" cy="1893265"/>
          </a:xfrm>
          <a:prstGeom prst="round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Teksti-nosto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F406037-6978-45A1-8E13-DBF18C7EA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345" y="5581472"/>
            <a:ext cx="2303377" cy="628098"/>
          </a:xfrm>
          <a:prstGeom prst="rect">
            <a:avLst/>
          </a:prstGeom>
        </p:spPr>
      </p:pic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1595B94A-2378-4C0F-942D-E8B009DB4C6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r>
              <a:rPr lang="fi-FI"/>
              <a:t>27.11.2020</a:t>
            </a:r>
            <a:endParaRPr lang="fi-FI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B8ED68BC-0AA7-4525-91DD-D1DB411FFA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58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6">
    <p:bg>
      <p:bgPr>
        <a:blipFill dpi="0" rotWithShape="1">
          <a:blip r:embed="rId2">
            <a:lum/>
          </a:blip>
          <a:srcRect/>
          <a:stretch>
            <a:fillRect l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1539BBDE-59DD-44FC-A145-029E5C036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3575" y="0"/>
            <a:ext cx="6448424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1040"/>
            <a:ext cx="5590032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FD621FC8-F7BC-4B7B-A0F2-7BC413E7DB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325" y="459093"/>
            <a:ext cx="1884363" cy="1893265"/>
          </a:xfrm>
          <a:prstGeom prst="round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Teksti-nosto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840D51B1-8560-4A2E-9FBA-4AA69CA72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4768" y="5554789"/>
            <a:ext cx="3480816" cy="7911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A9D12D-ABE1-4160-890E-FE4AFFEF0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345" y="5581472"/>
            <a:ext cx="2303377" cy="628098"/>
          </a:xfrm>
          <a:prstGeom prst="rect">
            <a:avLst/>
          </a:prstGeom>
        </p:spPr>
      </p:pic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98585AA6-F88F-4B2D-876B-A8309725B96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r>
              <a:rPr lang="fi-FI"/>
              <a:t>27.11.2020</a:t>
            </a:r>
            <a:endParaRPr lang="fi-FI" dirty="0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9DD9DBC0-6B77-4BE5-8E85-D03A14EFD4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C7679B91-F6F6-408E-AFBA-BC49679CF9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7" y="2195133"/>
            <a:ext cx="5590033" cy="319284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5"/>
              </a:buBlip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2150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7">
    <p:bg>
      <p:bgPr>
        <a:blipFill dpi="0" rotWithShape="1">
          <a:blip r:embed="rId2">
            <a:lum/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C8A96ADB-11E7-411D-A32A-6AA67AC54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9925" y="0"/>
            <a:ext cx="6442074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1040"/>
            <a:ext cx="5590032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CB726711-4E9B-40F2-B98E-23211AA57A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7" y="2195133"/>
            <a:ext cx="5590033" cy="319284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4"/>
              </a:buBlip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FD621FC8-F7BC-4B7B-A0F2-7BC413E7DB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4275" y="459093"/>
            <a:ext cx="1884363" cy="1893265"/>
          </a:xfrm>
          <a:prstGeom prst="roundRect">
            <a:avLst/>
          </a:prstGeom>
          <a:solidFill>
            <a:srgbClr val="29354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Teksti-nosto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C158DC30-AC3B-4C9D-858D-854D73363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8" y="5565648"/>
            <a:ext cx="3340610" cy="816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93C72E-7E7F-4374-B5B7-49963FDD62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345" y="5581472"/>
            <a:ext cx="2303377" cy="628098"/>
          </a:xfrm>
          <a:prstGeom prst="rect">
            <a:avLst/>
          </a:prstGeom>
        </p:spPr>
      </p:pic>
      <p:sp>
        <p:nvSpPr>
          <p:cNvPr id="15" name="Date Placeholder 5">
            <a:extLst>
              <a:ext uri="{FF2B5EF4-FFF2-40B4-BE49-F238E27FC236}">
                <a16:creationId xmlns:a16="http://schemas.microsoft.com/office/drawing/2014/main" id="{51C9BF39-CE39-4163-8462-C7F57C30B34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r>
              <a:rPr lang="fi-FI"/>
              <a:t>27.11.2020</a:t>
            </a:r>
            <a:endParaRPr lang="fi-FI" dirty="0"/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A99F52BE-6696-445C-95FC-FF6FC0E46FA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153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8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654550-4DDE-4EAF-B14A-9E11BE7ED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-3108"/>
            <a:ext cx="12179808" cy="685114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8A96ADB-11E7-411D-A32A-6AA67AC54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9925" y="0"/>
            <a:ext cx="6442074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73F1FA-BA12-4B48-9DC3-FC599EBCE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809157" y="0"/>
            <a:ext cx="6382843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1040"/>
            <a:ext cx="5590032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CB726711-4E9B-40F2-B98E-23211AA57A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7" y="2195133"/>
            <a:ext cx="5590033" cy="319284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4"/>
              </a:buBlip>
              <a:defRPr sz="1800">
                <a:solidFill>
                  <a:schemeClr val="tx1"/>
                </a:solidFill>
              </a:defRPr>
            </a:lvl1pPr>
            <a:lvl2pPr marL="742950" indent="-285750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2pPr>
            <a:lvl3pPr marL="1085850" indent="-171450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C158DC30-AC3B-4C9D-858D-854D73363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8" y="5565648"/>
            <a:ext cx="3340610" cy="8168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07E1FD-C55B-4D77-AFDB-59E7ED254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0545" y="5570355"/>
            <a:ext cx="2371494" cy="647759"/>
          </a:xfrm>
          <a:prstGeom prst="rect">
            <a:avLst/>
          </a:prstGeom>
        </p:spPr>
      </p:pic>
      <p:sp>
        <p:nvSpPr>
          <p:cNvPr id="13" name="Date Placeholder 5">
            <a:extLst>
              <a:ext uri="{FF2B5EF4-FFF2-40B4-BE49-F238E27FC236}">
                <a16:creationId xmlns:a16="http://schemas.microsoft.com/office/drawing/2014/main" id="{2127F6E5-5A89-48AA-BC73-D11C6FB6A4E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r>
              <a:rPr lang="fi-FI"/>
              <a:t>27.11.2020</a:t>
            </a:r>
            <a:endParaRPr lang="fi-FI" dirty="0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FC1E57C-5C91-4ABA-B076-7CF68867BD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1062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sältö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349" y="303080"/>
            <a:ext cx="11415302" cy="671195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50F97028-EEEA-4C6B-9BA9-DF072ABA11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349" y="1219362"/>
            <a:ext cx="11415302" cy="463728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1D3BD73-326E-46A7-AF13-93CB918A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932" y="6120421"/>
            <a:ext cx="2099583" cy="564081"/>
          </a:xfrm>
          <a:prstGeom prst="rect">
            <a:avLst/>
          </a:prstGeom>
        </p:spPr>
      </p:pic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1588811B-1FC1-404A-964A-D61ED56BC2C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209860" y="6383655"/>
            <a:ext cx="878000" cy="365125"/>
          </a:xfrm>
        </p:spPr>
        <p:txBody>
          <a:bodyPr/>
          <a:lstStyle>
            <a:lvl1pPr algn="r">
              <a:defRPr/>
            </a:lvl1pPr>
          </a:lstStyle>
          <a:p>
            <a:pPr algn="r"/>
            <a:r>
              <a:rPr lang="fi-FI"/>
              <a:t>27.11.2020</a:t>
            </a:r>
            <a:endParaRPr lang="fi-FI" dirty="0"/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3EF5CC2C-E2B2-4139-80EC-B95F443F6E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602085" y="6014984"/>
            <a:ext cx="485775" cy="365125"/>
          </a:xfrm>
        </p:spPr>
        <p:txBody>
          <a:bodyPr anchor="b"/>
          <a:lstStyle>
            <a:lvl1pPr algn="r">
              <a:defRPr/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9178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A44C905-A6FF-41F3-AFDC-C49713139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B1FB33-0CE5-418C-B7AD-0ADF5AB68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4D8DC121-C53A-46D6-B0CD-35F1D9F2C4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0176" y="6492875"/>
            <a:ext cx="87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27.11.2020</a:t>
            </a:r>
            <a:endParaRPr lang="fi-FI" dirty="0"/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5A7FF5B5-D037-4A3A-B7F2-5DC11DC01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2577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7D23EDCA-6572-462F-B573-03FDAD056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8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733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95" r:id="rId4"/>
    <p:sldLayoutId id="2147483653" r:id="rId5"/>
    <p:sldLayoutId id="2147483654" r:id="rId6"/>
    <p:sldLayoutId id="2147483655" r:id="rId7"/>
    <p:sldLayoutId id="2147483696" r:id="rId8"/>
    <p:sldLayoutId id="2147483701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buClr>
          <a:schemeClr val="bg1"/>
        </a:buClr>
        <a:buFontTx/>
        <a:buBlip>
          <a:blip r:embed="rId11"/>
        </a:buBlip>
        <a:defRPr sz="16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bg1"/>
        </a:buClr>
        <a:buFontTx/>
        <a:buBlip>
          <a:blip r:embed="rId11"/>
        </a:buBlip>
        <a:defRPr sz="14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bg1"/>
        </a:buClr>
        <a:buFontTx/>
        <a:buBlip>
          <a:blip r:embed="rId11"/>
        </a:buBlip>
        <a:defRPr sz="120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15430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bg1"/>
        </a:buClr>
        <a:buFontTx/>
        <a:buBlip>
          <a:blip r:embed="rId11"/>
        </a:buBlip>
        <a:defRPr sz="1100" b="0" kern="1200">
          <a:solidFill>
            <a:schemeClr val="bg1"/>
          </a:solidFill>
          <a:latin typeface="+mn-lt"/>
          <a:ea typeface="+mn-ea"/>
          <a:cs typeface="+mn-cs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bg1"/>
        </a:buClr>
        <a:buFontTx/>
        <a:buBlip>
          <a:blip r:embed="rId11"/>
        </a:buBlip>
        <a:defRPr sz="1100" b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A44C905-A6FF-41F3-AFDC-C49713139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B1FB33-0CE5-418C-B7AD-0ADF5AB68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23A9DE85-88D1-42C3-8A8D-AC0E4914F2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0176" y="6492875"/>
            <a:ext cx="87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27.11.2020</a:t>
            </a:r>
            <a:endParaRPr lang="fi-FI" dirty="0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619BF92D-43D3-4A2C-A2C3-5130A0ACA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2577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6FC1B1EB-766B-4BFA-9D4C-2F164D38E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8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996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0559F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Blip>
          <a:blip r:embed="rId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7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7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7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7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A44C905-A6FF-41F3-AFDC-C49713139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B1FB33-0CE5-418C-B7AD-0ADF5AB68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CD76BD2D-1DAD-460F-846B-2FB4437888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0176" y="6492875"/>
            <a:ext cx="87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27.11.2020</a:t>
            </a:r>
            <a:endParaRPr lang="fi-FI" dirty="0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B9403A12-897E-4089-8369-E6BFF89F4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2577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0492F8E3-A9A6-45A0-A579-57440BA30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8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487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4" r:id="rId2"/>
    <p:sldLayoutId id="2147483675" r:id="rId3"/>
    <p:sldLayoutId id="2147483677" r:id="rId4"/>
    <p:sldLayoutId id="2147483678" r:id="rId5"/>
    <p:sldLayoutId id="2147483679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0559F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Blip>
          <a:blip r:embed="rId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8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8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8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A44C905-A6FF-41F3-AFDC-C49713139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B1FB33-0CE5-418C-B7AD-0ADF5AB68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3E555FE1-4BA9-4763-B3B2-464D6F30D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0176" y="6492875"/>
            <a:ext cx="87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27.11.2020</a:t>
            </a:r>
            <a:endParaRPr lang="fi-FI" dirty="0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A468C3A6-B331-4295-BEDB-D1FC10D76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2577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F590DA5E-80EB-4912-905A-8F85CAE72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8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321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9" r:id="rId3"/>
    <p:sldLayoutId id="2147483700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0559F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Blip>
          <a:blip r:embed="rId6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6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6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6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6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yvatyo.ttl.fi/koronavirus/vinkkeja-toimintatapoja-etatyon-johtamiseen" TargetMode="External"/><Relationship Id="rId2" Type="http://schemas.openxmlformats.org/officeDocument/2006/relationships/hyperlink" Target="https://hyvatyo.ttl.fi/koronavirus/ohje-henkisen-hyvinvoinnin-tueksi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tk.fi/koulutus_ja_kehittaminen/julkaisut/digijulkaisut/etajohtaminen_ja_virtuaalinen_vuorovaikutus_tyoyhteisossa" TargetMode="External"/><Relationship Id="rId5" Type="http://schemas.openxmlformats.org/officeDocument/2006/relationships/hyperlink" Target="https://ttk.fi/oppaat_ja_ohjeet/digijulkaisut/etatyossa_turvallisesti" TargetMode="External"/><Relationship Id="rId4" Type="http://schemas.openxmlformats.org/officeDocument/2006/relationships/hyperlink" Target="https://ttk.fi/koulutus_ja_kehittaminen/julkaisut/digijulkaisut/etatyossa_turvallisesti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3BC42E66-4638-4B93-BBCD-2D071AC75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879823"/>
            <a:ext cx="5843016" cy="1822133"/>
          </a:xfrm>
        </p:spPr>
        <p:txBody>
          <a:bodyPr>
            <a:normAutofit fontScale="90000"/>
          </a:bodyPr>
          <a:lstStyle/>
          <a:p>
            <a:r>
              <a:rPr lang="fi-FI" dirty="0"/>
              <a:t>Psykososiaalisten kuormitustekijöiden arviointi ja havaintoja työsuojelutarkastuksilta </a:t>
            </a:r>
            <a:br>
              <a:rPr lang="fi-FI" dirty="0"/>
            </a:b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EC7B7678-2897-49B3-928E-19B4CBA4C7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ESAVI työsuojelun vastuualue, Päivi Laakso</a:t>
            </a:r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99768-6ACD-4772-BE3A-8684DB95A13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27.11.2020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3197A-1459-4A45-9C89-B89F4AFD59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1</a:t>
            </a:fld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6942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CB3B2644-50A5-4826-876F-B925BC619F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Työnantajan on huolehdittava, että vaarojen arviointi päivitetään olosuhteiden olennaisesti muuttuessa.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3EFE41-A866-4403-8BFD-5653AED249A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i-FI"/>
              <a:t>27.11.2020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F30D0-4681-4ACA-BAD7-0D767737FB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2</a:t>
            </a:fld>
            <a:r>
              <a:rPr lang="fi-FI" dirty="0"/>
              <a:t> </a:t>
            </a:r>
          </a:p>
        </p:txBody>
      </p:sp>
      <p:sp>
        <p:nvSpPr>
          <p:cNvPr id="7" name="Nuoli: Pyöreä 6">
            <a:extLst>
              <a:ext uri="{FF2B5EF4-FFF2-40B4-BE49-F238E27FC236}">
                <a16:creationId xmlns:a16="http://schemas.microsoft.com/office/drawing/2014/main" id="{7FE67DAD-EB08-4D5A-B2A2-D93F23E45E17}"/>
              </a:ext>
            </a:extLst>
          </p:cNvPr>
          <p:cNvSpPr/>
          <p:nvPr/>
        </p:nvSpPr>
        <p:spPr>
          <a:xfrm>
            <a:off x="5738715" y="425742"/>
            <a:ext cx="5250996" cy="5250996"/>
          </a:xfrm>
          <a:prstGeom prst="circularArrow">
            <a:avLst>
              <a:gd name="adj1" fmla="val 4668"/>
              <a:gd name="adj2" fmla="val 272909"/>
              <a:gd name="adj3" fmla="val 12838262"/>
              <a:gd name="adj4" fmla="val 18026181"/>
              <a:gd name="adj5" fmla="val 4847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32C6AD14-72DD-485E-80A9-2A862242CB12}"/>
              </a:ext>
            </a:extLst>
          </p:cNvPr>
          <p:cNvGrpSpPr/>
          <p:nvPr/>
        </p:nvGrpSpPr>
        <p:grpSpPr>
          <a:xfrm>
            <a:off x="6908800" y="278281"/>
            <a:ext cx="3119120" cy="1791798"/>
            <a:chOff x="1739356" y="244187"/>
            <a:chExt cx="3490242" cy="1745121"/>
          </a:xfrm>
        </p:grpSpPr>
        <p:sp>
          <p:nvSpPr>
            <p:cNvPr id="21" name="Suorakulmio: Pyöristetyt kulmat 20">
              <a:extLst>
                <a:ext uri="{FF2B5EF4-FFF2-40B4-BE49-F238E27FC236}">
                  <a16:creationId xmlns:a16="http://schemas.microsoft.com/office/drawing/2014/main" id="{4917179F-BA05-4DCF-ACBF-EC2CD62C2BA2}"/>
                </a:ext>
              </a:extLst>
            </p:cNvPr>
            <p:cNvSpPr/>
            <p:nvPr/>
          </p:nvSpPr>
          <p:spPr>
            <a:xfrm>
              <a:off x="1739356" y="244187"/>
              <a:ext cx="3490242" cy="17451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Suorakulmio: Pyöristetyt kulmat 5">
              <a:extLst>
                <a:ext uri="{FF2B5EF4-FFF2-40B4-BE49-F238E27FC236}">
                  <a16:creationId xmlns:a16="http://schemas.microsoft.com/office/drawing/2014/main" id="{4D5597EF-4BB0-460B-BC57-4C0D5FF5CEAC}"/>
                </a:ext>
              </a:extLst>
            </p:cNvPr>
            <p:cNvSpPr txBox="1"/>
            <p:nvPr/>
          </p:nvSpPr>
          <p:spPr>
            <a:xfrm>
              <a:off x="1824546" y="325660"/>
              <a:ext cx="3319862" cy="15747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b="1" kern="1200" dirty="0">
                  <a:solidFill>
                    <a:schemeClr val="accent1"/>
                  </a:solidFill>
                </a:rPr>
                <a:t>Tunnista</a:t>
              </a:r>
              <a:r>
                <a:rPr lang="fi-FI" sz="2000" kern="1200" dirty="0">
                  <a:solidFill>
                    <a:schemeClr val="accent1"/>
                  </a:solidFill>
                </a:rPr>
                <a:t> työpaikan kuormitustekijät</a:t>
              </a:r>
            </a:p>
          </p:txBody>
        </p:sp>
      </p:grpSp>
      <p:grpSp>
        <p:nvGrpSpPr>
          <p:cNvPr id="9" name="Ryhmä 8">
            <a:extLst>
              <a:ext uri="{FF2B5EF4-FFF2-40B4-BE49-F238E27FC236}">
                <a16:creationId xmlns:a16="http://schemas.microsoft.com/office/drawing/2014/main" id="{FB8726F1-3F95-4CFF-B238-0146318E5A73}"/>
              </a:ext>
            </a:extLst>
          </p:cNvPr>
          <p:cNvGrpSpPr/>
          <p:nvPr/>
        </p:nvGrpSpPr>
        <p:grpSpPr>
          <a:xfrm>
            <a:off x="8962927" y="2634568"/>
            <a:ext cx="3119120" cy="1791798"/>
            <a:chOff x="4475771" y="2290589"/>
            <a:chExt cx="3490242" cy="1745121"/>
          </a:xfrm>
        </p:grpSpPr>
        <p:sp>
          <p:nvSpPr>
            <p:cNvPr id="19" name="Suorakulmio: Pyöristetyt kulmat 18">
              <a:extLst>
                <a:ext uri="{FF2B5EF4-FFF2-40B4-BE49-F238E27FC236}">
                  <a16:creationId xmlns:a16="http://schemas.microsoft.com/office/drawing/2014/main" id="{0BFCF46E-7F8E-4A68-B045-03803B76B8A7}"/>
                </a:ext>
              </a:extLst>
            </p:cNvPr>
            <p:cNvSpPr/>
            <p:nvPr/>
          </p:nvSpPr>
          <p:spPr>
            <a:xfrm>
              <a:off x="4475771" y="2290589"/>
              <a:ext cx="3490242" cy="1745121"/>
            </a:xfrm>
            <a:prstGeom prst="roundRect">
              <a:avLst>
                <a:gd name="adj" fmla="val 15030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Suorakulmio: Pyöristetyt kulmat 7">
              <a:extLst>
                <a:ext uri="{FF2B5EF4-FFF2-40B4-BE49-F238E27FC236}">
                  <a16:creationId xmlns:a16="http://schemas.microsoft.com/office/drawing/2014/main" id="{4AA2B629-CB7C-4BB8-A27F-03A19708D7A6}"/>
                </a:ext>
              </a:extLst>
            </p:cNvPr>
            <p:cNvSpPr txBox="1"/>
            <p:nvPr/>
          </p:nvSpPr>
          <p:spPr>
            <a:xfrm>
              <a:off x="4560961" y="2380648"/>
              <a:ext cx="3319862" cy="15747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b="1" kern="1200" dirty="0">
                  <a:solidFill>
                    <a:schemeClr val="accent1"/>
                  </a:solidFill>
                </a:rPr>
                <a:t>Arvioi</a:t>
              </a:r>
              <a:r>
                <a:rPr lang="fi-FI" sz="2000" kern="1200" dirty="0">
                  <a:solidFill>
                    <a:schemeClr val="accent1"/>
                  </a:solidFill>
                </a:rPr>
                <a:t> terveydellinen merkitys ja aseta riskit tärkeysjärjestykseen</a:t>
              </a:r>
            </a:p>
          </p:txBody>
        </p:sp>
      </p:grp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A9832DD4-6622-4605-BFAF-5892D55C92A2}"/>
              </a:ext>
            </a:extLst>
          </p:cNvPr>
          <p:cNvGrpSpPr/>
          <p:nvPr/>
        </p:nvGrpSpPr>
        <p:grpSpPr>
          <a:xfrm>
            <a:off x="6908800" y="4937950"/>
            <a:ext cx="3119120" cy="1791799"/>
            <a:chOff x="1779186" y="4185590"/>
            <a:chExt cx="3490242" cy="1745121"/>
          </a:xfrm>
        </p:grpSpPr>
        <p:sp>
          <p:nvSpPr>
            <p:cNvPr id="17" name="Suorakulmio: Pyöristetyt kulmat 16">
              <a:extLst>
                <a:ext uri="{FF2B5EF4-FFF2-40B4-BE49-F238E27FC236}">
                  <a16:creationId xmlns:a16="http://schemas.microsoft.com/office/drawing/2014/main" id="{F59ABEBF-A56D-4B61-A41F-87BD1B0A712F}"/>
                </a:ext>
              </a:extLst>
            </p:cNvPr>
            <p:cNvSpPr/>
            <p:nvPr/>
          </p:nvSpPr>
          <p:spPr>
            <a:xfrm>
              <a:off x="1779186" y="4185590"/>
              <a:ext cx="3490242" cy="17451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Suorakulmio: Pyöristetyt kulmat 9">
              <a:extLst>
                <a:ext uri="{FF2B5EF4-FFF2-40B4-BE49-F238E27FC236}">
                  <a16:creationId xmlns:a16="http://schemas.microsoft.com/office/drawing/2014/main" id="{961D581E-1B61-4AA9-AAD0-F1232C767B9A}"/>
                </a:ext>
              </a:extLst>
            </p:cNvPr>
            <p:cNvSpPr txBox="1"/>
            <p:nvPr/>
          </p:nvSpPr>
          <p:spPr>
            <a:xfrm>
              <a:off x="1864376" y="4270779"/>
              <a:ext cx="3319862" cy="15747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b="1" kern="1200" dirty="0">
                  <a:solidFill>
                    <a:schemeClr val="accent1"/>
                  </a:solidFill>
                </a:rPr>
                <a:t>Toteuta</a:t>
              </a:r>
              <a:r>
                <a:rPr lang="fi-FI" sz="2000" kern="1200" dirty="0">
                  <a:solidFill>
                    <a:schemeClr val="accent1"/>
                  </a:solidFill>
                </a:rPr>
                <a:t> toimenpiteitä riskien vähentämiseksi</a:t>
              </a:r>
            </a:p>
          </p:txBody>
        </p:sp>
      </p:grp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A4F9AEAA-606F-4219-A6C9-CC87F51D1EFC}"/>
              </a:ext>
            </a:extLst>
          </p:cNvPr>
          <p:cNvGrpSpPr/>
          <p:nvPr/>
        </p:nvGrpSpPr>
        <p:grpSpPr>
          <a:xfrm>
            <a:off x="4800722" y="2596831"/>
            <a:ext cx="3119120" cy="1791798"/>
            <a:chOff x="5" y="2063198"/>
            <a:chExt cx="3490242" cy="1745121"/>
          </a:xfrm>
        </p:grpSpPr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DDE0FFBA-1201-4C90-9034-B8E940116622}"/>
                </a:ext>
              </a:extLst>
            </p:cNvPr>
            <p:cNvSpPr/>
            <p:nvPr/>
          </p:nvSpPr>
          <p:spPr>
            <a:xfrm>
              <a:off x="5" y="2063198"/>
              <a:ext cx="3490242" cy="17451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Suorakulmio: Pyöristetyt kulmat 11">
              <a:extLst>
                <a:ext uri="{FF2B5EF4-FFF2-40B4-BE49-F238E27FC236}">
                  <a16:creationId xmlns:a16="http://schemas.microsoft.com/office/drawing/2014/main" id="{0E3FB253-22C9-4787-9AD0-CD3263C7EAAC}"/>
                </a:ext>
              </a:extLst>
            </p:cNvPr>
            <p:cNvSpPr txBox="1"/>
            <p:nvPr/>
          </p:nvSpPr>
          <p:spPr>
            <a:xfrm>
              <a:off x="85195" y="2148388"/>
              <a:ext cx="3319862" cy="15747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b="1" kern="1200" dirty="0">
                  <a:solidFill>
                    <a:schemeClr val="accent1"/>
                  </a:solidFill>
                </a:rPr>
                <a:t>Seuraa</a:t>
              </a:r>
              <a:r>
                <a:rPr lang="fi-FI" sz="2000" kern="1200" dirty="0">
                  <a:solidFill>
                    <a:schemeClr val="accent1"/>
                  </a:solidFill>
                </a:rPr>
                <a:t> toimenpiteiden vaikuttavuutta</a:t>
              </a:r>
            </a:p>
          </p:txBody>
        </p:sp>
      </p:grpSp>
      <p:sp>
        <p:nvSpPr>
          <p:cNvPr id="3" name="Ellipsi 2">
            <a:extLst>
              <a:ext uri="{FF2B5EF4-FFF2-40B4-BE49-F238E27FC236}">
                <a16:creationId xmlns:a16="http://schemas.microsoft.com/office/drawing/2014/main" id="{F9188EA5-DCDF-418E-83F5-A4FAAC3AC221}"/>
              </a:ext>
            </a:extLst>
          </p:cNvPr>
          <p:cNvSpPr/>
          <p:nvPr/>
        </p:nvSpPr>
        <p:spPr>
          <a:xfrm>
            <a:off x="7410450" y="2727036"/>
            <a:ext cx="1733551" cy="14833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/>
              <a:t>Käsiteltävä työsuojelun yhteistoimin-</a:t>
            </a:r>
            <a:r>
              <a:rPr lang="fi-FI" sz="1200" dirty="0" err="1"/>
              <a:t>nassa</a:t>
            </a:r>
            <a:endParaRPr lang="fi-FI" sz="1200" dirty="0"/>
          </a:p>
        </p:txBody>
      </p:sp>
      <p:sp>
        <p:nvSpPr>
          <p:cNvPr id="2" name="Suorakulmio: Pyöristetyt kulmat 1">
            <a:extLst>
              <a:ext uri="{FF2B5EF4-FFF2-40B4-BE49-F238E27FC236}">
                <a16:creationId xmlns:a16="http://schemas.microsoft.com/office/drawing/2014/main" id="{E4C50A0D-6582-4E76-8208-9A250090BA33}"/>
              </a:ext>
            </a:extLst>
          </p:cNvPr>
          <p:cNvSpPr/>
          <p:nvPr/>
        </p:nvSpPr>
        <p:spPr>
          <a:xfrm>
            <a:off x="308720" y="4937951"/>
            <a:ext cx="4010025" cy="1394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Lisätietoa psykososiaalisen kuormituksen tunnistamisesta: Tyosuojelu.fi</a:t>
            </a:r>
          </a:p>
        </p:txBody>
      </p:sp>
    </p:spTree>
    <p:extLst>
      <p:ext uri="{BB962C8B-B14F-4D97-AF65-F5344CB8AC3E}">
        <p14:creationId xmlns:p14="http://schemas.microsoft.com/office/powerpoint/2010/main" val="85580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7DE33B7-4FAD-4B46-9AC9-13C0D04602D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l"/>
            <a:r>
              <a:rPr lang="fi-FI"/>
              <a:t>27.11.2020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FFBEAD9-492E-4CCC-BC71-8E96273FBB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3</a:t>
            </a:fld>
            <a:r>
              <a:rPr lang="fi-FI"/>
              <a:t> </a:t>
            </a:r>
            <a:endParaRPr lang="fi-FI" dirty="0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742AC8E2-98D2-482A-B0CC-3A2FAE75B5D3}"/>
              </a:ext>
            </a:extLst>
          </p:cNvPr>
          <p:cNvGrpSpPr/>
          <p:nvPr/>
        </p:nvGrpSpPr>
        <p:grpSpPr>
          <a:xfrm>
            <a:off x="6725237" y="402400"/>
            <a:ext cx="3553910" cy="3524231"/>
            <a:chOff x="1645293" y="-149356"/>
            <a:chExt cx="3553910" cy="3524231"/>
          </a:xfrm>
        </p:grpSpPr>
        <p:sp>
          <p:nvSpPr>
            <p:cNvPr id="14" name="Ellipsi 13">
              <a:extLst>
                <a:ext uri="{FF2B5EF4-FFF2-40B4-BE49-F238E27FC236}">
                  <a16:creationId xmlns:a16="http://schemas.microsoft.com/office/drawing/2014/main" id="{7DBCEDE5-B3B8-4251-9668-FEDFA7FA35EB}"/>
                </a:ext>
              </a:extLst>
            </p:cNvPr>
            <p:cNvSpPr/>
            <p:nvPr/>
          </p:nvSpPr>
          <p:spPr>
            <a:xfrm>
              <a:off x="1645293" y="-149356"/>
              <a:ext cx="3553910" cy="352423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Ellipsi 4">
              <a:extLst>
                <a:ext uri="{FF2B5EF4-FFF2-40B4-BE49-F238E27FC236}">
                  <a16:creationId xmlns:a16="http://schemas.microsoft.com/office/drawing/2014/main" id="{F4E44DE4-0109-46A6-8E42-F98122B2A46B}"/>
                </a:ext>
              </a:extLst>
            </p:cNvPr>
            <p:cNvSpPr txBox="1"/>
            <p:nvPr/>
          </p:nvSpPr>
          <p:spPr>
            <a:xfrm>
              <a:off x="2119148" y="467383"/>
              <a:ext cx="2606201" cy="15859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kern="1200" dirty="0">
                  <a:solidFill>
                    <a:schemeClr val="bg1"/>
                  </a:solidFill>
                </a:rPr>
                <a:t>TYÖN JÄRJESTELYIHIN LIITTYVÄT KUORMITUS-TEKIJÄT</a:t>
              </a:r>
            </a:p>
          </p:txBody>
        </p:sp>
      </p:grpSp>
      <p:grpSp>
        <p:nvGrpSpPr>
          <p:cNvPr id="8" name="Ryhmä 7">
            <a:extLst>
              <a:ext uri="{FF2B5EF4-FFF2-40B4-BE49-F238E27FC236}">
                <a16:creationId xmlns:a16="http://schemas.microsoft.com/office/drawing/2014/main" id="{326601C2-29B3-4990-9FE2-7AE7F27E4C4D}"/>
              </a:ext>
            </a:extLst>
          </p:cNvPr>
          <p:cNvGrpSpPr/>
          <p:nvPr/>
        </p:nvGrpSpPr>
        <p:grpSpPr>
          <a:xfrm>
            <a:off x="8206083" y="2792740"/>
            <a:ext cx="3514818" cy="3524761"/>
            <a:chOff x="3123276" y="1688780"/>
            <a:chExt cx="3514818" cy="3524761"/>
          </a:xfrm>
        </p:grpSpPr>
        <p:sp>
          <p:nvSpPr>
            <p:cNvPr id="12" name="Ellipsi 11">
              <a:extLst>
                <a:ext uri="{FF2B5EF4-FFF2-40B4-BE49-F238E27FC236}">
                  <a16:creationId xmlns:a16="http://schemas.microsoft.com/office/drawing/2014/main" id="{3479B11F-7AB5-47CC-8124-52CEBE20EED9}"/>
                </a:ext>
              </a:extLst>
            </p:cNvPr>
            <p:cNvSpPr/>
            <p:nvPr/>
          </p:nvSpPr>
          <p:spPr>
            <a:xfrm>
              <a:off x="3123276" y="1688780"/>
              <a:ext cx="3514818" cy="352476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Ellipsi 6">
              <a:extLst>
                <a:ext uri="{FF2B5EF4-FFF2-40B4-BE49-F238E27FC236}">
                  <a16:creationId xmlns:a16="http://schemas.microsoft.com/office/drawing/2014/main" id="{6DB11EE3-AED6-4903-ABCA-73AAAE10966B}"/>
                </a:ext>
              </a:extLst>
            </p:cNvPr>
            <p:cNvSpPr txBox="1"/>
            <p:nvPr/>
          </p:nvSpPr>
          <p:spPr>
            <a:xfrm>
              <a:off x="4198224" y="2599343"/>
              <a:ext cx="2108891" cy="19386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kern="1200" dirty="0">
                  <a:solidFill>
                    <a:schemeClr val="bg1"/>
                  </a:solidFill>
                </a:rPr>
                <a:t>TYÖYHTEISÖN SOSIAALISEEN TOIMIVUUTEEN LIITTYVÄT KUORMITUS-TEKIJÄT</a:t>
              </a:r>
            </a:p>
          </p:txBody>
        </p:sp>
      </p:grpSp>
      <p:grpSp>
        <p:nvGrpSpPr>
          <p:cNvPr id="9" name="Ryhmä 8">
            <a:extLst>
              <a:ext uri="{FF2B5EF4-FFF2-40B4-BE49-F238E27FC236}">
                <a16:creationId xmlns:a16="http://schemas.microsoft.com/office/drawing/2014/main" id="{63CEF631-B3DE-4741-91B2-D2F6F7502DAB}"/>
              </a:ext>
            </a:extLst>
          </p:cNvPr>
          <p:cNvGrpSpPr/>
          <p:nvPr/>
        </p:nvGrpSpPr>
        <p:grpSpPr>
          <a:xfrm>
            <a:off x="5212211" y="2934072"/>
            <a:ext cx="3625181" cy="3477080"/>
            <a:chOff x="200432" y="1712621"/>
            <a:chExt cx="3625181" cy="3477080"/>
          </a:xfrm>
        </p:grpSpPr>
        <p:sp>
          <p:nvSpPr>
            <p:cNvPr id="10" name="Ellipsi 9">
              <a:extLst>
                <a:ext uri="{FF2B5EF4-FFF2-40B4-BE49-F238E27FC236}">
                  <a16:creationId xmlns:a16="http://schemas.microsoft.com/office/drawing/2014/main" id="{D589BDBD-5D26-4A1B-9B0F-E5ECCD7ADFFC}"/>
                </a:ext>
              </a:extLst>
            </p:cNvPr>
            <p:cNvSpPr/>
            <p:nvPr/>
          </p:nvSpPr>
          <p:spPr>
            <a:xfrm>
              <a:off x="200432" y="1712621"/>
              <a:ext cx="3625181" cy="347708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Ellipsi 8">
              <a:extLst>
                <a:ext uri="{FF2B5EF4-FFF2-40B4-BE49-F238E27FC236}">
                  <a16:creationId xmlns:a16="http://schemas.microsoft.com/office/drawing/2014/main" id="{9064044A-0A61-458D-881F-EA3B2C263DB4}"/>
                </a:ext>
              </a:extLst>
            </p:cNvPr>
            <p:cNvSpPr txBox="1"/>
            <p:nvPr/>
          </p:nvSpPr>
          <p:spPr>
            <a:xfrm>
              <a:off x="541803" y="2610866"/>
              <a:ext cx="2175109" cy="19123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kern="1200" dirty="0">
                  <a:solidFill>
                    <a:schemeClr val="bg1"/>
                  </a:solidFill>
                </a:rPr>
                <a:t>TYÖN SISÄLTÖÖN LIITTYVÄT KUORMITUS-TEKIJÄT</a:t>
              </a:r>
            </a:p>
          </p:txBody>
        </p:sp>
      </p:grpSp>
      <p:sp>
        <p:nvSpPr>
          <p:cNvPr id="16" name="Tekstikehys 14">
            <a:extLst>
              <a:ext uri="{FF2B5EF4-FFF2-40B4-BE49-F238E27FC236}">
                <a16:creationId xmlns:a16="http://schemas.microsoft.com/office/drawing/2014/main" id="{ABA70913-E89B-4D2D-AB3F-B9958A5858AD}"/>
              </a:ext>
            </a:extLst>
          </p:cNvPr>
          <p:cNvSpPr txBox="1">
            <a:spLocks noGrp="1" noChangeArrowheads="1"/>
          </p:cNvSpPr>
          <p:nvPr>
            <p:ph type="body" sz="quarter" idx="14"/>
          </p:nvPr>
        </p:nvSpPr>
        <p:spPr bwMode="auto">
          <a:xfrm>
            <a:off x="485775" y="1746659"/>
            <a:ext cx="3674985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l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 dirty="0">
                <a:solidFill>
                  <a:srgbClr val="293542"/>
                </a:solidFill>
              </a:rPr>
              <a:t>puutteet työvälineissä tai työskentelyolosuhteissa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fi-FI" altLang="fi-FI" sz="2000" dirty="0">
              <a:solidFill>
                <a:srgbClr val="293542"/>
              </a:solidFill>
            </a:endParaRPr>
          </a:p>
        </p:txBody>
      </p:sp>
      <p:sp>
        <p:nvSpPr>
          <p:cNvPr id="18" name="Tekstikehys 14">
            <a:extLst>
              <a:ext uri="{FF2B5EF4-FFF2-40B4-BE49-F238E27FC236}">
                <a16:creationId xmlns:a16="http://schemas.microsoft.com/office/drawing/2014/main" id="{3CB16EF3-3660-4A7C-A21C-5798F4215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2792485"/>
            <a:ext cx="3553910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/>
              </a:buClr>
              <a:buFontTx/>
              <a:buChar char="–"/>
              <a:defRPr sz="2000" b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  <a:defRPr sz="2000" b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/>
              </a:buClr>
              <a:buFontTx/>
              <a:buChar char="–"/>
              <a:defRPr sz="1100" b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SzPct val="150000"/>
              <a:buFont typeface="Wingdings" panose="05000000000000000000" pitchFamily="2" charset="2"/>
              <a:buChar char="§"/>
              <a:defRPr sz="1100" b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 dirty="0">
                <a:solidFill>
                  <a:srgbClr val="293542"/>
                </a:solidFill>
              </a:rPr>
              <a:t>jatkuvat keskeytykset</a:t>
            </a:r>
          </a:p>
          <a:p>
            <a:pPr marL="342900" indent="-342900" algn="l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fi-FI" altLang="fi-FI" sz="2000" dirty="0">
              <a:solidFill>
                <a:srgbClr val="293542"/>
              </a:solidFill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fi-FI" altLang="fi-FI" sz="2000" dirty="0">
              <a:solidFill>
                <a:srgbClr val="293542"/>
              </a:solidFill>
            </a:endParaRPr>
          </a:p>
        </p:txBody>
      </p:sp>
      <p:sp>
        <p:nvSpPr>
          <p:cNvPr id="19" name="Tekstikehys 14">
            <a:extLst>
              <a:ext uri="{FF2B5EF4-FFF2-40B4-BE49-F238E27FC236}">
                <a16:creationId xmlns:a16="http://schemas.microsoft.com/office/drawing/2014/main" id="{E84E0C70-B413-4084-A987-7A27A3313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06" y="3429000"/>
            <a:ext cx="3337021" cy="286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/>
              </a:buClr>
              <a:buFontTx/>
              <a:buChar char="–"/>
              <a:defRPr sz="2000" b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  <a:defRPr sz="2000" b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/>
              </a:buClr>
              <a:buFontTx/>
              <a:buChar char="–"/>
              <a:defRPr sz="1100" b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SzPct val="150000"/>
              <a:buFont typeface="Wingdings" panose="05000000000000000000" pitchFamily="2" charset="2"/>
              <a:buChar char="§"/>
              <a:defRPr sz="1100" b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 dirty="0">
                <a:solidFill>
                  <a:srgbClr val="293543"/>
                </a:solidFill>
              </a:rPr>
              <a:t>sosiaalinen eristäminen</a:t>
            </a:r>
          </a:p>
          <a:p>
            <a:pPr marL="342900" indent="-342900" algn="l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 dirty="0">
                <a:solidFill>
                  <a:srgbClr val="293543"/>
                </a:solidFill>
              </a:rPr>
              <a:t>toimimaton yhteistyö tai vuorovaikutus</a:t>
            </a:r>
          </a:p>
          <a:p>
            <a:pPr marL="342900" indent="-342900" algn="l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 dirty="0">
                <a:solidFill>
                  <a:srgbClr val="293543"/>
                </a:solidFill>
              </a:rPr>
              <a:t>huono tiedonkulku</a:t>
            </a:r>
          </a:p>
          <a:p>
            <a:pPr marL="342900" indent="-342900" algn="l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 dirty="0">
                <a:solidFill>
                  <a:srgbClr val="293543"/>
                </a:solidFill>
              </a:rPr>
              <a:t>esimiehen tai työtovereiden puutteellinen tuki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endParaRPr lang="fi-FI" altLang="fi-FI" sz="2000" dirty="0">
              <a:solidFill>
                <a:srgbClr val="293542"/>
              </a:solidFill>
            </a:endParaRPr>
          </a:p>
        </p:txBody>
      </p:sp>
      <p:sp>
        <p:nvSpPr>
          <p:cNvPr id="25" name="Nuoli: Vasen 24">
            <a:extLst>
              <a:ext uri="{FF2B5EF4-FFF2-40B4-BE49-F238E27FC236}">
                <a16:creationId xmlns:a16="http://schemas.microsoft.com/office/drawing/2014/main" id="{05AECFAA-EE38-4667-B66C-512FC9BE4DBD}"/>
              </a:ext>
            </a:extLst>
          </p:cNvPr>
          <p:cNvSpPr/>
          <p:nvPr/>
        </p:nvSpPr>
        <p:spPr>
          <a:xfrm rot="278492">
            <a:off x="4356038" y="2167904"/>
            <a:ext cx="3121632" cy="248623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Nuoli: Vasen 25">
            <a:extLst>
              <a:ext uri="{FF2B5EF4-FFF2-40B4-BE49-F238E27FC236}">
                <a16:creationId xmlns:a16="http://schemas.microsoft.com/office/drawing/2014/main" id="{B2C78885-ADE7-49AF-A407-04871285B8E3}"/>
              </a:ext>
            </a:extLst>
          </p:cNvPr>
          <p:cNvSpPr/>
          <p:nvPr/>
        </p:nvSpPr>
        <p:spPr>
          <a:xfrm rot="1683949">
            <a:off x="3689128" y="3487987"/>
            <a:ext cx="2541642" cy="230789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Nuoli: Vasen 26">
            <a:extLst>
              <a:ext uri="{FF2B5EF4-FFF2-40B4-BE49-F238E27FC236}">
                <a16:creationId xmlns:a16="http://schemas.microsoft.com/office/drawing/2014/main" id="{33631BBD-19A4-4B6C-B66C-1E255C1851F9}"/>
              </a:ext>
            </a:extLst>
          </p:cNvPr>
          <p:cNvSpPr/>
          <p:nvPr/>
        </p:nvSpPr>
        <p:spPr>
          <a:xfrm rot="335309">
            <a:off x="3912559" y="3696267"/>
            <a:ext cx="5109366" cy="272099"/>
          </a:xfrm>
          <a:prstGeom prst="leftArrow">
            <a:avLst>
              <a:gd name="adj1" fmla="val 53518"/>
              <a:gd name="adj2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Otsikko 1">
            <a:extLst>
              <a:ext uri="{FF2B5EF4-FFF2-40B4-BE49-F238E27FC236}">
                <a16:creationId xmlns:a16="http://schemas.microsoft.com/office/drawing/2014/main" id="{129E5D51-D909-4843-8956-789C14277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349" y="303080"/>
            <a:ext cx="3909331" cy="137769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fi-FI" altLang="fi-FI" dirty="0">
                <a:solidFill>
                  <a:srgbClr val="0070C0"/>
                </a:solidFill>
              </a:rPr>
              <a:t>Etätyö – esimerkkejä kuormitustekijöistä</a:t>
            </a:r>
            <a:endParaRPr lang="fi-FI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70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6F73C3-3993-442D-AE7C-903E4D7C5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Vuosina 2015-2020 yli 1000 työsuojelutarkastusta valtion työpaikoille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47129C0-FA7E-4F0E-BAF0-FD1F54FBA2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349" y="1219362"/>
            <a:ext cx="11415302" cy="5009988"/>
          </a:xfrm>
        </p:spPr>
        <p:txBody>
          <a:bodyPr>
            <a:normAutofit/>
          </a:bodyPr>
          <a:lstStyle/>
          <a:p>
            <a:r>
              <a:rPr lang="fi-FI" sz="1800" dirty="0"/>
              <a:t>Haitallisen kuormituksen taustalla on usein se, että työnantaja ei ole järjestelmällisesti ja riittävän kattavasti </a:t>
            </a:r>
            <a:r>
              <a:rPr lang="fi-FI" sz="1800" b="1" dirty="0"/>
              <a:t>tunnistanut</a:t>
            </a:r>
            <a:r>
              <a:rPr lang="fi-FI" sz="1800" dirty="0"/>
              <a:t> ja arvioinut psykososiaalisia kuormitustekijöitä.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Tällöin työnantaja ei </a:t>
            </a:r>
            <a:r>
              <a:rPr lang="fi-FI"/>
              <a:t>ole voinut </a:t>
            </a:r>
            <a:r>
              <a:rPr lang="fi-FI" dirty="0"/>
              <a:t>määritellä millaiset </a:t>
            </a:r>
            <a:r>
              <a:rPr lang="fi-FI" b="1" dirty="0"/>
              <a:t>ennaltaehkäisevät toimet </a:t>
            </a:r>
            <a:r>
              <a:rPr lang="fi-FI" dirty="0"/>
              <a:t>ovat tarpeen.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Toimenpiteet voivat olla irrallisia, riittämättömiä tai ne eivät kohdistu </a:t>
            </a:r>
            <a:r>
              <a:rPr lang="fi-FI" b="1" dirty="0"/>
              <a:t>kuormitusta aiheuttaviin syihin</a:t>
            </a:r>
            <a:r>
              <a:rPr lang="fi-FI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Työsuojeluvalvonnassa on kirjattu mm. seuraavia havaintoja haitallisesta työkuormituksesta valtion työpaikoilla: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•	työn määrä on lisääntynyt ja työssä on jatkuvasti kiireen tuntu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•	työn laadullisten vaatimusten muutos liittyen mm. työn luonteen ja toimintamallin muutokseen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•	epäselvä työnjako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•       esimiehen puutteellinen tuki, toimimaton yhteistyö ja vuorovaikutus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r>
              <a:rPr lang="fi-FI" sz="1800" dirty="0"/>
              <a:t>Työajoista aiheutuva kuormitus nousee esiin osana terveydelle vaarallista työkuormitusta.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Tarkastuksilla on annettu toimintaohjeita tilanteissa, joissa liukumasaldon enimmäismäärä ylittynyt merkittävästi tai useilta työntekijöiltä leikkaantuu toistuvasti saldokertymiä.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3AC0C3D-6837-40CE-B315-AA7A5DCCA94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r"/>
            <a:r>
              <a:rPr lang="fi-FI"/>
              <a:t>27.11.2020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9183FDC-4555-4570-ACC2-BAD65458016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4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2099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EC4BD4-44F8-494E-BDF9-BA690AF6E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01040"/>
            <a:ext cx="5590032" cy="946785"/>
          </a:xfrm>
        </p:spPr>
        <p:txBody>
          <a:bodyPr>
            <a:normAutofit fontScale="90000"/>
          </a:bodyPr>
          <a:lstStyle/>
          <a:p>
            <a:r>
              <a:rPr lang="fi-FI" dirty="0"/>
              <a:t>Kokoaikainen etätyö on keskusteluttanut tarkastuksilla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7ED0E91-D181-4CED-A42A-58AD0020B5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325" y="459093"/>
            <a:ext cx="3018600" cy="1893265"/>
          </a:xfrm>
        </p:spPr>
        <p:txBody>
          <a:bodyPr>
            <a:normAutofit/>
          </a:bodyPr>
          <a:lstStyle/>
          <a:p>
            <a:r>
              <a:rPr lang="fi-FI" dirty="0"/>
              <a:t>Havaintoja tarkastuksilta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06E888-3DCF-40BD-B8B3-B39D7EBF2BE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l"/>
            <a:r>
              <a:rPr lang="fi-FI"/>
              <a:t>27.11.2020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60B0296-58A9-46AA-A6C8-1B791745245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5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D33D4F1D-5416-4484-82F1-41BFB9EECF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7" y="1838324"/>
            <a:ext cx="5838828" cy="3629025"/>
          </a:xfrm>
        </p:spPr>
        <p:txBody>
          <a:bodyPr>
            <a:normAutofit lnSpcReduction="10000"/>
          </a:bodyPr>
          <a:lstStyle/>
          <a:p>
            <a:r>
              <a:rPr lang="fi-FI" dirty="0"/>
              <a:t>Monella työpaikalla etätyö on tuttua ja pelisäännöt selvät. Koronavirusepidemian vuoksi etätyötä kokeillaan myös sellaisilla työpaikoilla, joissa siihen ei ole totuttu.</a:t>
            </a:r>
          </a:p>
          <a:p>
            <a:pPr marL="252000" lvl="1" indent="0">
              <a:buNone/>
            </a:pPr>
            <a:endParaRPr lang="fi-FI" dirty="0"/>
          </a:p>
          <a:p>
            <a:pPr>
              <a:defRPr/>
            </a:pPr>
            <a:r>
              <a:rPr lang="fi-FI" altLang="fi-FI" dirty="0"/>
              <a:t>Myös kokoaikaisessa etätyössä työnantajan tulee jatkuvasti tarkkailla työympäristöä, työyhteisön tilaa ja työtapojen turvallisuutta. Myös virtuaalisessa työympäristössä toimittaessa. </a:t>
            </a:r>
          </a:p>
          <a:p>
            <a:pPr lvl="1">
              <a:defRPr/>
            </a:pPr>
            <a:r>
              <a:rPr lang="fi-FI" altLang="fi-FI" dirty="0"/>
              <a:t>Näin havaitaan </a:t>
            </a:r>
            <a:r>
              <a:rPr lang="fi-FI" altLang="fi-FI" b="1" dirty="0"/>
              <a:t>ajoissa</a:t>
            </a:r>
            <a:r>
              <a:rPr lang="fi-FI" altLang="fi-FI" dirty="0"/>
              <a:t> jos psykososiaalinen kuormitus työpaikalla muodostuu haitalliseksi tai yksittäinen työntekijä kuormittuu terveyttään vaarantavalla tavalla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328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0E2726-5F69-4791-A384-FBB5ED46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altLang="fi-FI" dirty="0"/>
              <a:t>Vinkkejä kuormituksen ennaltaehkäisyyn kokoaikaisessa etätyössä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50190C1-260F-491C-B3C4-0807DDAEDE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Koronaan liittyvät fyysiset riskit tulee arvioida ja ryhtyä toimenpiteisiin. Lisäksi työpaikalla on hyvä keskustella koronan aiheuttamista huolista.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Vuorovaikutusta voidaan lisätä esimerkiksi virtuaalikahveilla, ottamalla etäpalavereissa käyttöön erilaisia osallistamisen menetelmiä, kannustamalla työyhteisöä kehittämään uusia tapoja yhteisöllisyyden kehittämiseen etänä ja sopimalla pelisäännöt yhteydenpitoon.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Esimiehille on hyvä järjestää koulutusta etäjohtamiseen.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Tuki- ja liikuntaelinkuormitusta voi vähentää työpistettä vaihtelemalla ja työtä tauottamalla.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Palautumiseen työpäivän aikana ja työn ja vapaa-ajan erottamiseen kannattaa kiinnittää huomiota – ”irrottavat rutiinit”, yhteisesti sovitut tauot palaverin väliin jne.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Etätyön fiilismittarit ovat toimivia työkaluja työyhteisön tilan seurantaan.</a:t>
            </a:r>
          </a:p>
          <a:p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C3A82-8BB8-47D2-AC92-8EA82C9200E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i-FI"/>
              <a:t>27.11.2020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93BBB-4D4C-4F2B-AA57-194DCF4715F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6</a:t>
            </a:fld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7392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747FD1E-3EDF-4450-8E46-9DCAF06FEE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0480" y="314960"/>
            <a:ext cx="6827520" cy="6278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Terveyden ja hyvinvoinnin laitos </a:t>
            </a:r>
          </a:p>
          <a:p>
            <a:pPr marL="0" indent="0">
              <a:buNone/>
            </a:pPr>
            <a:endParaRPr lang="fi-FI" b="1" dirty="0"/>
          </a:p>
          <a:p>
            <a:r>
              <a:rPr lang="fi-FI" b="1" dirty="0"/>
              <a:t>Ohje henkisen hyvinvoinnin tueksi </a:t>
            </a:r>
            <a:endParaRPr lang="fi-FI" dirty="0"/>
          </a:p>
          <a:p>
            <a:pPr lvl="1"/>
            <a:r>
              <a:rPr lang="fi-FI" dirty="0">
                <a:hlinkClick r:id="rId2"/>
              </a:rPr>
              <a:t>https://hyvatyo.ttl.fi/koronavirus/ohje-henkisen-hyvinvoinnin-tueksi</a:t>
            </a:r>
            <a:endParaRPr lang="fi-FI" dirty="0"/>
          </a:p>
          <a:p>
            <a:r>
              <a:rPr lang="fi-FI" b="1" dirty="0"/>
              <a:t>Vinkkejä ja toimintatapoja etätyön johtamiseen</a:t>
            </a:r>
            <a:endParaRPr lang="fi-FI" dirty="0"/>
          </a:p>
          <a:p>
            <a:pPr lvl="1"/>
            <a:r>
              <a:rPr lang="fi-FI" dirty="0">
                <a:hlinkClick r:id="rId3"/>
              </a:rPr>
              <a:t>https://hyvatyo.ttl.fi/koronavirus/vinkkeja-toimintatapoja-etatyon-johtamiseen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2400" b="1" dirty="0"/>
              <a:t>Työturvallisuuskeskus </a:t>
            </a:r>
          </a:p>
          <a:p>
            <a:pPr marL="0" indent="0">
              <a:buNone/>
            </a:pPr>
            <a:endParaRPr lang="fi-FI" b="1" dirty="0"/>
          </a:p>
          <a:p>
            <a:r>
              <a:rPr lang="fi-FI" b="1" dirty="0">
                <a:hlinkClick r:id="rId4" tooltip="Etätyössä turvallisesti -digijulkaisu"/>
              </a:rPr>
              <a:t>Etätyössä turvallisesti</a:t>
            </a:r>
            <a:endParaRPr lang="fi-FI" b="1" dirty="0"/>
          </a:p>
          <a:p>
            <a:pPr lvl="1"/>
            <a:r>
              <a:rPr lang="fi-FI" dirty="0">
                <a:hlinkClick r:id="rId5"/>
              </a:rPr>
              <a:t>https://ttk.fi/oppaat_ja_ohjeet/digijulkaisut/etatyossa_turvallisesti</a:t>
            </a:r>
            <a:endParaRPr lang="fi-FI" dirty="0"/>
          </a:p>
          <a:p>
            <a:r>
              <a:rPr lang="fi-FI" b="1" dirty="0">
                <a:hlinkClick r:id="rId6" tooltip="Etäjohtaminen ja virtuaalinen vuorovaikutus työyhteisössä -digijulkaisu"/>
              </a:rPr>
              <a:t>Etäjohtaminen ja virtuaalinen vuorovaikutus työyhteisössä </a:t>
            </a:r>
            <a:r>
              <a:rPr lang="fi-FI" b="1" dirty="0"/>
              <a:t>–digijulkaisu</a:t>
            </a:r>
          </a:p>
          <a:p>
            <a:pPr lvl="1"/>
            <a:r>
              <a:rPr lang="fi-FI" dirty="0"/>
              <a:t>https://ttk.fi/oppaat_ja_ohjeet/digijulkaisut/etajohtaminen_ja_virtuaalinen_vuorovaikutus_tyoyhteisossa</a:t>
            </a:r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0FC60C3-4B18-49E2-B8E7-C65EA4AE0C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Ohjeita etätyöhön ja kuormituksen hallintaan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42CA1CE-F852-4CFA-A768-798AE3E751E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l"/>
            <a:r>
              <a:rPr lang="fi-FI"/>
              <a:t>27.11.2020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580F56A-ED53-4B87-B844-A03E48E7F5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7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5162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75BB87-3163-4617-B033-7B51E079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27.11.2020</a:t>
            </a:r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E2F8A-9A51-41E2-92A3-6BF7043D3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8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7468139"/>
      </p:ext>
    </p:extLst>
  </p:cSld>
  <p:clrMapOvr>
    <a:masterClrMapping/>
  </p:clrMapOvr>
</p:sld>
</file>

<file path=ppt/theme/theme1.xml><?xml version="1.0" encoding="utf-8"?>
<a:theme xmlns:a="http://schemas.openxmlformats.org/drawingml/2006/main" name="Visuaalisetdiat 1">
  <a:themeElements>
    <a:clrScheme name="AV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59F"/>
      </a:accent1>
      <a:accent2>
        <a:srgbClr val="FFF9E3"/>
      </a:accent2>
      <a:accent3>
        <a:srgbClr val="840084"/>
      </a:accent3>
      <a:accent4>
        <a:srgbClr val="7DB928"/>
      </a:accent4>
      <a:accent5>
        <a:srgbClr val="293542"/>
      </a:accent5>
      <a:accent6>
        <a:srgbClr val="FFFFFF"/>
      </a:accent6>
      <a:hlink>
        <a:srgbClr val="FFFFFF"/>
      </a:hlink>
      <a:folHlink>
        <a:srgbClr val="E7E6E6"/>
      </a:folHlink>
    </a:clrScheme>
    <a:fontScheme name="AVI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binaari 27.11.2020.potx" id="{D0C1009E-46B7-41EF-9F83-45C1F9D2AB51}" vid="{BDE2C15A-FD87-49D2-AC0E-89C5B2F8CA5B}"/>
    </a:ext>
  </a:extLst>
</a:theme>
</file>

<file path=ppt/theme/theme2.xml><?xml version="1.0" encoding="utf-8"?>
<a:theme xmlns:a="http://schemas.openxmlformats.org/drawingml/2006/main" name="Diapohjat työkäyttöön">
  <a:themeElements>
    <a:clrScheme name="AVI sinin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59F"/>
      </a:accent1>
      <a:accent2>
        <a:srgbClr val="FFF9E3"/>
      </a:accent2>
      <a:accent3>
        <a:srgbClr val="840084"/>
      </a:accent3>
      <a:accent4>
        <a:srgbClr val="7DB928"/>
      </a:accent4>
      <a:accent5>
        <a:srgbClr val="293542"/>
      </a:accent5>
      <a:accent6>
        <a:srgbClr val="FFFFFF"/>
      </a:accent6>
      <a:hlink>
        <a:srgbClr val="00559F"/>
      </a:hlink>
      <a:folHlink>
        <a:srgbClr val="000000"/>
      </a:folHlink>
    </a:clrScheme>
    <a:fontScheme name="AVI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binaari 27.11.2020.potx" id="{D0C1009E-46B7-41EF-9F83-45C1F9D2AB51}" vid="{C32950EF-5EBE-46EF-A304-748FDA4980CB}"/>
    </a:ext>
  </a:extLst>
</a:theme>
</file>

<file path=ppt/theme/theme3.xml><?xml version="1.0" encoding="utf-8"?>
<a:theme xmlns:a="http://schemas.openxmlformats.org/drawingml/2006/main" name="Visuaalisetdiat 2">
  <a:themeElements>
    <a:clrScheme name="AVI sinin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59F"/>
      </a:accent1>
      <a:accent2>
        <a:srgbClr val="FFF9E3"/>
      </a:accent2>
      <a:accent3>
        <a:srgbClr val="840084"/>
      </a:accent3>
      <a:accent4>
        <a:srgbClr val="7DB928"/>
      </a:accent4>
      <a:accent5>
        <a:srgbClr val="293542"/>
      </a:accent5>
      <a:accent6>
        <a:srgbClr val="FFFFFF"/>
      </a:accent6>
      <a:hlink>
        <a:srgbClr val="00559F"/>
      </a:hlink>
      <a:folHlink>
        <a:srgbClr val="000000"/>
      </a:folHlink>
    </a:clrScheme>
    <a:fontScheme name="AVI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binaari 27.11.2020.potx" id="{D0C1009E-46B7-41EF-9F83-45C1F9D2AB51}" vid="{ADBA60D7-2B8D-4AB8-B34D-2D66B6945A3F}"/>
    </a:ext>
  </a:extLst>
</a:theme>
</file>

<file path=ppt/theme/theme4.xml><?xml version="1.0" encoding="utf-8"?>
<a:theme xmlns:a="http://schemas.openxmlformats.org/drawingml/2006/main" name="Väliotsikko- ja lopetusdiat">
  <a:themeElements>
    <a:clrScheme name="AVI linki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59F"/>
      </a:accent1>
      <a:accent2>
        <a:srgbClr val="FFF9E3"/>
      </a:accent2>
      <a:accent3>
        <a:srgbClr val="840084"/>
      </a:accent3>
      <a:accent4>
        <a:srgbClr val="7DB928"/>
      </a:accent4>
      <a:accent5>
        <a:srgbClr val="293542"/>
      </a:accent5>
      <a:accent6>
        <a:srgbClr val="FFF9E3"/>
      </a:accent6>
      <a:hlink>
        <a:srgbClr val="FFFFFF"/>
      </a:hlink>
      <a:folHlink>
        <a:srgbClr val="E7E6E6"/>
      </a:folHlink>
    </a:clrScheme>
    <a:fontScheme name="AVI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binaari 27.11.2020.potx" id="{D0C1009E-46B7-41EF-9F83-45C1F9D2AB51}" vid="{531BBE54-29FB-40F3-BB11-42389A3E7D26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VIAreaTaxHTField0 xmlns="fb2217e3-9143-4e1a-a742-f70d16b39710">
      <Terms xmlns="http://schemas.microsoft.com/office/infopath/2007/PartnerControls"/>
    </AVIAreaTaxHTField0>
    <AVILocationTaxHTField0 xmlns="fb2217e3-9143-4e1a-a742-f70d16b39710">
      <Terms xmlns="http://schemas.microsoft.com/office/infopath/2007/PartnerControls"/>
    </AVILocationTaxHTField0>
    <TaxKeywordTaxHTField xmlns="fb2217e3-9143-4e1a-a742-f70d16b39710">
      <Terms xmlns="http://schemas.microsoft.com/office/infopath/2007/PartnerControls"/>
    </TaxKeywordTaxHTField>
    <AVISubjectTaxHTField0 xmlns="fb2217e3-9143-4e1a-a742-f70d16b39710">
      <Terms xmlns="http://schemas.microsoft.com/office/infopath/2007/PartnerControls"/>
    </AVISubjectTaxHTField0>
    <TaxCatchAll xmlns="cfe885dc-9db7-4894-95a4-8bf7ccbac140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VIDocument" ma:contentTypeID="0x01010072D2D5496A9F48D5A7C942B43D81CCCF001120ED6E61F38B4394916E26AAE2D33F" ma:contentTypeVersion="15" ma:contentTypeDescription="AVI dokumentti" ma:contentTypeScope="" ma:versionID="b0044cf90e21745d09227f695812eb94">
  <xsd:schema xmlns:xsd="http://www.w3.org/2001/XMLSchema" xmlns:xs="http://www.w3.org/2001/XMLSchema" xmlns:p="http://schemas.microsoft.com/office/2006/metadata/properties" xmlns:ns2="fb2217e3-9143-4e1a-a742-f70d16b39710" xmlns:ns4="cfe885dc-9db7-4894-95a4-8bf7ccbac140" xmlns:ns5="99ce8ddb-6318-4ca3-a8ab-3a1e82e5a2db" targetNamespace="http://schemas.microsoft.com/office/2006/metadata/properties" ma:root="true" ma:fieldsID="bc5f06b2b16fe36c7316d32b784a6c8a" ns2:_="" ns4:_="" ns5:_="">
    <xsd:import namespace="fb2217e3-9143-4e1a-a742-f70d16b39710"/>
    <xsd:import namespace="cfe885dc-9db7-4894-95a4-8bf7ccbac140"/>
    <xsd:import namespace="99ce8ddb-6318-4ca3-a8ab-3a1e82e5a2db"/>
    <xsd:element name="properties">
      <xsd:complexType>
        <xsd:sequence>
          <xsd:element name="documentManagement">
            <xsd:complexType>
              <xsd:all>
                <xsd:element ref="ns2:AVIAreaTaxHTField0" minOccurs="0"/>
                <xsd:element ref="ns2:AVISubjectTaxHTField0" minOccurs="0"/>
                <xsd:element ref="ns2:AVILocationTaxHTField0" minOccurs="0"/>
                <xsd:element ref="ns4:TaxCatchAll" minOccurs="0"/>
                <xsd:element ref="ns4:TaxCatchAllLabel" minOccurs="0"/>
                <xsd:element ref="ns2:TaxKeywordTaxHTField" minOccurs="0"/>
                <xsd:element ref="ns5:MediaServiceMetadata" minOccurs="0"/>
                <xsd:element ref="ns5:MediaServiceFastMetadata" minOccurs="0"/>
                <xsd:element ref="ns5:MediaServiceDateTaken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2217e3-9143-4e1a-a742-f70d16b39710" elementFormDefault="qualified">
    <xsd:import namespace="http://schemas.microsoft.com/office/2006/documentManagement/types"/>
    <xsd:import namespace="http://schemas.microsoft.com/office/infopath/2007/PartnerControls"/>
    <xsd:element name="AVIAreaTaxHTField0" ma:index="2" ma:taxonomy="true" ma:internalName="AVIAreaTaxHTField0" ma:taxonomyFieldName="AVIArea" ma:displayName="Alue" ma:default="" ma:fieldId="{177893b4-bd1b-4cff-9cb5-e9dacfb2875d}" ma:taxonomyMulti="true" ma:sspId="e95fa535-6bc0-41a5-b9d9-f1c35ec2e0dd" ma:termSetId="238afd9e-dfe3-492b-9aee-35b47e2a530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VISubjectTaxHTField0" ma:index="4" nillable="true" ma:taxonomy="true" ma:internalName="AVISubjectTaxHTField0" ma:taxonomyFieldName="AVISubject" ma:displayName="Aihe" ma:readOnly="false" ma:default="" ma:fieldId="{4e8511c5-d256-4d12-a82b-0c557052e769}" ma:taxonomyMulti="true" ma:sspId="e95fa535-6bc0-41a5-b9d9-f1c35ec2e0dd" ma:termSetId="e1f264d7-f053-4ff3-befe-5941502d467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VILocationTaxHTField0" ma:index="6" nillable="true" ma:taxonomy="true" ma:internalName="AVILocationTaxHTField0" ma:taxonomyFieldName="AVILocation" ma:displayName="Paikkakunta" ma:default="" ma:fieldId="{bb3dde5f-5d00-412d-b7dd-bfc9c3084b25}" ma:taxonomyMulti="true" ma:sspId="e95fa535-6bc0-41a5-b9d9-f1c35ec2e0dd" ma:termSetId="be50f522-6f0b-429a-87b3-ef06b4af39f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6" nillable="true" ma:taxonomy="true" ma:internalName="TaxKeywordTaxHTField" ma:taxonomyFieldName="TaxKeyword" ma:displayName="Yrityksen avainsanat" ma:fieldId="{23f27201-bee3-471e-b2e7-b64fd8b7ca38}" ma:taxonomyMulti="true" ma:sspId="e95fa535-6bc0-41a5-b9d9-f1c35ec2e0dd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885dc-9db7-4894-95a4-8bf7ccbac140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2eb3408c-0705-4f36-95f2-c2bc5510b92e}" ma:internalName="TaxCatchAll" ma:showField="CatchAllData" ma:web="fb2217e3-9143-4e1a-a742-f70d16b397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2eb3408c-0705-4f36-95f2-c2bc5510b92e}" ma:internalName="TaxCatchAllLabel" ma:readOnly="true" ma:showField="CatchAllDataLabel" ma:web="fb2217e3-9143-4e1a-a742-f70d16b397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ce8ddb-6318-4ca3-a8ab-3a1e82e5a2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Sisältölaji"/>
        <xsd:element ref="dc:title" maxOccurs="1" ma:index="0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5A0CD1-CE5B-41E0-A7FD-BE0506A889D5}">
  <ds:schemaRefs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99ce8ddb-6318-4ca3-a8ab-3a1e82e5a2db"/>
    <ds:schemaRef ds:uri="cfe885dc-9db7-4894-95a4-8bf7ccbac140"/>
    <ds:schemaRef ds:uri="http://purl.org/dc/elements/1.1/"/>
    <ds:schemaRef ds:uri="fb2217e3-9143-4e1a-a742-f70d16b3971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B62BCF4-6B92-41C7-BD5C-DDEAD7085F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DA058E-21F5-4925-9925-09F02ADEA8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2217e3-9143-4e1a-a742-f70d16b39710"/>
    <ds:schemaRef ds:uri="cfe885dc-9db7-4894-95a4-8bf7ccbac140"/>
    <ds:schemaRef ds:uri="99ce8ddb-6318-4ca3-a8ab-3a1e82e5a2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Uuvuttaako etätyö -webinaari 27.11.2020_Päivi Laakso</Template>
  <TotalTime>191</TotalTime>
  <Words>494</Words>
  <Application>Microsoft Office PowerPoint</Application>
  <PresentationFormat>Laajakuva</PresentationFormat>
  <Paragraphs>74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8</vt:i4>
      </vt:variant>
    </vt:vector>
  </HeadingPairs>
  <TitlesOfParts>
    <vt:vector size="16" baseType="lpstr">
      <vt:lpstr>Arial</vt:lpstr>
      <vt:lpstr>Calibri</vt:lpstr>
      <vt:lpstr>Georgia</vt:lpstr>
      <vt:lpstr>Verdana</vt:lpstr>
      <vt:lpstr>Visuaalisetdiat 1</vt:lpstr>
      <vt:lpstr>Diapohjat työkäyttöön</vt:lpstr>
      <vt:lpstr>Visuaalisetdiat 2</vt:lpstr>
      <vt:lpstr>Väliotsikko- ja lopetusdiat</vt:lpstr>
      <vt:lpstr>Psykososiaalisten kuormitustekijöiden arviointi ja havaintoja työsuojelutarkastuksilta  </vt:lpstr>
      <vt:lpstr>PowerPoint-esitys</vt:lpstr>
      <vt:lpstr>Etätyö – esimerkkejä kuormitustekijöistä</vt:lpstr>
      <vt:lpstr>Vuosina 2015-2020 yli 1000 työsuojelutarkastusta valtion työpaikoille</vt:lpstr>
      <vt:lpstr>Kokoaikainen etätyö on keskusteluttanut tarkastuksilla</vt:lpstr>
      <vt:lpstr>Vinkkejä kuormituksen ennaltaehkäisyyn kokoaikaisessa etätyössä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Psykososiaalisten kuormitustekijöiden arviointi ja havaintoja työsuojelutarkastuksilta  </dc:title>
  <dc:creator>Laakso Päivi M</dc:creator>
  <cp:lastModifiedBy>Laakso Päivi M</cp:lastModifiedBy>
  <cp:revision>7</cp:revision>
  <dcterms:created xsi:type="dcterms:W3CDTF">2020-11-25T06:02:38Z</dcterms:created>
  <dcterms:modified xsi:type="dcterms:W3CDTF">2020-11-26T07:45:36Z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0x01010072D2D5496A9F48D5A7C942B43D81CCCF001120ED6E61F38B4394916E26AAE2D33F</vt:lpwstr>
  </property>
</Properties>
</file>